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Default Extension="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Default Extension="jpg" ContentType="image/jpg"/>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Lst>
  <p:sldSz cx="9906000" cy="9906000"/>
  <p:notesSz cx="9906000" cy="9906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100" Type="http://schemas.openxmlformats.org/officeDocument/2006/relationships/slide" Target="slides/slide95.xml"/><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slide" Target="slides/slide101.xml"/><Relationship Id="rId107" Type="http://schemas.openxmlformats.org/officeDocument/2006/relationships/slide" Target="slides/slide102.xml"/><Relationship Id="rId108" Type="http://schemas.openxmlformats.org/officeDocument/2006/relationships/slide" Target="slides/slide103.xml"/><Relationship Id="rId109" Type="http://schemas.openxmlformats.org/officeDocument/2006/relationships/slide" Target="slides/slide104.xml"/><Relationship Id="rId110" Type="http://schemas.openxmlformats.org/officeDocument/2006/relationships/slide" Target="slides/slide105.xml"/><Relationship Id="rId111" Type="http://schemas.openxmlformats.org/officeDocument/2006/relationships/slide" Target="slides/slide106.xml"/><Relationship Id="rId112" Type="http://schemas.openxmlformats.org/officeDocument/2006/relationships/slide" Target="slides/slide107.xml"/><Relationship Id="rId113" Type="http://schemas.openxmlformats.org/officeDocument/2006/relationships/slide" Target="slides/slide108.xml"/><Relationship Id="rId114" Type="http://schemas.openxmlformats.org/officeDocument/2006/relationships/slide" Target="slides/slide109.xml"/><Relationship Id="rId115" Type="http://schemas.openxmlformats.org/officeDocument/2006/relationships/slide" Target="slides/slide110.xml"/><Relationship Id="rId116" Type="http://schemas.openxmlformats.org/officeDocument/2006/relationships/slide" Target="slides/slide111.xml"/><Relationship Id="rId117" Type="http://schemas.openxmlformats.org/officeDocument/2006/relationships/slide" Target="slides/slide112.xml"/><Relationship Id="rId118" Type="http://schemas.openxmlformats.org/officeDocument/2006/relationships/slide" Target="slides/slide113.xml"/><Relationship Id="rId119" Type="http://schemas.openxmlformats.org/officeDocument/2006/relationships/slide" Target="slides/slide114.xml"/><Relationship Id="rId120" Type="http://schemas.openxmlformats.org/officeDocument/2006/relationships/slide" Target="slides/slide115.xml"/><Relationship Id="rId121" Type="http://schemas.openxmlformats.org/officeDocument/2006/relationships/slide" Target="slides/slide116.xml"/><Relationship Id="rId122" Type="http://schemas.openxmlformats.org/officeDocument/2006/relationships/slide" Target="slides/slide117.xml"/><Relationship Id="rId123" Type="http://schemas.openxmlformats.org/officeDocument/2006/relationships/slide" Target="slides/slide118.xml"/><Relationship Id="rId124" Type="http://schemas.openxmlformats.org/officeDocument/2006/relationships/slide" Target="slides/slide119.xml"/><Relationship Id="rId125" Type="http://schemas.openxmlformats.org/officeDocument/2006/relationships/slide" Target="slides/slide120.xml"/><Relationship Id="rId126" Type="http://schemas.openxmlformats.org/officeDocument/2006/relationships/slide" Target="slides/slide121.xml"/><Relationship Id="rId127" Type="http://schemas.openxmlformats.org/officeDocument/2006/relationships/slide" Target="slides/slide122.xml"/><Relationship Id="rId128" Type="http://schemas.openxmlformats.org/officeDocument/2006/relationships/slide" Target="slides/slide123.xml"/><Relationship Id="rId129" Type="http://schemas.openxmlformats.org/officeDocument/2006/relationships/slide" Target="slides/slide124.xml"/><Relationship Id="rId130" Type="http://schemas.openxmlformats.org/officeDocument/2006/relationships/slide" Target="slides/slide125.xml"/><Relationship Id="rId131" Type="http://schemas.openxmlformats.org/officeDocument/2006/relationships/slide" Target="slides/slide126.xml"/><Relationship Id="rId132" Type="http://schemas.openxmlformats.org/officeDocument/2006/relationships/slide" Target="slides/slide127.xml"/><Relationship Id="rId133" Type="http://schemas.openxmlformats.org/officeDocument/2006/relationships/slide" Target="slides/slide128.xml"/><Relationship Id="rId134" Type="http://schemas.openxmlformats.org/officeDocument/2006/relationships/slide" Target="slides/slide129.xml"/><Relationship Id="rId135" Type="http://schemas.openxmlformats.org/officeDocument/2006/relationships/slide" Target="slides/slide130.xml"/><Relationship Id="rId136" Type="http://schemas.openxmlformats.org/officeDocument/2006/relationships/slide" Target="slides/slide131.xml"/><Relationship Id="rId137" Type="http://schemas.openxmlformats.org/officeDocument/2006/relationships/slide" Target="slides/slide132.xml"/><Relationship Id="rId138" Type="http://schemas.openxmlformats.org/officeDocument/2006/relationships/slide" Target="slides/slide133.xml"/><Relationship Id="rId139" Type="http://schemas.openxmlformats.org/officeDocument/2006/relationships/slide" Target="slides/slide134.xml"/><Relationship Id="rId140" Type="http://schemas.openxmlformats.org/officeDocument/2006/relationships/slide" Target="slides/slide135.xml"/><Relationship Id="rId141" Type="http://schemas.openxmlformats.org/officeDocument/2006/relationships/slide" Target="slides/slide136.xml"/><Relationship Id="rId142" Type="http://schemas.openxmlformats.org/officeDocument/2006/relationships/slide" Target="slides/slide137.xml"/><Relationship Id="rId143" Type="http://schemas.openxmlformats.org/officeDocument/2006/relationships/slide" Target="slides/slide138.xml"/><Relationship Id="rId144" Type="http://schemas.openxmlformats.org/officeDocument/2006/relationships/slide" Target="slides/slide139.xml"/><Relationship Id="rId145" Type="http://schemas.openxmlformats.org/officeDocument/2006/relationships/slide" Target="slides/slide140.xml"/><Relationship Id="rId146" Type="http://schemas.openxmlformats.org/officeDocument/2006/relationships/slide" Target="slides/slide141.xml"/><Relationship Id="rId147" Type="http://schemas.openxmlformats.org/officeDocument/2006/relationships/slide" Target="slides/slide142.xml"/><Relationship Id="rId148" Type="http://schemas.openxmlformats.org/officeDocument/2006/relationships/slide" Target="slides/slide143.xml"/><Relationship Id="rId149" Type="http://schemas.openxmlformats.org/officeDocument/2006/relationships/slide" Target="slides/slide144.xml"/><Relationship Id="rId150" Type="http://schemas.openxmlformats.org/officeDocument/2006/relationships/slide" Target="slides/slide145.xml"/><Relationship Id="rId151" Type="http://schemas.openxmlformats.org/officeDocument/2006/relationships/slide" Target="slides/slide146.xml"/><Relationship Id="rId152" Type="http://schemas.openxmlformats.org/officeDocument/2006/relationships/slide" Target="slides/slide147.xml"/><Relationship Id="rId153" Type="http://schemas.openxmlformats.org/officeDocument/2006/relationships/slide" Target="slides/slide1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showMasterSp="0">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17" name="bg object 17"/>
          <p:cNvSpPr/>
          <p:nvPr/>
        </p:nvSpPr>
        <p:spPr>
          <a:xfrm>
            <a:off x="165354" y="6701028"/>
            <a:ext cx="9575800" cy="5080"/>
          </a:xfrm>
          <a:custGeom>
            <a:avLst/>
            <a:gdLst/>
            <a:ahLst/>
            <a:cxnLst/>
            <a:rect l="l" t="t" r="r" b="b"/>
            <a:pathLst>
              <a:path w="9575800" h="5079">
                <a:moveTo>
                  <a:pt x="0" y="4571"/>
                </a:moveTo>
                <a:lnTo>
                  <a:pt x="9575292" y="4571"/>
                </a:lnTo>
                <a:lnTo>
                  <a:pt x="9575292" y="0"/>
                </a:lnTo>
                <a:lnTo>
                  <a:pt x="0" y="0"/>
                </a:lnTo>
                <a:lnTo>
                  <a:pt x="0" y="4571"/>
                </a:lnTo>
                <a:close/>
              </a:path>
            </a:pathLst>
          </a:custGeom>
          <a:solidFill>
            <a:srgbClr val="E9EEE8"/>
          </a:solidFill>
        </p:spPr>
        <p:txBody>
          <a:bodyPr wrap="square" lIns="0" tIns="0" rIns="0" bIns="0" rtlCol="0"/>
          <a:lstStyle/>
          <a:p/>
        </p:txBody>
      </p:sp>
      <p:sp>
        <p:nvSpPr>
          <p:cNvPr id="18" name="bg object 18"/>
          <p:cNvSpPr/>
          <p:nvPr/>
        </p:nvSpPr>
        <p:spPr>
          <a:xfrm>
            <a:off x="0" y="0"/>
            <a:ext cx="9906000" cy="1393825"/>
          </a:xfrm>
          <a:custGeom>
            <a:avLst/>
            <a:gdLst/>
            <a:ahLst/>
            <a:cxnLst/>
            <a:rect l="l" t="t" r="r" b="b"/>
            <a:pathLst>
              <a:path w="9906000" h="1393825">
                <a:moveTo>
                  <a:pt x="9906000" y="0"/>
                </a:moveTo>
                <a:lnTo>
                  <a:pt x="0" y="0"/>
                </a:lnTo>
                <a:lnTo>
                  <a:pt x="0" y="1393698"/>
                </a:lnTo>
                <a:lnTo>
                  <a:pt x="9906000" y="1393698"/>
                </a:lnTo>
                <a:lnTo>
                  <a:pt x="9906000" y="0"/>
                </a:lnTo>
                <a:close/>
              </a:path>
            </a:pathLst>
          </a:custGeom>
          <a:solidFill>
            <a:srgbClr val="FFFFFF"/>
          </a:solidFill>
        </p:spPr>
        <p:txBody>
          <a:bodyPr wrap="square" lIns="0" tIns="0" rIns="0" bIns="0" rtlCol="0"/>
          <a:lstStyle/>
          <a:p/>
        </p:txBody>
      </p:sp>
      <p:sp>
        <p:nvSpPr>
          <p:cNvPr id="19" name="bg object 19"/>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20" name="bg object 20"/>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21" name="bg object 21"/>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22" name="bg object 22"/>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sp>
        <p:nvSpPr>
          <p:cNvPr id="2" name="Holder 2"/>
          <p:cNvSpPr>
            <a:spLocks noGrp="1"/>
          </p:cNvSpPr>
          <p:nvPr>
            <p:ph type="title"/>
          </p:nvPr>
        </p:nvSpPr>
        <p:spPr/>
        <p:txBody>
          <a:bodyPr lIns="0" tIns="0" rIns="0" bIns="0"/>
          <a:lstStyle>
            <a:lvl1pPr>
              <a:defRPr sz="2000" b="0" i="0">
                <a:solidFill>
                  <a:srgbClr val="FF0000"/>
                </a:solidFill>
                <a:latin typeface="Times New Roman"/>
                <a:cs typeface="Times New Roman"/>
              </a:defRPr>
            </a:lvl1pPr>
          </a:lstStyle>
          <a:p/>
        </p:txBody>
      </p:sp>
      <p:sp>
        <p:nvSpPr>
          <p:cNvPr id="3" name="Holder 3"/>
          <p:cNvSpPr>
            <a:spLocks noGrp="1"/>
          </p:cNvSpPr>
          <p:nvPr>
            <p:ph type="body" idx="1"/>
          </p:nvPr>
        </p:nvSpPr>
        <p:spPr/>
        <p:txBody>
          <a:bodyPr lIns="0" tIns="0" rIns="0" bIns="0"/>
          <a:lstStyle>
            <a:lvl1pPr>
              <a:defRPr sz="1900" b="1" i="1">
                <a:solidFill>
                  <a:schemeClr val="tx1"/>
                </a:solidFill>
                <a:latin typeface="Times New Roman"/>
                <a:cs typeface="Times New Roman"/>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FF0000"/>
                </a:solidFill>
                <a:latin typeface="Times New Roman"/>
                <a:cs typeface="Times New Roman"/>
              </a:defRPr>
            </a:lvl1pPr>
          </a:lstStyle>
          <a:p/>
        </p:txBody>
      </p:sp>
      <p:sp>
        <p:nvSpPr>
          <p:cNvPr id="3" name="Holder 3"/>
          <p:cNvSpPr>
            <a:spLocks noGrp="1"/>
          </p:cNvSpPr>
          <p:nvPr>
            <p:ph idx="2" sz="half"/>
          </p:nvPr>
        </p:nvSpPr>
        <p:spPr>
          <a:xfrm>
            <a:off x="495300" y="1577340"/>
            <a:ext cx="4309110" cy="452628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5101590" y="1577340"/>
            <a:ext cx="4309110" cy="452628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sp>
        <p:nvSpPr>
          <p:cNvPr id="17" name="bg object 17"/>
          <p:cNvSpPr/>
          <p:nvPr/>
        </p:nvSpPr>
        <p:spPr>
          <a:xfrm>
            <a:off x="3809" y="3429"/>
            <a:ext cx="887730" cy="819785"/>
          </a:xfrm>
          <a:custGeom>
            <a:avLst/>
            <a:gdLst/>
            <a:ahLst/>
            <a:cxnLst/>
            <a:rect l="l" t="t" r="r" b="b"/>
            <a:pathLst>
              <a:path w="887730" h="819785">
                <a:moveTo>
                  <a:pt x="887730" y="0"/>
                </a:moveTo>
                <a:lnTo>
                  <a:pt x="0" y="0"/>
                </a:lnTo>
                <a:lnTo>
                  <a:pt x="0" y="819531"/>
                </a:lnTo>
                <a:lnTo>
                  <a:pt x="50375" y="818233"/>
                </a:lnTo>
                <a:lnTo>
                  <a:pt x="100013" y="814387"/>
                </a:lnTo>
                <a:lnTo>
                  <a:pt x="148839" y="808062"/>
                </a:lnTo>
                <a:lnTo>
                  <a:pt x="196777" y="799327"/>
                </a:lnTo>
                <a:lnTo>
                  <a:pt x="243754" y="788251"/>
                </a:lnTo>
                <a:lnTo>
                  <a:pt x="289694" y="774904"/>
                </a:lnTo>
                <a:lnTo>
                  <a:pt x="334521" y="759353"/>
                </a:lnTo>
                <a:lnTo>
                  <a:pt x="378162" y="741669"/>
                </a:lnTo>
                <a:lnTo>
                  <a:pt x="420541" y="721921"/>
                </a:lnTo>
                <a:lnTo>
                  <a:pt x="461583" y="700178"/>
                </a:lnTo>
                <a:lnTo>
                  <a:pt x="501213" y="676509"/>
                </a:lnTo>
                <a:lnTo>
                  <a:pt x="539357" y="650984"/>
                </a:lnTo>
                <a:lnTo>
                  <a:pt x="575939" y="623671"/>
                </a:lnTo>
                <a:lnTo>
                  <a:pt x="610885" y="594639"/>
                </a:lnTo>
                <a:lnTo>
                  <a:pt x="644119" y="563958"/>
                </a:lnTo>
                <a:lnTo>
                  <a:pt x="675567" y="531698"/>
                </a:lnTo>
                <a:lnTo>
                  <a:pt x="705154" y="497926"/>
                </a:lnTo>
                <a:lnTo>
                  <a:pt x="732804" y="462713"/>
                </a:lnTo>
                <a:lnTo>
                  <a:pt x="758443" y="426127"/>
                </a:lnTo>
                <a:lnTo>
                  <a:pt x="781996" y="388238"/>
                </a:lnTo>
                <a:lnTo>
                  <a:pt x="803387" y="349114"/>
                </a:lnTo>
                <a:lnTo>
                  <a:pt x="822543" y="308826"/>
                </a:lnTo>
                <a:lnTo>
                  <a:pt x="839388" y="267442"/>
                </a:lnTo>
                <a:lnTo>
                  <a:pt x="853847" y="225031"/>
                </a:lnTo>
                <a:lnTo>
                  <a:pt x="865845" y="181663"/>
                </a:lnTo>
                <a:lnTo>
                  <a:pt x="875307" y="137407"/>
                </a:lnTo>
                <a:lnTo>
                  <a:pt x="882158" y="92331"/>
                </a:lnTo>
                <a:lnTo>
                  <a:pt x="886324" y="46506"/>
                </a:lnTo>
                <a:lnTo>
                  <a:pt x="887730" y="0"/>
                </a:lnTo>
                <a:close/>
              </a:path>
            </a:pathLst>
          </a:custGeom>
          <a:solidFill>
            <a:srgbClr val="FDF9F4">
              <a:alpha val="32940"/>
            </a:srgbClr>
          </a:solidFill>
        </p:spPr>
        <p:txBody>
          <a:bodyPr wrap="square" lIns="0" tIns="0" rIns="0" bIns="0" rtlCol="0"/>
          <a:lstStyle/>
          <a:p/>
        </p:txBody>
      </p:sp>
      <p:sp>
        <p:nvSpPr>
          <p:cNvPr id="18" name="bg object 18"/>
          <p:cNvSpPr/>
          <p:nvPr/>
        </p:nvSpPr>
        <p:spPr>
          <a:xfrm>
            <a:off x="3809" y="3429"/>
            <a:ext cx="887730" cy="819785"/>
          </a:xfrm>
          <a:custGeom>
            <a:avLst/>
            <a:gdLst/>
            <a:ahLst/>
            <a:cxnLst/>
            <a:rect l="l" t="t" r="r" b="b"/>
            <a:pathLst>
              <a:path w="887730" h="819785">
                <a:moveTo>
                  <a:pt x="887730" y="0"/>
                </a:moveTo>
                <a:lnTo>
                  <a:pt x="886324" y="46506"/>
                </a:lnTo>
                <a:lnTo>
                  <a:pt x="882158" y="92331"/>
                </a:lnTo>
                <a:lnTo>
                  <a:pt x="875307" y="137407"/>
                </a:lnTo>
                <a:lnTo>
                  <a:pt x="865845" y="181663"/>
                </a:lnTo>
                <a:lnTo>
                  <a:pt x="853847" y="225031"/>
                </a:lnTo>
                <a:lnTo>
                  <a:pt x="839388" y="267442"/>
                </a:lnTo>
                <a:lnTo>
                  <a:pt x="822543" y="308826"/>
                </a:lnTo>
                <a:lnTo>
                  <a:pt x="803387" y="349114"/>
                </a:lnTo>
                <a:lnTo>
                  <a:pt x="781996" y="388238"/>
                </a:lnTo>
                <a:lnTo>
                  <a:pt x="758443" y="426127"/>
                </a:lnTo>
                <a:lnTo>
                  <a:pt x="732804" y="462713"/>
                </a:lnTo>
                <a:lnTo>
                  <a:pt x="705154" y="497926"/>
                </a:lnTo>
                <a:lnTo>
                  <a:pt x="675567" y="531698"/>
                </a:lnTo>
                <a:lnTo>
                  <a:pt x="644119" y="563958"/>
                </a:lnTo>
                <a:lnTo>
                  <a:pt x="610885" y="594639"/>
                </a:lnTo>
                <a:lnTo>
                  <a:pt x="575939" y="623671"/>
                </a:lnTo>
                <a:lnTo>
                  <a:pt x="539357" y="650984"/>
                </a:lnTo>
                <a:lnTo>
                  <a:pt x="501213" y="676509"/>
                </a:lnTo>
                <a:lnTo>
                  <a:pt x="461583" y="700178"/>
                </a:lnTo>
                <a:lnTo>
                  <a:pt x="420541" y="721921"/>
                </a:lnTo>
                <a:lnTo>
                  <a:pt x="378162" y="741669"/>
                </a:lnTo>
                <a:lnTo>
                  <a:pt x="334521" y="759353"/>
                </a:lnTo>
                <a:lnTo>
                  <a:pt x="289694" y="774904"/>
                </a:lnTo>
                <a:lnTo>
                  <a:pt x="243754" y="788251"/>
                </a:lnTo>
                <a:lnTo>
                  <a:pt x="196777" y="799327"/>
                </a:lnTo>
                <a:lnTo>
                  <a:pt x="148839" y="808062"/>
                </a:lnTo>
                <a:lnTo>
                  <a:pt x="100013" y="814387"/>
                </a:lnTo>
                <a:lnTo>
                  <a:pt x="50375" y="818233"/>
                </a:lnTo>
                <a:lnTo>
                  <a:pt x="0" y="819531"/>
                </a:lnTo>
                <a:lnTo>
                  <a:pt x="0" y="0"/>
                </a:lnTo>
                <a:lnTo>
                  <a:pt x="887730" y="0"/>
                </a:lnTo>
                <a:close/>
              </a:path>
            </a:pathLst>
          </a:custGeom>
          <a:ln w="3175">
            <a:solidFill>
              <a:srgbClr val="D2C39E"/>
            </a:solidFill>
          </a:ln>
        </p:spPr>
        <p:txBody>
          <a:bodyPr wrap="square" lIns="0" tIns="0" rIns="0" bIns="0" rtlCol="0"/>
          <a:lstStyle/>
          <a:p/>
        </p:txBody>
      </p:sp>
      <p:sp>
        <p:nvSpPr>
          <p:cNvPr id="19" name="bg object 19"/>
          <p:cNvSpPr/>
          <p:nvPr/>
        </p:nvSpPr>
        <p:spPr>
          <a:xfrm>
            <a:off x="168402" y="32003"/>
            <a:ext cx="1872995" cy="1731264"/>
          </a:xfrm>
          <a:prstGeom prst="rect">
            <a:avLst/>
          </a:prstGeom>
          <a:blipFill>
            <a:blip r:embed="rId2" cstate="print"/>
            <a:stretch>
              <a:fillRect/>
            </a:stretch>
          </a:blipFill>
        </p:spPr>
        <p:txBody>
          <a:bodyPr wrap="square" lIns="0" tIns="0" rIns="0" bIns="0" rtlCol="0"/>
          <a:lstStyle/>
          <a:p/>
        </p:txBody>
      </p:sp>
      <p:sp>
        <p:nvSpPr>
          <p:cNvPr id="20" name="bg object 20"/>
          <p:cNvSpPr/>
          <p:nvPr/>
        </p:nvSpPr>
        <p:spPr>
          <a:xfrm>
            <a:off x="182880"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21" name="bg object 21"/>
          <p:cNvSpPr/>
          <p:nvPr/>
        </p:nvSpPr>
        <p:spPr>
          <a:xfrm>
            <a:off x="209550" y="1040891"/>
            <a:ext cx="1184910" cy="1158239"/>
          </a:xfrm>
          <a:prstGeom prst="rect">
            <a:avLst/>
          </a:prstGeom>
          <a:blipFill>
            <a:blip r:embed="rId3" cstate="print"/>
            <a:stretch>
              <a:fillRect/>
            </a:stretch>
          </a:blipFill>
        </p:spPr>
        <p:txBody>
          <a:bodyPr wrap="square" lIns="0" tIns="0" rIns="0" bIns="0" rtlCol="0"/>
          <a:lstStyle/>
          <a:p/>
        </p:txBody>
      </p:sp>
      <p:sp>
        <p:nvSpPr>
          <p:cNvPr id="22" name="bg object 22"/>
          <p:cNvSpPr/>
          <p:nvPr/>
        </p:nvSpPr>
        <p:spPr>
          <a:xfrm>
            <a:off x="220157" y="1031703"/>
            <a:ext cx="1175506" cy="1149439"/>
          </a:xfrm>
          <a:prstGeom prst="rect">
            <a:avLst/>
          </a:prstGeom>
          <a:blipFill>
            <a:blip r:embed="rId4" cstate="print"/>
            <a:stretch>
              <a:fillRect/>
            </a:stretch>
          </a:blipFill>
        </p:spPr>
        <p:txBody>
          <a:bodyPr wrap="square" lIns="0" tIns="0" rIns="0" bIns="0" rtlCol="0"/>
          <a:lstStyle/>
          <a:p/>
        </p:txBody>
      </p:sp>
      <p:sp>
        <p:nvSpPr>
          <p:cNvPr id="23" name="bg object 23"/>
          <p:cNvSpPr/>
          <p:nvPr/>
        </p:nvSpPr>
        <p:spPr>
          <a:xfrm>
            <a:off x="220157" y="1031703"/>
            <a:ext cx="1176020" cy="1149985"/>
          </a:xfrm>
          <a:custGeom>
            <a:avLst/>
            <a:gdLst/>
            <a:ahLst/>
            <a:cxnLst/>
            <a:rect l="l" t="t" r="r" b="b"/>
            <a:pathLst>
              <a:path w="1176020" h="1149985">
                <a:moveTo>
                  <a:pt x="111160" y="194354"/>
                </a:moveTo>
                <a:lnTo>
                  <a:pt x="140945" y="160272"/>
                </a:lnTo>
                <a:lnTo>
                  <a:pt x="173180" y="129434"/>
                </a:lnTo>
                <a:lnTo>
                  <a:pt x="207653" y="101852"/>
                </a:lnTo>
                <a:lnTo>
                  <a:pt x="244155" y="77541"/>
                </a:lnTo>
                <a:lnTo>
                  <a:pt x="282473" y="56512"/>
                </a:lnTo>
                <a:lnTo>
                  <a:pt x="322397" y="38778"/>
                </a:lnTo>
                <a:lnTo>
                  <a:pt x="363715" y="24354"/>
                </a:lnTo>
                <a:lnTo>
                  <a:pt x="406216" y="13250"/>
                </a:lnTo>
                <a:lnTo>
                  <a:pt x="449689" y="5482"/>
                </a:lnTo>
                <a:lnTo>
                  <a:pt x="493922" y="1060"/>
                </a:lnTo>
                <a:lnTo>
                  <a:pt x="538705" y="0"/>
                </a:lnTo>
                <a:lnTo>
                  <a:pt x="583827" y="2312"/>
                </a:lnTo>
                <a:lnTo>
                  <a:pt x="629076" y="8011"/>
                </a:lnTo>
                <a:lnTo>
                  <a:pt x="674241" y="17109"/>
                </a:lnTo>
                <a:lnTo>
                  <a:pt x="719111" y="29619"/>
                </a:lnTo>
                <a:lnTo>
                  <a:pt x="763475" y="45555"/>
                </a:lnTo>
                <a:lnTo>
                  <a:pt x="807121" y="64929"/>
                </a:lnTo>
                <a:lnTo>
                  <a:pt x="849839" y="87754"/>
                </a:lnTo>
                <a:lnTo>
                  <a:pt x="891417" y="114042"/>
                </a:lnTo>
                <a:lnTo>
                  <a:pt x="931644" y="143808"/>
                </a:lnTo>
                <a:lnTo>
                  <a:pt x="969594" y="176431"/>
                </a:lnTo>
                <a:lnTo>
                  <a:pt x="1004454" y="211142"/>
                </a:lnTo>
                <a:lnTo>
                  <a:pt x="1036188" y="247733"/>
                </a:lnTo>
                <a:lnTo>
                  <a:pt x="1064763" y="285995"/>
                </a:lnTo>
                <a:lnTo>
                  <a:pt x="1090143" y="325720"/>
                </a:lnTo>
                <a:lnTo>
                  <a:pt x="1112296" y="366698"/>
                </a:lnTo>
                <a:lnTo>
                  <a:pt x="1131186" y="408721"/>
                </a:lnTo>
                <a:lnTo>
                  <a:pt x="1146780" y="451579"/>
                </a:lnTo>
                <a:lnTo>
                  <a:pt x="1159043" y="495065"/>
                </a:lnTo>
                <a:lnTo>
                  <a:pt x="1167941" y="538969"/>
                </a:lnTo>
                <a:lnTo>
                  <a:pt x="1173440" y="583082"/>
                </a:lnTo>
                <a:lnTo>
                  <a:pt x="1175506" y="627197"/>
                </a:lnTo>
                <a:lnTo>
                  <a:pt x="1174104" y="671103"/>
                </a:lnTo>
                <a:lnTo>
                  <a:pt x="1169200" y="714593"/>
                </a:lnTo>
                <a:lnTo>
                  <a:pt x="1160760" y="757456"/>
                </a:lnTo>
                <a:lnTo>
                  <a:pt x="1148749" y="799486"/>
                </a:lnTo>
                <a:lnTo>
                  <a:pt x="1133134" y="840472"/>
                </a:lnTo>
                <a:lnTo>
                  <a:pt x="1113881" y="880207"/>
                </a:lnTo>
                <a:lnTo>
                  <a:pt x="1090954" y="918480"/>
                </a:lnTo>
                <a:lnTo>
                  <a:pt x="1064320" y="955084"/>
                </a:lnTo>
                <a:lnTo>
                  <a:pt x="1034534" y="989166"/>
                </a:lnTo>
                <a:lnTo>
                  <a:pt x="1002297" y="1020005"/>
                </a:lnTo>
                <a:lnTo>
                  <a:pt x="967822" y="1047586"/>
                </a:lnTo>
                <a:lnTo>
                  <a:pt x="931319" y="1071898"/>
                </a:lnTo>
                <a:lnTo>
                  <a:pt x="893000" y="1092927"/>
                </a:lnTo>
                <a:lnTo>
                  <a:pt x="853075" y="1110660"/>
                </a:lnTo>
                <a:lnTo>
                  <a:pt x="811757" y="1125085"/>
                </a:lnTo>
                <a:lnTo>
                  <a:pt x="769255" y="1136188"/>
                </a:lnTo>
                <a:lnTo>
                  <a:pt x="725781" y="1143957"/>
                </a:lnTo>
                <a:lnTo>
                  <a:pt x="681547" y="1148378"/>
                </a:lnTo>
                <a:lnTo>
                  <a:pt x="636764" y="1149439"/>
                </a:lnTo>
                <a:lnTo>
                  <a:pt x="591641" y="1147127"/>
                </a:lnTo>
                <a:lnTo>
                  <a:pt x="546392" y="1141428"/>
                </a:lnTo>
                <a:lnTo>
                  <a:pt x="501227" y="1132330"/>
                </a:lnTo>
                <a:lnTo>
                  <a:pt x="456357" y="1119819"/>
                </a:lnTo>
                <a:lnTo>
                  <a:pt x="411993" y="1103884"/>
                </a:lnTo>
                <a:lnTo>
                  <a:pt x="368347" y="1084510"/>
                </a:lnTo>
                <a:lnTo>
                  <a:pt x="325629" y="1061685"/>
                </a:lnTo>
                <a:lnTo>
                  <a:pt x="284051" y="1035396"/>
                </a:lnTo>
                <a:lnTo>
                  <a:pt x="243824" y="1005630"/>
                </a:lnTo>
                <a:lnTo>
                  <a:pt x="205877" y="972991"/>
                </a:lnTo>
                <a:lnTo>
                  <a:pt x="171022" y="938266"/>
                </a:lnTo>
                <a:lnTo>
                  <a:pt x="139292" y="901664"/>
                </a:lnTo>
                <a:lnTo>
                  <a:pt x="110721" y="863394"/>
                </a:lnTo>
                <a:lnTo>
                  <a:pt x="85344" y="823665"/>
                </a:lnTo>
                <a:lnTo>
                  <a:pt x="63195" y="782685"/>
                </a:lnTo>
                <a:lnTo>
                  <a:pt x="44308" y="740662"/>
                </a:lnTo>
                <a:lnTo>
                  <a:pt x="28718" y="697805"/>
                </a:lnTo>
                <a:lnTo>
                  <a:pt x="16457" y="654322"/>
                </a:lnTo>
                <a:lnTo>
                  <a:pt x="7561" y="610422"/>
                </a:lnTo>
                <a:lnTo>
                  <a:pt x="2064" y="566314"/>
                </a:lnTo>
                <a:lnTo>
                  <a:pt x="0" y="522205"/>
                </a:lnTo>
                <a:lnTo>
                  <a:pt x="1402" y="478305"/>
                </a:lnTo>
                <a:lnTo>
                  <a:pt x="6305" y="434822"/>
                </a:lnTo>
                <a:lnTo>
                  <a:pt x="14744" y="391964"/>
                </a:lnTo>
                <a:lnTo>
                  <a:pt x="26752" y="349941"/>
                </a:lnTo>
                <a:lnTo>
                  <a:pt x="42363" y="308959"/>
                </a:lnTo>
                <a:lnTo>
                  <a:pt x="61612" y="269229"/>
                </a:lnTo>
                <a:lnTo>
                  <a:pt x="84533" y="230957"/>
                </a:lnTo>
                <a:lnTo>
                  <a:pt x="111160" y="194354"/>
                </a:lnTo>
                <a:close/>
              </a:path>
              <a:path w="1176020" h="1149985">
                <a:moveTo>
                  <a:pt x="213128" y="275761"/>
                </a:moveTo>
                <a:lnTo>
                  <a:pt x="186722" y="313345"/>
                </a:lnTo>
                <a:lnTo>
                  <a:pt x="165453" y="353199"/>
                </a:lnTo>
                <a:lnTo>
                  <a:pt x="149250" y="394938"/>
                </a:lnTo>
                <a:lnTo>
                  <a:pt x="138047" y="438181"/>
                </a:lnTo>
                <a:lnTo>
                  <a:pt x="131775" y="482546"/>
                </a:lnTo>
                <a:lnTo>
                  <a:pt x="130365" y="527648"/>
                </a:lnTo>
                <a:lnTo>
                  <a:pt x="133750" y="573106"/>
                </a:lnTo>
                <a:lnTo>
                  <a:pt x="141861" y="618537"/>
                </a:lnTo>
                <a:lnTo>
                  <a:pt x="154629" y="663558"/>
                </a:lnTo>
                <a:lnTo>
                  <a:pt x="171986" y="707787"/>
                </a:lnTo>
                <a:lnTo>
                  <a:pt x="193864" y="750841"/>
                </a:lnTo>
                <a:lnTo>
                  <a:pt x="220195" y="792336"/>
                </a:lnTo>
                <a:lnTo>
                  <a:pt x="250910" y="831892"/>
                </a:lnTo>
                <a:lnTo>
                  <a:pt x="285940" y="869123"/>
                </a:lnTo>
                <a:lnTo>
                  <a:pt x="325219" y="903649"/>
                </a:lnTo>
                <a:lnTo>
                  <a:pt x="367575" y="934292"/>
                </a:lnTo>
                <a:lnTo>
                  <a:pt x="411633" y="960191"/>
                </a:lnTo>
                <a:lnTo>
                  <a:pt x="457004" y="981365"/>
                </a:lnTo>
                <a:lnTo>
                  <a:pt x="503298" y="997834"/>
                </a:lnTo>
                <a:lnTo>
                  <a:pt x="550128" y="1009614"/>
                </a:lnTo>
                <a:lnTo>
                  <a:pt x="597103" y="1016726"/>
                </a:lnTo>
                <a:lnTo>
                  <a:pt x="643837" y="1019187"/>
                </a:lnTo>
                <a:lnTo>
                  <a:pt x="689940" y="1017016"/>
                </a:lnTo>
                <a:lnTo>
                  <a:pt x="735022" y="1010232"/>
                </a:lnTo>
                <a:lnTo>
                  <a:pt x="778697" y="998852"/>
                </a:lnTo>
                <a:lnTo>
                  <a:pt x="820574" y="982896"/>
                </a:lnTo>
                <a:lnTo>
                  <a:pt x="860266" y="962382"/>
                </a:lnTo>
                <a:lnTo>
                  <a:pt x="897383" y="937329"/>
                </a:lnTo>
                <a:lnTo>
                  <a:pt x="931537" y="907754"/>
                </a:lnTo>
                <a:lnTo>
                  <a:pt x="962339" y="873677"/>
                </a:lnTo>
                <a:lnTo>
                  <a:pt x="988753" y="836092"/>
                </a:lnTo>
                <a:lnTo>
                  <a:pt x="1010028" y="796234"/>
                </a:lnTo>
                <a:lnTo>
                  <a:pt x="1026231" y="754488"/>
                </a:lnTo>
                <a:lnTo>
                  <a:pt x="1037433" y="711237"/>
                </a:lnTo>
                <a:lnTo>
                  <a:pt x="1043702" y="666865"/>
                </a:lnTo>
                <a:lnTo>
                  <a:pt x="1045107" y="621754"/>
                </a:lnTo>
                <a:lnTo>
                  <a:pt x="1041717" y="576288"/>
                </a:lnTo>
                <a:lnTo>
                  <a:pt x="1033602" y="530851"/>
                </a:lnTo>
                <a:lnTo>
                  <a:pt x="1020829" y="485825"/>
                </a:lnTo>
                <a:lnTo>
                  <a:pt x="1003469" y="441595"/>
                </a:lnTo>
                <a:lnTo>
                  <a:pt x="981589" y="398543"/>
                </a:lnTo>
                <a:lnTo>
                  <a:pt x="955260" y="357054"/>
                </a:lnTo>
                <a:lnTo>
                  <a:pt x="924550" y="317509"/>
                </a:lnTo>
                <a:lnTo>
                  <a:pt x="889527" y="280293"/>
                </a:lnTo>
                <a:lnTo>
                  <a:pt x="850262" y="245789"/>
                </a:lnTo>
                <a:lnTo>
                  <a:pt x="807903" y="215145"/>
                </a:lnTo>
                <a:lnTo>
                  <a:pt x="763843" y="189242"/>
                </a:lnTo>
                <a:lnTo>
                  <a:pt x="718472" y="168061"/>
                </a:lnTo>
                <a:lnTo>
                  <a:pt x="672177" y="151585"/>
                </a:lnTo>
                <a:lnTo>
                  <a:pt x="625347" y="139796"/>
                </a:lnTo>
                <a:lnTo>
                  <a:pt x="578371" y="132676"/>
                </a:lnTo>
                <a:lnTo>
                  <a:pt x="531637" y="130207"/>
                </a:lnTo>
                <a:lnTo>
                  <a:pt x="485535" y="132372"/>
                </a:lnTo>
                <a:lnTo>
                  <a:pt x="440452" y="139152"/>
                </a:lnTo>
                <a:lnTo>
                  <a:pt x="396777" y="150530"/>
                </a:lnTo>
                <a:lnTo>
                  <a:pt x="354899" y="166488"/>
                </a:lnTo>
                <a:lnTo>
                  <a:pt x="315207" y="187008"/>
                </a:lnTo>
                <a:lnTo>
                  <a:pt x="278088" y="212072"/>
                </a:lnTo>
                <a:lnTo>
                  <a:pt x="243933" y="241662"/>
                </a:lnTo>
                <a:lnTo>
                  <a:pt x="213128" y="275761"/>
                </a:lnTo>
                <a:close/>
              </a:path>
            </a:pathLst>
          </a:custGeom>
          <a:ln w="7351">
            <a:solidFill>
              <a:srgbClr val="C6B791"/>
            </a:solidFill>
          </a:ln>
        </p:spPr>
        <p:txBody>
          <a:bodyPr wrap="square" lIns="0" tIns="0" rIns="0" bIns="0" rtlCol="0"/>
          <a:lstStyle/>
          <a:p/>
        </p:txBody>
      </p:sp>
      <p:sp>
        <p:nvSpPr>
          <p:cNvPr id="24" name="bg object 24"/>
          <p:cNvSpPr/>
          <p:nvPr/>
        </p:nvSpPr>
        <p:spPr>
          <a:xfrm>
            <a:off x="1097279"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25" name="bg object 25"/>
          <p:cNvSpPr/>
          <p:nvPr/>
        </p:nvSpPr>
        <p:spPr>
          <a:xfrm>
            <a:off x="1060704" y="0"/>
            <a:ext cx="80772" cy="6857999"/>
          </a:xfrm>
          <a:prstGeom prst="rect">
            <a:avLst/>
          </a:prstGeom>
          <a:blipFill>
            <a:blip r:embed="rId5" cstate="print"/>
            <a:stretch>
              <a:fillRect/>
            </a:stretch>
          </a:blipFill>
        </p:spPr>
        <p:txBody>
          <a:bodyPr wrap="square" lIns="0" tIns="0" rIns="0" bIns="0" rtlCol="0"/>
          <a:lstStyle/>
          <a:p/>
        </p:txBody>
      </p:sp>
      <p:sp>
        <p:nvSpPr>
          <p:cNvPr id="26" name="bg object 26"/>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2" name="Holder 2"/>
          <p:cNvSpPr>
            <a:spLocks noGrp="1"/>
          </p:cNvSpPr>
          <p:nvPr>
            <p:ph type="title"/>
          </p:nvPr>
        </p:nvSpPr>
        <p:spPr/>
        <p:txBody>
          <a:bodyPr lIns="0" tIns="0" rIns="0" bIns="0"/>
          <a:lstStyle>
            <a:lvl1pPr>
              <a:defRPr sz="2000" b="0" i="0">
                <a:solidFill>
                  <a:srgbClr val="FF0000"/>
                </a:solidFill>
                <a:latin typeface="Times New Roman"/>
                <a:cs typeface="Times New Roman"/>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showMasterSp="0">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17" name="bg object 17"/>
          <p:cNvSpPr/>
          <p:nvPr/>
        </p:nvSpPr>
        <p:spPr>
          <a:xfrm>
            <a:off x="165354" y="6701028"/>
            <a:ext cx="9575800" cy="5080"/>
          </a:xfrm>
          <a:custGeom>
            <a:avLst/>
            <a:gdLst/>
            <a:ahLst/>
            <a:cxnLst/>
            <a:rect l="l" t="t" r="r" b="b"/>
            <a:pathLst>
              <a:path w="9575800" h="5079">
                <a:moveTo>
                  <a:pt x="0" y="4571"/>
                </a:moveTo>
                <a:lnTo>
                  <a:pt x="9575292" y="4571"/>
                </a:lnTo>
                <a:lnTo>
                  <a:pt x="9575292" y="0"/>
                </a:lnTo>
                <a:lnTo>
                  <a:pt x="0" y="0"/>
                </a:lnTo>
                <a:lnTo>
                  <a:pt x="0" y="4571"/>
                </a:lnTo>
                <a:close/>
              </a:path>
            </a:pathLst>
          </a:custGeom>
          <a:solidFill>
            <a:srgbClr val="E9EEE8"/>
          </a:solidFill>
        </p:spPr>
        <p:txBody>
          <a:bodyPr wrap="square" lIns="0" tIns="0" rIns="0" bIns="0" rtlCol="0"/>
          <a:lstStyle/>
          <a:p/>
        </p:txBody>
      </p:sp>
      <p:sp>
        <p:nvSpPr>
          <p:cNvPr id="18" name="bg object 18"/>
          <p:cNvSpPr/>
          <p:nvPr/>
        </p:nvSpPr>
        <p:spPr>
          <a:xfrm>
            <a:off x="0" y="0"/>
            <a:ext cx="9906000" cy="1393825"/>
          </a:xfrm>
          <a:custGeom>
            <a:avLst/>
            <a:gdLst/>
            <a:ahLst/>
            <a:cxnLst/>
            <a:rect l="l" t="t" r="r" b="b"/>
            <a:pathLst>
              <a:path w="9906000" h="1393825">
                <a:moveTo>
                  <a:pt x="9906000" y="0"/>
                </a:moveTo>
                <a:lnTo>
                  <a:pt x="0" y="0"/>
                </a:lnTo>
                <a:lnTo>
                  <a:pt x="0" y="1393698"/>
                </a:lnTo>
                <a:lnTo>
                  <a:pt x="9906000" y="1393698"/>
                </a:lnTo>
                <a:lnTo>
                  <a:pt x="9906000" y="0"/>
                </a:lnTo>
                <a:close/>
              </a:path>
            </a:pathLst>
          </a:custGeom>
          <a:solidFill>
            <a:srgbClr val="FFFFFF"/>
          </a:solidFill>
        </p:spPr>
        <p:txBody>
          <a:bodyPr wrap="square" lIns="0" tIns="0" rIns="0" bIns="0" rtlCol="0"/>
          <a:lstStyle/>
          <a:p/>
        </p:txBody>
      </p:sp>
      <p:sp>
        <p:nvSpPr>
          <p:cNvPr id="19" name="bg object 19"/>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20" name="bg object 20"/>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21" name="bg object 21"/>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22" name="bg object 22"/>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2" name="Holder 2"/>
          <p:cNvSpPr>
            <a:spLocks noGrp="1"/>
          </p:cNvSpPr>
          <p:nvPr>
            <p:ph type="title"/>
          </p:nvPr>
        </p:nvSpPr>
        <p:spPr>
          <a:xfrm>
            <a:off x="612140" y="786638"/>
            <a:ext cx="8834120" cy="635000"/>
          </a:xfrm>
          <a:prstGeom prst="rect">
            <a:avLst/>
          </a:prstGeom>
        </p:spPr>
        <p:txBody>
          <a:bodyPr wrap="square" lIns="0" tIns="0" rIns="0" bIns="0">
            <a:spAutoFit/>
          </a:bodyPr>
          <a:lstStyle>
            <a:lvl1pPr>
              <a:defRPr sz="2000" b="0" i="0">
                <a:solidFill>
                  <a:srgbClr val="FF0000"/>
                </a:solidFill>
                <a:latin typeface="Times New Roman"/>
                <a:cs typeface="Times New Roman"/>
              </a:defRPr>
            </a:lvl1pPr>
          </a:lstStyle>
          <a:p/>
        </p:txBody>
      </p:sp>
      <p:sp>
        <p:nvSpPr>
          <p:cNvPr id="3" name="Holder 3"/>
          <p:cNvSpPr>
            <a:spLocks noGrp="1"/>
          </p:cNvSpPr>
          <p:nvPr>
            <p:ph type="body" idx="1"/>
          </p:nvPr>
        </p:nvSpPr>
        <p:spPr>
          <a:xfrm>
            <a:off x="535940" y="1112774"/>
            <a:ext cx="8834755" cy="3412490"/>
          </a:xfrm>
          <a:prstGeom prst="rect">
            <a:avLst/>
          </a:prstGeom>
        </p:spPr>
        <p:txBody>
          <a:bodyPr wrap="square" lIns="0" tIns="0" rIns="0" bIns="0">
            <a:spAutoFit/>
          </a:bodyPr>
          <a:lstStyle>
            <a:lvl1pPr>
              <a:defRPr sz="1900" b="1" i="1">
                <a:solidFill>
                  <a:schemeClr val="tx1"/>
                </a:solidFill>
                <a:latin typeface="Times New Roman"/>
                <a:cs typeface="Times New Roman"/>
              </a:defRPr>
            </a:lvl1pPr>
          </a:lstStyle>
          <a:p/>
        </p:txBody>
      </p:sp>
      <p:sp>
        <p:nvSpPr>
          <p:cNvPr id="4" name="Holder 4"/>
          <p:cNvSpPr>
            <a:spLocks noGrp="1"/>
          </p:cNvSpPr>
          <p:nvPr>
            <p:ph type="ftr" idx="5" sz="quarter"/>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7132320" y="6377940"/>
            <a:ext cx="227838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vranganath.civ@bmsce.ac.in" TargetMode="External"/><Relationship Id="rId3" Type="http://schemas.openxmlformats.org/officeDocument/2006/relationships/hyperlink" Target="mailto:v@bmsce.ac.i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4.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5.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 Id="rId3" Type="http://schemas.openxmlformats.org/officeDocument/2006/relationships/image" Target="../media/image137.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 Id="rId3" Type="http://schemas.openxmlformats.org/officeDocument/2006/relationships/image" Target="../media/image138.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 Id="rId3" Type="http://schemas.openxmlformats.org/officeDocument/2006/relationships/image" Target="../media/image139.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6.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6.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8.png"/><Relationship Id="rId7"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33.png"/><Relationship Id="rId5" Type="http://schemas.openxmlformats.org/officeDocument/2006/relationships/image" Target="../media/image8.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33.png"/><Relationship Id="rId5" Type="http://schemas.openxmlformats.org/officeDocument/2006/relationships/image" Target="../media/image8.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png"/><Relationship Id="rId3" Type="http://schemas.openxmlformats.org/officeDocument/2006/relationships/image" Target="../media/image4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jpg"/><Relationship Id="rId3" Type="http://schemas.openxmlformats.org/officeDocument/2006/relationships/image" Target="../media/image43.jpg"/><Relationship Id="rId4" Type="http://schemas.openxmlformats.org/officeDocument/2006/relationships/image" Target="../media/image4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 Id="rId3" Type="http://schemas.openxmlformats.org/officeDocument/2006/relationships/image" Target="../media/image4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0" Type="http://schemas.openxmlformats.org/officeDocument/2006/relationships/image" Target="../media/image56.png"/><Relationship Id="rId11" Type="http://schemas.openxmlformats.org/officeDocument/2006/relationships/image" Target="../media/image57.png"/><Relationship Id="rId12" Type="http://schemas.openxmlformats.org/officeDocument/2006/relationships/image" Target="../media/image58.png"/><Relationship Id="rId13" Type="http://schemas.openxmlformats.org/officeDocument/2006/relationships/image" Target="../media/image59.png"/><Relationship Id="rId14" Type="http://schemas.openxmlformats.org/officeDocument/2006/relationships/image" Target="../media/image60.png"/><Relationship Id="rId15" Type="http://schemas.openxmlformats.org/officeDocument/2006/relationships/image" Target="../media/image61.png"/><Relationship Id="rId16" Type="http://schemas.openxmlformats.org/officeDocument/2006/relationships/image" Target="../media/image62.png"/><Relationship Id="rId17" Type="http://schemas.openxmlformats.org/officeDocument/2006/relationships/image" Target="../media/image63.png"/><Relationship Id="rId18" Type="http://schemas.openxmlformats.org/officeDocument/2006/relationships/image" Target="../media/image64.png"/><Relationship Id="rId19" Type="http://schemas.openxmlformats.org/officeDocument/2006/relationships/image" Target="../media/image65.png"/><Relationship Id="rId20" Type="http://schemas.openxmlformats.org/officeDocument/2006/relationships/image" Target="../media/image66.png"/><Relationship Id="rId21" Type="http://schemas.openxmlformats.org/officeDocument/2006/relationships/image" Target="../media/image67.png"/><Relationship Id="rId22" Type="http://schemas.openxmlformats.org/officeDocument/2006/relationships/image" Target="../media/image68.png"/><Relationship Id="rId23" Type="http://schemas.openxmlformats.org/officeDocument/2006/relationships/image" Target="../media/image69.png"/><Relationship Id="rId24" Type="http://schemas.openxmlformats.org/officeDocument/2006/relationships/image" Target="../media/image70.png"/><Relationship Id="rId25" Type="http://schemas.openxmlformats.org/officeDocument/2006/relationships/image" Target="../media/image71.png"/><Relationship Id="rId26" Type="http://schemas.openxmlformats.org/officeDocument/2006/relationships/image" Target="../media/image72.png"/><Relationship Id="rId27" Type="http://schemas.openxmlformats.org/officeDocument/2006/relationships/image" Target="../media/image73.png"/><Relationship Id="rId28" Type="http://schemas.openxmlformats.org/officeDocument/2006/relationships/image" Target="../media/image74.png"/><Relationship Id="rId29" Type="http://schemas.openxmlformats.org/officeDocument/2006/relationships/image" Target="../media/image75.png"/><Relationship Id="rId30" Type="http://schemas.openxmlformats.org/officeDocument/2006/relationships/image" Target="../media/image76.png"/><Relationship Id="rId31" Type="http://schemas.openxmlformats.org/officeDocument/2006/relationships/image" Target="../media/image77.png"/><Relationship Id="rId32" Type="http://schemas.openxmlformats.org/officeDocument/2006/relationships/image" Target="../media/image78.png"/><Relationship Id="rId33" Type="http://schemas.openxmlformats.org/officeDocument/2006/relationships/image" Target="../media/image79.png"/><Relationship Id="rId34" Type="http://schemas.openxmlformats.org/officeDocument/2006/relationships/image" Target="../media/image80.png"/><Relationship Id="rId35" Type="http://schemas.openxmlformats.org/officeDocument/2006/relationships/image" Target="../media/image81.png"/><Relationship Id="rId36" Type="http://schemas.openxmlformats.org/officeDocument/2006/relationships/image" Target="../media/image82.png"/><Relationship Id="rId37" Type="http://schemas.openxmlformats.org/officeDocument/2006/relationships/image" Target="../media/image83.png"/><Relationship Id="rId38" Type="http://schemas.openxmlformats.org/officeDocument/2006/relationships/image" Target="../media/image84.png"/><Relationship Id="rId39" Type="http://schemas.openxmlformats.org/officeDocument/2006/relationships/image" Target="../media/image85.png"/><Relationship Id="rId40" Type="http://schemas.openxmlformats.org/officeDocument/2006/relationships/image" Target="../media/image86.png"/><Relationship Id="rId41" Type="http://schemas.openxmlformats.org/officeDocument/2006/relationships/image" Target="../media/image87.png"/><Relationship Id="rId42" Type="http://schemas.openxmlformats.org/officeDocument/2006/relationships/image" Target="../media/image88.png"/><Relationship Id="rId43" Type="http://schemas.openxmlformats.org/officeDocument/2006/relationships/image" Target="../media/image89.png"/><Relationship Id="rId44" Type="http://schemas.openxmlformats.org/officeDocument/2006/relationships/image" Target="../media/image90.png"/><Relationship Id="rId45" Type="http://schemas.openxmlformats.org/officeDocument/2006/relationships/image" Target="../media/image9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92.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3.png"/><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6.png"/><Relationship Id="rId6" Type="http://schemas.openxmlformats.org/officeDocument/2006/relationships/image" Target="../media/image9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8.png"/><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9.png"/><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0.png"/><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01.png"/><Relationship Id="rId7" Type="http://schemas.openxmlformats.org/officeDocument/2006/relationships/image" Target="../media/image94.png"/><Relationship Id="rId8" Type="http://schemas.openxmlformats.org/officeDocument/2006/relationships/image" Target="../media/image95.png"/><Relationship Id="rId9" Type="http://schemas.openxmlformats.org/officeDocument/2006/relationships/image" Target="../media/image9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02.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03.png"/><Relationship Id="rId10" Type="http://schemas.openxmlformats.org/officeDocument/2006/relationships/image" Target="../media/image10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5.png"/><Relationship Id="rId3" Type="http://schemas.openxmlformats.org/officeDocument/2006/relationships/image" Target="../media/image106.png"/><Relationship Id="rId4" Type="http://schemas.openxmlformats.org/officeDocument/2006/relationships/image" Target="../media/image107.png"/><Relationship Id="rId5" Type="http://schemas.openxmlformats.org/officeDocument/2006/relationships/image" Target="../media/image108.jpg"/><Relationship Id="rId6" Type="http://schemas.openxmlformats.org/officeDocument/2006/relationships/image" Target="../media/image10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2.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10.png"/><Relationship Id="rId6" Type="http://schemas.openxmlformats.org/officeDocument/2006/relationships/image" Target="../media/image111.png"/><Relationship Id="rId7" Type="http://schemas.openxmlformats.org/officeDocument/2006/relationships/image" Target="../media/image112.png"/><Relationship Id="rId8" Type="http://schemas.openxmlformats.org/officeDocument/2006/relationships/image" Target="../media/image113.png"/><Relationship Id="rId9" Type="http://schemas.openxmlformats.org/officeDocument/2006/relationships/image" Target="../media/image11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2.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15.png"/><Relationship Id="rId6" Type="http://schemas.openxmlformats.org/officeDocument/2006/relationships/image" Target="../media/image11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7.png"/><Relationship Id="rId3" Type="http://schemas.openxmlformats.org/officeDocument/2006/relationships/image" Target="../media/image118.png"/><Relationship Id="rId4" Type="http://schemas.openxmlformats.org/officeDocument/2006/relationships/image" Target="../media/image119.png"/><Relationship Id="rId5" Type="http://schemas.openxmlformats.org/officeDocument/2006/relationships/image" Target="../media/image12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2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2.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5.png"/><Relationship Id="rId3" Type="http://schemas.openxmlformats.org/officeDocument/2006/relationships/image" Target="../media/image12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7.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8.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9.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0.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2.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2514600"/>
                  </a:lnTo>
                  <a:lnTo>
                    <a:pt x="9740646" y="6705600"/>
                  </a:lnTo>
                  <a:lnTo>
                    <a:pt x="165354" y="6705600"/>
                  </a:lnTo>
                  <a:lnTo>
                    <a:pt x="165354" y="2514600"/>
                  </a:lnTo>
                  <a:lnTo>
                    <a:pt x="9740646" y="2514600"/>
                  </a:lnTo>
                  <a:lnTo>
                    <a:pt x="9740646" y="0"/>
                  </a:lnTo>
                  <a:lnTo>
                    <a:pt x="165354" y="0"/>
                  </a:lnTo>
                  <a:lnTo>
                    <a:pt x="0" y="0"/>
                  </a:lnTo>
                  <a:lnTo>
                    <a:pt x="0" y="2514600"/>
                  </a:lnTo>
                  <a:lnTo>
                    <a:pt x="0" y="6705600"/>
                  </a:lnTo>
                  <a:lnTo>
                    <a:pt x="0" y="6858000"/>
                  </a:lnTo>
                  <a:lnTo>
                    <a:pt x="165354" y="6858000"/>
                  </a:lnTo>
                  <a:lnTo>
                    <a:pt x="9740646" y="6858000"/>
                  </a:lnTo>
                  <a:lnTo>
                    <a:pt x="9906000" y="6858000"/>
                  </a:lnTo>
                  <a:lnTo>
                    <a:pt x="9906000" y="6705600"/>
                  </a:lnTo>
                  <a:lnTo>
                    <a:pt x="9906000" y="2514600"/>
                  </a:lnTo>
                  <a:lnTo>
                    <a:pt x="9906000" y="30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8782" y="2420492"/>
              <a:ext cx="9569450" cy="0"/>
            </a:xfrm>
            <a:custGeom>
              <a:avLst/>
              <a:gdLst/>
              <a:ahLst/>
              <a:cxnLst/>
              <a:rect l="l" t="t" r="r" b="b"/>
              <a:pathLst>
                <a:path w="9569450" h="0">
                  <a:moveTo>
                    <a:pt x="0" y="0"/>
                  </a:moveTo>
                  <a:lnTo>
                    <a:pt x="9569196" y="0"/>
                  </a:lnTo>
                </a:path>
              </a:pathLst>
            </a:custGeom>
            <a:ln w="11430">
              <a:solidFill>
                <a:srgbClr val="7A9799"/>
              </a:solidFill>
              <a:prstDash val="sysDash"/>
            </a:ln>
          </p:spPr>
          <p:txBody>
            <a:bodyPr wrap="square" lIns="0" tIns="0" rIns="0" bIns="0" rtlCol="0"/>
            <a:lstStyle/>
            <a:p/>
          </p:txBody>
        </p:sp>
        <p:sp>
          <p:nvSpPr>
            <p:cNvPr id="6" name="object 6"/>
            <p:cNvSpPr/>
            <p:nvPr/>
          </p:nvSpPr>
          <p:spPr>
            <a:xfrm>
              <a:off x="165735" y="152780"/>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4623054" y="2115311"/>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8" name="object 8"/>
            <p:cNvSpPr/>
            <p:nvPr/>
          </p:nvSpPr>
          <p:spPr>
            <a:xfrm>
              <a:off x="4700015" y="2185161"/>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1010"/>
                  </a:lnTo>
                  <a:lnTo>
                    <a:pt x="228854" y="471170"/>
                  </a:lnTo>
                  <a:lnTo>
                    <a:pt x="254508" y="471170"/>
                  </a:lnTo>
                  <a:lnTo>
                    <a:pt x="280288" y="469900"/>
                  </a:lnTo>
                  <a:lnTo>
                    <a:pt x="305054" y="467360"/>
                  </a:lnTo>
                  <a:lnTo>
                    <a:pt x="329311" y="461010"/>
                  </a:lnTo>
                  <a:lnTo>
                    <a:pt x="348572" y="454660"/>
                  </a:lnTo>
                  <a:lnTo>
                    <a:pt x="253746" y="454660"/>
                  </a:lnTo>
                  <a:lnTo>
                    <a:pt x="229616" y="453390"/>
                  </a:lnTo>
                  <a:lnTo>
                    <a:pt x="183642" y="444500"/>
                  </a:lnTo>
                  <a:lnTo>
                    <a:pt x="141350" y="429260"/>
                  </a:lnTo>
                  <a:lnTo>
                    <a:pt x="103632" y="405130"/>
                  </a:lnTo>
                  <a:lnTo>
                    <a:pt x="71500" y="375920"/>
                  </a:lnTo>
                  <a:lnTo>
                    <a:pt x="45974" y="340360"/>
                  </a:lnTo>
                  <a:lnTo>
                    <a:pt x="27939" y="30099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252984" y="16510"/>
                  </a:lnTo>
                  <a:lnTo>
                    <a:pt x="346392" y="16510"/>
                  </a:lnTo>
                  <a:lnTo>
                    <a:pt x="327025" y="10160"/>
                  </a:lnTo>
                  <a:lnTo>
                    <a:pt x="302895" y="5080"/>
                  </a:lnTo>
                  <a:lnTo>
                    <a:pt x="277875" y="1270"/>
                  </a:lnTo>
                  <a:lnTo>
                    <a:pt x="252222" y="0"/>
                  </a:lnTo>
                  <a:close/>
                </a:path>
                <a:path w="506729" h="471169">
                  <a:moveTo>
                    <a:pt x="346392" y="16510"/>
                  </a:moveTo>
                  <a:lnTo>
                    <a:pt x="252984" y="16510"/>
                  </a:lnTo>
                  <a:lnTo>
                    <a:pt x="277113" y="17780"/>
                  </a:lnTo>
                  <a:lnTo>
                    <a:pt x="300482" y="21590"/>
                  </a:lnTo>
                  <a:lnTo>
                    <a:pt x="344805" y="34290"/>
                  </a:lnTo>
                  <a:lnTo>
                    <a:pt x="384937" y="54610"/>
                  </a:lnTo>
                  <a:lnTo>
                    <a:pt x="419988" y="81280"/>
                  </a:lnTo>
                  <a:lnTo>
                    <a:pt x="448945" y="113030"/>
                  </a:lnTo>
                  <a:lnTo>
                    <a:pt x="470788" y="149860"/>
                  </a:lnTo>
                  <a:lnTo>
                    <a:pt x="484759" y="191770"/>
                  </a:lnTo>
                  <a:lnTo>
                    <a:pt x="489712" y="236220"/>
                  </a:lnTo>
                  <a:lnTo>
                    <a:pt x="489458" y="24638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1940"/>
                  </a:lnTo>
                  <a:lnTo>
                    <a:pt x="506730" y="234950"/>
                  </a:lnTo>
                  <a:lnTo>
                    <a:pt x="506349" y="223520"/>
                  </a:lnTo>
                  <a:lnTo>
                    <a:pt x="494664" y="163830"/>
                  </a:lnTo>
                  <a:lnTo>
                    <a:pt x="474980" y="121920"/>
                  </a:lnTo>
                  <a:lnTo>
                    <a:pt x="447421" y="83820"/>
                  </a:lnTo>
                  <a:lnTo>
                    <a:pt x="412876" y="52070"/>
                  </a:lnTo>
                  <a:lnTo>
                    <a:pt x="372363" y="27940"/>
                  </a:lnTo>
                  <a:lnTo>
                    <a:pt x="350266" y="17780"/>
                  </a:lnTo>
                  <a:lnTo>
                    <a:pt x="346392" y="1651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4310"/>
                  </a:lnTo>
                  <a:lnTo>
                    <a:pt x="34036" y="236220"/>
                  </a:lnTo>
                  <a:lnTo>
                    <a:pt x="34258" y="245110"/>
                  </a:lnTo>
                  <a:lnTo>
                    <a:pt x="43687" y="295910"/>
                  </a:lnTo>
                  <a:lnTo>
                    <a:pt x="60198" y="331470"/>
                  </a:lnTo>
                  <a:lnTo>
                    <a:pt x="83566" y="363220"/>
                  </a:lnTo>
                  <a:lnTo>
                    <a:pt x="113157" y="391160"/>
                  </a:lnTo>
                  <a:lnTo>
                    <a:pt x="148209" y="412750"/>
                  </a:lnTo>
                  <a:lnTo>
                    <a:pt x="187579" y="427990"/>
                  </a:lnTo>
                  <a:lnTo>
                    <a:pt x="230378" y="436880"/>
                  </a:lnTo>
                  <a:lnTo>
                    <a:pt x="252984" y="438150"/>
                  </a:lnTo>
                  <a:lnTo>
                    <a:pt x="275463" y="436880"/>
                  </a:lnTo>
                  <a:lnTo>
                    <a:pt x="318516" y="429260"/>
                  </a:lnTo>
                  <a:lnTo>
                    <a:pt x="338582" y="421640"/>
                  </a:lnTo>
                  <a:lnTo>
                    <a:pt x="341799" y="420370"/>
                  </a:lnTo>
                  <a:lnTo>
                    <a:pt x="252222" y="420370"/>
                  </a:lnTo>
                  <a:lnTo>
                    <a:pt x="231139" y="419100"/>
                  </a:lnTo>
                  <a:lnTo>
                    <a:pt x="191516" y="411480"/>
                  </a:lnTo>
                  <a:lnTo>
                    <a:pt x="155194" y="39751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295656" y="54610"/>
                  </a:lnTo>
                  <a:lnTo>
                    <a:pt x="333756" y="66040"/>
                  </a:lnTo>
                  <a:lnTo>
                    <a:pt x="368426" y="83820"/>
                  </a:lnTo>
                  <a:lnTo>
                    <a:pt x="410972" y="120650"/>
                  </a:lnTo>
                  <a:lnTo>
                    <a:pt x="440689" y="166370"/>
                  </a:lnTo>
                  <a:lnTo>
                    <a:pt x="454913" y="21844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116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0010"/>
                  </a:lnTo>
                  <a:lnTo>
                    <a:pt x="358648" y="58420"/>
                  </a:lnTo>
                  <a:lnTo>
                    <a:pt x="339344" y="50800"/>
                  </a:lnTo>
                  <a:close/>
                </a:path>
              </a:pathLst>
            </a:custGeom>
            <a:solidFill>
              <a:srgbClr val="7A9799"/>
            </a:solidFill>
          </p:spPr>
          <p:txBody>
            <a:bodyPr wrap="square" lIns="0" tIns="0" rIns="0" bIns="0" rtlCol="0"/>
            <a:lstStyle/>
            <a:p/>
          </p:txBody>
        </p:sp>
      </p:grpSp>
      <p:sp>
        <p:nvSpPr>
          <p:cNvPr id="9" name="object 9"/>
          <p:cNvSpPr txBox="1">
            <a:spLocks noGrp="1"/>
          </p:cNvSpPr>
          <p:nvPr>
            <p:ph type="title"/>
          </p:nvPr>
        </p:nvSpPr>
        <p:spPr>
          <a:xfrm>
            <a:off x="257809" y="584453"/>
            <a:ext cx="9463405" cy="513080"/>
          </a:xfrm>
          <a:prstGeom prst="rect"/>
        </p:spPr>
        <p:txBody>
          <a:bodyPr wrap="square" lIns="0" tIns="12700" rIns="0" bIns="0" rtlCol="0" vert="horz">
            <a:spAutoFit/>
          </a:bodyPr>
          <a:lstStyle/>
          <a:p>
            <a:pPr marL="12700">
              <a:lnSpc>
                <a:spcPct val="100000"/>
              </a:lnSpc>
              <a:spcBef>
                <a:spcPts val="100"/>
              </a:spcBef>
            </a:pPr>
            <a:r>
              <a:rPr dirty="0" sz="3200" spc="-5" b="1">
                <a:solidFill>
                  <a:srgbClr val="0000CC"/>
                </a:solidFill>
                <a:latin typeface="Georgia"/>
                <a:cs typeface="Georgia"/>
              </a:rPr>
              <a:t>Preparation </a:t>
            </a:r>
            <a:r>
              <a:rPr dirty="0" sz="3200" b="1">
                <a:solidFill>
                  <a:srgbClr val="0000CC"/>
                </a:solidFill>
                <a:latin typeface="Georgia"/>
                <a:cs typeface="Georgia"/>
              </a:rPr>
              <a:t>of Self </a:t>
            </a:r>
            <a:r>
              <a:rPr dirty="0" sz="3200" spc="-5" b="1">
                <a:solidFill>
                  <a:srgbClr val="0000CC"/>
                </a:solidFill>
                <a:latin typeface="Georgia"/>
                <a:cs typeface="Georgia"/>
              </a:rPr>
              <a:t>Assessment Report</a:t>
            </a:r>
            <a:r>
              <a:rPr dirty="0" sz="3200" spc="-45" b="1">
                <a:solidFill>
                  <a:srgbClr val="0000CC"/>
                </a:solidFill>
                <a:latin typeface="Georgia"/>
                <a:cs typeface="Georgia"/>
              </a:rPr>
              <a:t> </a:t>
            </a:r>
            <a:r>
              <a:rPr dirty="0" sz="3200" spc="-5" b="1">
                <a:solidFill>
                  <a:srgbClr val="0000CC"/>
                </a:solidFill>
                <a:latin typeface="Georgia"/>
                <a:cs typeface="Georgia"/>
              </a:rPr>
              <a:t>(SAR)</a:t>
            </a:r>
            <a:endParaRPr sz="3200">
              <a:latin typeface="Georgia"/>
              <a:cs typeface="Georgia"/>
            </a:endParaRPr>
          </a:p>
        </p:txBody>
      </p:sp>
      <p:sp>
        <p:nvSpPr>
          <p:cNvPr id="10" name="object 10"/>
          <p:cNvSpPr txBox="1"/>
          <p:nvPr/>
        </p:nvSpPr>
        <p:spPr>
          <a:xfrm>
            <a:off x="1437894" y="3226815"/>
            <a:ext cx="7336790" cy="2648585"/>
          </a:xfrm>
          <a:prstGeom prst="rect">
            <a:avLst/>
          </a:prstGeom>
        </p:spPr>
        <p:txBody>
          <a:bodyPr wrap="square" lIns="0" tIns="12700" rIns="0" bIns="0" rtlCol="0" vert="horz">
            <a:spAutoFit/>
          </a:bodyPr>
          <a:lstStyle/>
          <a:p>
            <a:pPr marL="25400">
              <a:lnSpc>
                <a:spcPct val="100000"/>
              </a:lnSpc>
              <a:spcBef>
                <a:spcPts val="100"/>
              </a:spcBef>
            </a:pPr>
            <a:r>
              <a:rPr dirty="0" sz="1800" spc="-5">
                <a:latin typeface="Georgia"/>
                <a:cs typeface="Georgia"/>
              </a:rPr>
              <a:t>NBA </a:t>
            </a:r>
            <a:r>
              <a:rPr dirty="0" sz="1800">
                <a:latin typeface="Georgia"/>
                <a:cs typeface="Georgia"/>
              </a:rPr>
              <a:t>Awareness Webinar </a:t>
            </a:r>
            <a:r>
              <a:rPr dirty="0" sz="1800" spc="-5">
                <a:latin typeface="Georgia"/>
                <a:cs typeface="Georgia"/>
              </a:rPr>
              <a:t>on OBE </a:t>
            </a:r>
            <a:r>
              <a:rPr dirty="0" sz="1800">
                <a:latin typeface="Georgia"/>
                <a:cs typeface="Georgia"/>
              </a:rPr>
              <a:t>and Accreditation,</a:t>
            </a:r>
            <a:r>
              <a:rPr dirty="0" sz="1800" spc="-30">
                <a:latin typeface="Georgia"/>
                <a:cs typeface="Georgia"/>
              </a:rPr>
              <a:t> </a:t>
            </a:r>
            <a:r>
              <a:rPr dirty="0" sz="1800" spc="-5">
                <a:latin typeface="Georgia"/>
                <a:cs typeface="Georgia"/>
              </a:rPr>
              <a:t>CoEP,Maharashtra</a:t>
            </a:r>
            <a:endParaRPr sz="1800">
              <a:latin typeface="Georgia"/>
              <a:cs typeface="Georgia"/>
            </a:endParaRPr>
          </a:p>
          <a:p>
            <a:pPr>
              <a:lnSpc>
                <a:spcPct val="100000"/>
              </a:lnSpc>
            </a:pPr>
            <a:endParaRPr sz="2000">
              <a:latin typeface="Georgia"/>
              <a:cs typeface="Georgia"/>
            </a:endParaRPr>
          </a:p>
          <a:p>
            <a:pPr>
              <a:lnSpc>
                <a:spcPct val="100000"/>
              </a:lnSpc>
              <a:spcBef>
                <a:spcPts val="40"/>
              </a:spcBef>
            </a:pPr>
            <a:endParaRPr sz="2400">
              <a:latin typeface="Georgia"/>
              <a:cs typeface="Georgia"/>
            </a:endParaRPr>
          </a:p>
          <a:p>
            <a:pPr marL="2429510">
              <a:lnSpc>
                <a:spcPct val="100000"/>
              </a:lnSpc>
            </a:pPr>
            <a:r>
              <a:rPr dirty="0" sz="2000" spc="-70" b="1">
                <a:solidFill>
                  <a:srgbClr val="C00000"/>
                </a:solidFill>
                <a:latin typeface="Cambria"/>
                <a:cs typeface="Cambria"/>
              </a:rPr>
              <a:t>Dr. </a:t>
            </a:r>
            <a:r>
              <a:rPr dirty="0" sz="2000" spc="-5" b="1">
                <a:solidFill>
                  <a:srgbClr val="C00000"/>
                </a:solidFill>
                <a:latin typeface="Cambria"/>
                <a:cs typeface="Cambria"/>
              </a:rPr>
              <a:t>R. </a:t>
            </a:r>
            <a:r>
              <a:rPr dirty="0" sz="2000" spc="-120" b="1">
                <a:solidFill>
                  <a:srgbClr val="C00000"/>
                </a:solidFill>
                <a:latin typeface="Cambria"/>
                <a:cs typeface="Cambria"/>
              </a:rPr>
              <a:t>V.</a:t>
            </a:r>
            <a:r>
              <a:rPr dirty="0" sz="2000" spc="55" b="1">
                <a:solidFill>
                  <a:srgbClr val="C00000"/>
                </a:solidFill>
                <a:latin typeface="Cambria"/>
                <a:cs typeface="Cambria"/>
              </a:rPr>
              <a:t> </a:t>
            </a:r>
            <a:r>
              <a:rPr dirty="0" sz="2000" spc="-10" b="1">
                <a:solidFill>
                  <a:srgbClr val="C00000"/>
                </a:solidFill>
                <a:latin typeface="Cambria"/>
                <a:cs typeface="Cambria"/>
              </a:rPr>
              <a:t>Ranganath</a:t>
            </a:r>
            <a:endParaRPr sz="2000">
              <a:latin typeface="Cambria"/>
              <a:cs typeface="Cambria"/>
            </a:endParaRPr>
          </a:p>
          <a:p>
            <a:pPr marL="1750695" marR="2048510" indent="1232535">
              <a:lnSpc>
                <a:spcPct val="100000"/>
              </a:lnSpc>
            </a:pPr>
            <a:r>
              <a:rPr dirty="0" sz="2000" spc="-30">
                <a:solidFill>
                  <a:srgbClr val="0000CC"/>
                </a:solidFill>
                <a:latin typeface="Cambria"/>
                <a:cs typeface="Cambria"/>
              </a:rPr>
              <a:t>Professor,  </a:t>
            </a:r>
            <a:r>
              <a:rPr dirty="0" sz="2000" spc="-5">
                <a:solidFill>
                  <a:srgbClr val="0000CC"/>
                </a:solidFill>
                <a:latin typeface="Cambria"/>
                <a:cs typeface="Cambria"/>
              </a:rPr>
              <a:t>Department of </a:t>
            </a:r>
            <a:r>
              <a:rPr dirty="0" sz="2000" spc="-10">
                <a:solidFill>
                  <a:srgbClr val="0000CC"/>
                </a:solidFill>
                <a:latin typeface="Cambria"/>
                <a:cs typeface="Cambria"/>
              </a:rPr>
              <a:t>Civil</a:t>
            </a:r>
            <a:r>
              <a:rPr dirty="0" sz="2000" spc="-80">
                <a:solidFill>
                  <a:srgbClr val="0000CC"/>
                </a:solidFill>
                <a:latin typeface="Cambria"/>
                <a:cs typeface="Cambria"/>
              </a:rPr>
              <a:t> </a:t>
            </a:r>
            <a:r>
              <a:rPr dirty="0" sz="2000" spc="-5">
                <a:solidFill>
                  <a:srgbClr val="0000CC"/>
                </a:solidFill>
                <a:latin typeface="Cambria"/>
                <a:cs typeface="Cambria"/>
              </a:rPr>
              <a:t>Engineering,</a:t>
            </a:r>
            <a:endParaRPr sz="2000">
              <a:latin typeface="Cambria"/>
              <a:cs typeface="Cambria"/>
            </a:endParaRPr>
          </a:p>
          <a:p>
            <a:pPr marL="1207770">
              <a:lnSpc>
                <a:spcPct val="100000"/>
              </a:lnSpc>
            </a:pPr>
            <a:r>
              <a:rPr dirty="0" sz="2000" spc="-5">
                <a:solidFill>
                  <a:srgbClr val="0000CC"/>
                </a:solidFill>
                <a:latin typeface="Cambria"/>
                <a:cs typeface="Cambria"/>
              </a:rPr>
              <a:t>BMS College of Engineering, </a:t>
            </a:r>
            <a:r>
              <a:rPr dirty="0" sz="2000" spc="-10">
                <a:solidFill>
                  <a:srgbClr val="0000CC"/>
                </a:solidFill>
                <a:latin typeface="Cambria"/>
                <a:cs typeface="Cambria"/>
              </a:rPr>
              <a:t>Bengaluru</a:t>
            </a:r>
            <a:r>
              <a:rPr dirty="0" sz="2000" spc="-40">
                <a:solidFill>
                  <a:srgbClr val="0000CC"/>
                </a:solidFill>
                <a:latin typeface="Cambria"/>
                <a:cs typeface="Cambria"/>
              </a:rPr>
              <a:t> </a:t>
            </a:r>
            <a:r>
              <a:rPr dirty="0" sz="2000" spc="-5">
                <a:solidFill>
                  <a:srgbClr val="0000CC"/>
                </a:solidFill>
                <a:latin typeface="Cambria"/>
                <a:cs typeface="Cambria"/>
              </a:rPr>
              <a:t>-19</a:t>
            </a:r>
            <a:endParaRPr sz="2000">
              <a:latin typeface="Cambria"/>
              <a:cs typeface="Cambria"/>
            </a:endParaRPr>
          </a:p>
          <a:p>
            <a:pPr algn="ctr" marR="297815">
              <a:lnSpc>
                <a:spcPct val="100000"/>
              </a:lnSpc>
              <a:spcBef>
                <a:spcPts val="10"/>
              </a:spcBef>
            </a:pPr>
            <a:r>
              <a:rPr dirty="0" sz="1600" spc="-5">
                <a:solidFill>
                  <a:srgbClr val="0000CC"/>
                </a:solidFill>
                <a:latin typeface="Cambria"/>
                <a:cs typeface="Cambria"/>
                <a:hlinkClick r:id="rId2"/>
              </a:rPr>
              <a:t>rvranganath.ci</a:t>
            </a:r>
            <a:r>
              <a:rPr dirty="0" sz="1600" spc="-5">
                <a:solidFill>
                  <a:srgbClr val="0000CC"/>
                </a:solidFill>
                <a:latin typeface="Cambria"/>
                <a:cs typeface="Cambria"/>
                <a:hlinkClick r:id="rId3"/>
              </a:rPr>
              <a:t>v@bmsce.ac.in</a:t>
            </a:r>
            <a:endParaRPr sz="1600">
              <a:latin typeface="Cambria"/>
              <a:cs typeface="Cambria"/>
            </a:endParaRPr>
          </a:p>
          <a:p>
            <a:pPr algn="ctr" marR="297180">
              <a:lnSpc>
                <a:spcPct val="100000"/>
              </a:lnSpc>
            </a:pPr>
            <a:r>
              <a:rPr dirty="0" sz="1600" b="1">
                <a:solidFill>
                  <a:srgbClr val="FF0000"/>
                </a:solidFill>
                <a:latin typeface="Cambria"/>
                <a:cs typeface="Cambria"/>
              </a:rPr>
              <a:t>27</a:t>
            </a:r>
            <a:r>
              <a:rPr dirty="0" baseline="26455" sz="1575" b="1">
                <a:solidFill>
                  <a:srgbClr val="FF0000"/>
                </a:solidFill>
                <a:latin typeface="Cambria"/>
                <a:cs typeface="Cambria"/>
              </a:rPr>
              <a:t>th  </a:t>
            </a:r>
            <a:r>
              <a:rPr dirty="0" sz="1600" spc="-50" b="1">
                <a:solidFill>
                  <a:srgbClr val="FF0000"/>
                </a:solidFill>
                <a:latin typeface="Cambria"/>
                <a:cs typeface="Cambria"/>
              </a:rPr>
              <a:t>Nov,</a:t>
            </a:r>
            <a:r>
              <a:rPr dirty="0" sz="1600" spc="-114" b="1">
                <a:solidFill>
                  <a:srgbClr val="FF0000"/>
                </a:solidFill>
                <a:latin typeface="Cambria"/>
                <a:cs typeface="Cambria"/>
              </a:rPr>
              <a:t> </a:t>
            </a:r>
            <a:r>
              <a:rPr dirty="0" sz="1600" spc="-5" b="1">
                <a:solidFill>
                  <a:srgbClr val="FF0000"/>
                </a:solidFill>
                <a:latin typeface="Cambria"/>
                <a:cs typeface="Cambria"/>
              </a:rPr>
              <a:t>2020.</a:t>
            </a:r>
            <a:endParaRPr sz="1600">
              <a:latin typeface="Cambria"/>
              <a:cs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688340" y="740155"/>
            <a:ext cx="6518909"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1.2. State the </a:t>
            </a:r>
            <a:r>
              <a:rPr dirty="0" sz="2200" spc="-5" b="1">
                <a:solidFill>
                  <a:srgbClr val="0000CC"/>
                </a:solidFill>
                <a:latin typeface="Times New Roman"/>
                <a:cs typeface="Times New Roman"/>
              </a:rPr>
              <a:t>Program </a:t>
            </a:r>
            <a:r>
              <a:rPr dirty="0" sz="2200" b="1">
                <a:solidFill>
                  <a:srgbClr val="0000CC"/>
                </a:solidFill>
                <a:latin typeface="Times New Roman"/>
                <a:cs typeface="Times New Roman"/>
              </a:rPr>
              <a:t>Educational Objectives</a:t>
            </a:r>
            <a:r>
              <a:rPr dirty="0" sz="2200" spc="-350" b="1">
                <a:solidFill>
                  <a:srgbClr val="0000CC"/>
                </a:solidFill>
                <a:latin typeface="Times New Roman"/>
                <a:cs typeface="Times New Roman"/>
              </a:rPr>
              <a:t> </a:t>
            </a:r>
            <a:r>
              <a:rPr dirty="0" sz="2200" b="1">
                <a:solidFill>
                  <a:srgbClr val="0000CC"/>
                </a:solidFill>
                <a:latin typeface="Times New Roman"/>
                <a:cs typeface="Times New Roman"/>
              </a:rPr>
              <a:t>(PEOs).</a:t>
            </a:r>
            <a:endParaRPr sz="2200">
              <a:latin typeface="Times New Roman"/>
              <a:cs typeface="Times New Roman"/>
            </a:endParaRP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915669" y="1243330"/>
            <a:ext cx="8377555" cy="4649470"/>
          </a:xfrm>
          <a:prstGeom prst="rect">
            <a:avLst/>
          </a:prstGeom>
        </p:spPr>
        <p:txBody>
          <a:bodyPr wrap="square" lIns="0" tIns="12700" rIns="0" bIns="0" rtlCol="0" vert="horz">
            <a:spAutoFit/>
          </a:bodyPr>
          <a:lstStyle/>
          <a:p>
            <a:pPr marL="242570">
              <a:lnSpc>
                <a:spcPct val="100000"/>
              </a:lnSpc>
              <a:spcBef>
                <a:spcPts val="100"/>
              </a:spcBef>
            </a:pPr>
            <a:r>
              <a:rPr dirty="0" sz="2200">
                <a:latin typeface="Times New Roman"/>
                <a:cs typeface="Times New Roman"/>
              </a:rPr>
              <a:t>Define the PEOs under the following broad</a:t>
            </a:r>
            <a:r>
              <a:rPr dirty="0" sz="2200" spc="-45">
                <a:latin typeface="Times New Roman"/>
                <a:cs typeface="Times New Roman"/>
              </a:rPr>
              <a:t> </a:t>
            </a:r>
            <a:r>
              <a:rPr dirty="0" sz="2200">
                <a:latin typeface="Times New Roman"/>
                <a:cs typeface="Times New Roman"/>
              </a:rPr>
              <a:t>categories:</a:t>
            </a:r>
            <a:endParaRPr sz="2200">
              <a:latin typeface="Times New Roman"/>
              <a:cs typeface="Times New Roman"/>
            </a:endParaRPr>
          </a:p>
          <a:p>
            <a:pPr marL="699770" indent="-457834">
              <a:lnSpc>
                <a:spcPct val="100000"/>
              </a:lnSpc>
              <a:spcBef>
                <a:spcPts val="1590"/>
              </a:spcBef>
              <a:buAutoNum type="romanLcPeriod"/>
              <a:tabLst>
                <a:tab pos="699770" algn="l"/>
                <a:tab pos="700405" algn="l"/>
              </a:tabLst>
            </a:pPr>
            <a:r>
              <a:rPr dirty="0" sz="2200">
                <a:latin typeface="Times New Roman"/>
                <a:cs typeface="Times New Roman"/>
              </a:rPr>
              <a:t>Preparation : Employment/Higher</a:t>
            </a:r>
            <a:r>
              <a:rPr dirty="0" sz="2200" spc="45">
                <a:latin typeface="Times New Roman"/>
                <a:cs typeface="Times New Roman"/>
              </a:rPr>
              <a:t> </a:t>
            </a:r>
            <a:r>
              <a:rPr dirty="0" sz="2200">
                <a:latin typeface="Times New Roman"/>
                <a:cs typeface="Times New Roman"/>
              </a:rPr>
              <a:t>studies</a:t>
            </a:r>
            <a:endParaRPr sz="2200">
              <a:latin typeface="Times New Roman"/>
              <a:cs typeface="Times New Roman"/>
            </a:endParaRPr>
          </a:p>
          <a:p>
            <a:pPr marL="699770" indent="-457834">
              <a:lnSpc>
                <a:spcPct val="100000"/>
              </a:lnSpc>
              <a:spcBef>
                <a:spcPts val="1410"/>
              </a:spcBef>
              <a:buAutoNum type="romanLcPeriod"/>
              <a:tabLst>
                <a:tab pos="699770" algn="l"/>
                <a:tab pos="700405" algn="l"/>
              </a:tabLst>
            </a:pPr>
            <a:r>
              <a:rPr dirty="0" sz="2200">
                <a:latin typeface="Times New Roman"/>
                <a:cs typeface="Times New Roman"/>
              </a:rPr>
              <a:t>Core competence : Discipline</a:t>
            </a:r>
            <a:r>
              <a:rPr dirty="0" sz="2200" spc="-55">
                <a:latin typeface="Times New Roman"/>
                <a:cs typeface="Times New Roman"/>
              </a:rPr>
              <a:t> </a:t>
            </a:r>
            <a:r>
              <a:rPr dirty="0" sz="2200">
                <a:latin typeface="Times New Roman"/>
                <a:cs typeface="Times New Roman"/>
              </a:rPr>
              <a:t>knowledge</a:t>
            </a:r>
            <a:endParaRPr sz="2200">
              <a:latin typeface="Times New Roman"/>
              <a:cs typeface="Times New Roman"/>
            </a:endParaRPr>
          </a:p>
          <a:p>
            <a:pPr marL="699770" indent="-457834">
              <a:lnSpc>
                <a:spcPct val="100000"/>
              </a:lnSpc>
              <a:spcBef>
                <a:spcPts val="1320"/>
              </a:spcBef>
              <a:buAutoNum type="romanLcPeriod"/>
              <a:tabLst>
                <a:tab pos="699770" algn="l"/>
                <a:tab pos="700405" algn="l"/>
              </a:tabLst>
            </a:pPr>
            <a:r>
              <a:rPr dirty="0" sz="2200">
                <a:latin typeface="Times New Roman"/>
                <a:cs typeface="Times New Roman"/>
              </a:rPr>
              <a:t>Professionalism : Professional value - knowledge</a:t>
            </a:r>
            <a:r>
              <a:rPr dirty="0" sz="2200" spc="-90">
                <a:latin typeface="Times New Roman"/>
                <a:cs typeface="Times New Roman"/>
              </a:rPr>
              <a:t> </a:t>
            </a:r>
            <a:r>
              <a:rPr dirty="0" sz="2200">
                <a:latin typeface="Times New Roman"/>
                <a:cs typeface="Times New Roman"/>
              </a:rPr>
              <a:t>development</a:t>
            </a:r>
            <a:endParaRPr sz="2200">
              <a:latin typeface="Times New Roman"/>
              <a:cs typeface="Times New Roman"/>
            </a:endParaRPr>
          </a:p>
          <a:p>
            <a:pPr marL="699770" indent="-457834">
              <a:lnSpc>
                <a:spcPct val="100000"/>
              </a:lnSpc>
              <a:spcBef>
                <a:spcPts val="1320"/>
              </a:spcBef>
              <a:buAutoNum type="romanLcPeriod"/>
              <a:tabLst>
                <a:tab pos="699770" algn="l"/>
                <a:tab pos="700405" algn="l"/>
              </a:tabLst>
            </a:pPr>
            <a:r>
              <a:rPr dirty="0" sz="2200">
                <a:latin typeface="Times New Roman"/>
                <a:cs typeface="Times New Roman"/>
              </a:rPr>
              <a:t>Life long learning :</a:t>
            </a:r>
            <a:r>
              <a:rPr dirty="0" sz="2200" spc="-20">
                <a:latin typeface="Times New Roman"/>
                <a:cs typeface="Times New Roman"/>
              </a:rPr>
              <a:t> </a:t>
            </a:r>
            <a:r>
              <a:rPr dirty="0" sz="2200">
                <a:latin typeface="Times New Roman"/>
                <a:cs typeface="Times New Roman"/>
              </a:rPr>
              <a:t>Environment</a:t>
            </a:r>
            <a:endParaRPr sz="2200">
              <a:latin typeface="Times New Roman"/>
              <a:cs typeface="Times New Roman"/>
            </a:endParaRPr>
          </a:p>
          <a:p>
            <a:pPr>
              <a:lnSpc>
                <a:spcPct val="100000"/>
              </a:lnSpc>
              <a:spcBef>
                <a:spcPts val="55"/>
              </a:spcBef>
            </a:pPr>
            <a:endParaRPr sz="2250">
              <a:latin typeface="Times New Roman"/>
              <a:cs typeface="Times New Roman"/>
            </a:endParaRPr>
          </a:p>
          <a:p>
            <a:pPr marL="474980" marR="5080" indent="-437515">
              <a:lnSpc>
                <a:spcPct val="150000"/>
              </a:lnSpc>
              <a:tabLst>
                <a:tab pos="474980" algn="l"/>
              </a:tabLst>
            </a:pPr>
            <a:r>
              <a:rPr dirty="0" sz="2000" spc="-5" i="1">
                <a:latin typeface="Times New Roman"/>
                <a:cs typeface="Times New Roman"/>
              </a:rPr>
              <a:t>A.	Listing of the </a:t>
            </a:r>
            <a:r>
              <a:rPr dirty="0" sz="2000" spc="-15" i="1">
                <a:latin typeface="Times New Roman"/>
                <a:cs typeface="Times New Roman"/>
              </a:rPr>
              <a:t>Program </a:t>
            </a:r>
            <a:r>
              <a:rPr dirty="0" sz="2000" spc="-5" i="1">
                <a:latin typeface="Times New Roman"/>
                <a:cs typeface="Times New Roman"/>
              </a:rPr>
              <a:t>Educational Objectives </a:t>
            </a:r>
            <a:r>
              <a:rPr dirty="0" sz="2000" spc="-10" i="1">
                <a:latin typeface="Times New Roman"/>
                <a:cs typeface="Times New Roman"/>
              </a:rPr>
              <a:t>(3 </a:t>
            </a:r>
            <a:r>
              <a:rPr dirty="0" sz="2000" spc="-5" i="1">
                <a:latin typeface="Times New Roman"/>
                <a:cs typeface="Times New Roman"/>
              </a:rPr>
              <a:t>to 5) of the </a:t>
            </a:r>
            <a:r>
              <a:rPr dirty="0" sz="2000" spc="-15" i="1">
                <a:latin typeface="Times New Roman"/>
                <a:cs typeface="Times New Roman"/>
              </a:rPr>
              <a:t>program </a:t>
            </a:r>
            <a:r>
              <a:rPr dirty="0" sz="2000" spc="-5" i="1">
                <a:latin typeface="Times New Roman"/>
                <a:cs typeface="Times New Roman"/>
              </a:rPr>
              <a:t>under  </a:t>
            </a:r>
            <a:r>
              <a:rPr dirty="0" sz="2000" spc="-5" i="1">
                <a:latin typeface="Times New Roman"/>
                <a:cs typeface="Times New Roman"/>
              </a:rPr>
              <a:t>consideration</a:t>
            </a:r>
            <a:r>
              <a:rPr dirty="0" sz="2000" spc="-10" i="1">
                <a:latin typeface="Times New Roman"/>
                <a:cs typeface="Times New Roman"/>
              </a:rPr>
              <a:t> </a:t>
            </a:r>
            <a:r>
              <a:rPr dirty="0" sz="2000" spc="-5" i="1">
                <a:latin typeface="Times New Roman"/>
                <a:cs typeface="Times New Roman"/>
              </a:rPr>
              <a:t>(5)</a:t>
            </a:r>
            <a:endParaRPr sz="2000">
              <a:latin typeface="Times New Roman"/>
              <a:cs typeface="Times New Roman"/>
            </a:endParaRPr>
          </a:p>
          <a:p>
            <a:pPr>
              <a:lnSpc>
                <a:spcPct val="100000"/>
              </a:lnSpc>
              <a:spcBef>
                <a:spcPts val="10"/>
              </a:spcBef>
            </a:pPr>
            <a:endParaRPr sz="1900">
              <a:latin typeface="Times New Roman"/>
              <a:cs typeface="Times New Roman"/>
            </a:endParaRPr>
          </a:p>
          <a:p>
            <a:pPr marL="12700">
              <a:lnSpc>
                <a:spcPct val="100000"/>
              </a:lnSpc>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12700">
              <a:lnSpc>
                <a:spcPct val="100000"/>
              </a:lnSpc>
              <a:spcBef>
                <a:spcPts val="1445"/>
              </a:spcBef>
              <a:tabLst>
                <a:tab pos="469265" algn="l"/>
              </a:tabLst>
            </a:pPr>
            <a:r>
              <a:rPr dirty="0" sz="1600" spc="-5" i="1">
                <a:latin typeface="Times New Roman"/>
                <a:cs typeface="Times New Roman"/>
              </a:rPr>
              <a:t>A.	</a:t>
            </a:r>
            <a:r>
              <a:rPr dirty="0" sz="1600" spc="-10" i="1">
                <a:latin typeface="Times New Roman"/>
                <a:cs typeface="Times New Roman"/>
              </a:rPr>
              <a:t>Availability </a:t>
            </a:r>
            <a:r>
              <a:rPr dirty="0" sz="1600" i="1">
                <a:latin typeface="Times New Roman"/>
                <a:cs typeface="Times New Roman"/>
              </a:rPr>
              <a:t>&amp; </a:t>
            </a:r>
            <a:r>
              <a:rPr dirty="0" sz="1600" spc="-5" i="1">
                <a:latin typeface="Times New Roman"/>
                <a:cs typeface="Times New Roman"/>
              </a:rPr>
              <a:t>correctness </a:t>
            </a:r>
            <a:r>
              <a:rPr dirty="0" sz="1600" i="1">
                <a:latin typeface="Times New Roman"/>
                <a:cs typeface="Times New Roman"/>
              </a:rPr>
              <a:t>of the PEOs</a:t>
            </a:r>
            <a:r>
              <a:rPr dirty="0" sz="1600" spc="15" i="1">
                <a:latin typeface="Times New Roman"/>
                <a:cs typeface="Times New Roman"/>
              </a:rPr>
              <a:t> </a:t>
            </a:r>
            <a:r>
              <a:rPr dirty="0" sz="1600" i="1">
                <a:latin typeface="Times New Roman"/>
                <a:cs typeface="Times New Roman"/>
              </a:rPr>
              <a:t>statements</a:t>
            </a:r>
            <a:endParaRPr sz="1600">
              <a:latin typeface="Times New Roman"/>
              <a:cs typeface="Times New Roman"/>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531113" y="677163"/>
            <a:ext cx="3140710"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4.6. </a:t>
            </a:r>
            <a:r>
              <a:rPr dirty="0" sz="2200" spc="-5" b="1">
                <a:solidFill>
                  <a:srgbClr val="0000CC"/>
                </a:solidFill>
                <a:latin typeface="Times New Roman"/>
                <a:cs typeface="Times New Roman"/>
              </a:rPr>
              <a:t>Professional</a:t>
            </a:r>
            <a:r>
              <a:rPr dirty="0" sz="2200" spc="-204" b="1">
                <a:solidFill>
                  <a:srgbClr val="0000CC"/>
                </a:solidFill>
                <a:latin typeface="Times New Roman"/>
                <a:cs typeface="Times New Roman"/>
              </a:rPr>
              <a:t> </a:t>
            </a:r>
            <a:r>
              <a:rPr dirty="0" sz="2200" b="1">
                <a:solidFill>
                  <a:srgbClr val="0000CC"/>
                </a:solidFill>
                <a:latin typeface="Times New Roman"/>
                <a:cs typeface="Times New Roman"/>
              </a:rPr>
              <a:t>Activities</a:t>
            </a:r>
            <a:endParaRPr sz="2200">
              <a:latin typeface="Times New Roman"/>
              <a:cs typeface="Times New Roman"/>
            </a:endParaRP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514095" y="1005281"/>
            <a:ext cx="8728075" cy="4805680"/>
          </a:xfrm>
          <a:prstGeom prst="rect">
            <a:avLst/>
          </a:prstGeom>
        </p:spPr>
        <p:txBody>
          <a:bodyPr wrap="square" lIns="0" tIns="12700" rIns="0" bIns="0" rtlCol="0" vert="horz">
            <a:spAutoFit/>
          </a:bodyPr>
          <a:lstStyle/>
          <a:p>
            <a:pPr lvl="2" marL="486409" marR="1245870" indent="-457200">
              <a:lnSpc>
                <a:spcPct val="134700"/>
              </a:lnSpc>
              <a:spcBef>
                <a:spcPts val="100"/>
              </a:spcBef>
              <a:buAutoNum type="arabicPeriod"/>
              <a:tabLst>
                <a:tab pos="824865" algn="l"/>
                <a:tab pos="825500" algn="l"/>
              </a:tabLst>
            </a:pPr>
            <a:r>
              <a:rPr dirty="0" sz="2000" spc="-5">
                <a:solidFill>
                  <a:srgbClr val="FF0000"/>
                </a:solidFill>
                <a:latin typeface="Times New Roman"/>
                <a:cs typeface="Times New Roman"/>
              </a:rPr>
              <a:t>Professional societies/chapters and </a:t>
            </a:r>
            <a:r>
              <a:rPr dirty="0" sz="2000" spc="-10">
                <a:solidFill>
                  <a:srgbClr val="FF0000"/>
                </a:solidFill>
                <a:latin typeface="Times New Roman"/>
                <a:cs typeface="Times New Roman"/>
              </a:rPr>
              <a:t>organizing </a:t>
            </a:r>
            <a:r>
              <a:rPr dirty="0" sz="2000" spc="-5">
                <a:solidFill>
                  <a:srgbClr val="FF0000"/>
                </a:solidFill>
                <a:latin typeface="Times New Roman"/>
                <a:cs typeface="Times New Roman"/>
              </a:rPr>
              <a:t>engineering events </a:t>
            </a:r>
            <a:r>
              <a:rPr dirty="0" sz="2000" spc="-5">
                <a:latin typeface="Times New Roman"/>
                <a:cs typeface="Times New Roman"/>
              </a:rPr>
              <a:t> Relevant documentary</a:t>
            </a:r>
            <a:r>
              <a:rPr dirty="0" sz="2000" spc="-20">
                <a:latin typeface="Times New Roman"/>
                <a:cs typeface="Times New Roman"/>
              </a:rPr>
              <a:t> </a:t>
            </a:r>
            <a:r>
              <a:rPr dirty="0" sz="2000" spc="-5">
                <a:latin typeface="Times New Roman"/>
                <a:cs typeface="Times New Roman"/>
              </a:rPr>
              <a:t>evidences</a:t>
            </a:r>
            <a:endParaRPr sz="2000">
              <a:latin typeface="Times New Roman"/>
              <a:cs typeface="Times New Roman"/>
            </a:endParaRPr>
          </a:p>
          <a:p>
            <a:pPr lvl="3" marL="1056640" indent="-285115">
              <a:lnSpc>
                <a:spcPct val="100000"/>
              </a:lnSpc>
              <a:spcBef>
                <a:spcPts val="800"/>
              </a:spcBef>
              <a:buFont typeface="Arial"/>
              <a:buChar char="•"/>
              <a:tabLst>
                <a:tab pos="1056640" algn="l"/>
                <a:tab pos="1057275" algn="l"/>
              </a:tabLst>
            </a:pPr>
            <a:r>
              <a:rPr dirty="0" sz="2000" spc="-5">
                <a:latin typeface="Times New Roman"/>
                <a:cs typeface="Times New Roman"/>
              </a:rPr>
              <a:t>Professional</a:t>
            </a:r>
            <a:r>
              <a:rPr dirty="0" sz="2000" spc="-25">
                <a:latin typeface="Times New Roman"/>
                <a:cs typeface="Times New Roman"/>
              </a:rPr>
              <a:t> </a:t>
            </a:r>
            <a:r>
              <a:rPr dirty="0" sz="2000" spc="-5">
                <a:latin typeface="Times New Roman"/>
                <a:cs typeface="Times New Roman"/>
              </a:rPr>
              <a:t>Society/Chapters</a:t>
            </a:r>
            <a:endParaRPr sz="2000">
              <a:latin typeface="Times New Roman"/>
              <a:cs typeface="Times New Roman"/>
            </a:endParaRPr>
          </a:p>
          <a:p>
            <a:pPr lvl="3" marL="772160" marR="2684145">
              <a:lnSpc>
                <a:spcPts val="3210"/>
              </a:lnSpc>
              <a:spcBef>
                <a:spcPts val="229"/>
              </a:spcBef>
              <a:buFont typeface="Arial"/>
              <a:buChar char="•"/>
              <a:tabLst>
                <a:tab pos="1056640" algn="l"/>
                <a:tab pos="1057275" algn="l"/>
              </a:tabLst>
            </a:pPr>
            <a:r>
              <a:rPr dirty="0" sz="2000" spc="-5">
                <a:latin typeface="Times New Roman"/>
                <a:cs typeface="Times New Roman"/>
              </a:rPr>
              <a:t>No. and Quality of Engineering events organized  (Level -</a:t>
            </a:r>
            <a:r>
              <a:rPr dirty="0" sz="2000" spc="25">
                <a:latin typeface="Times New Roman"/>
                <a:cs typeface="Times New Roman"/>
              </a:rPr>
              <a:t> </a:t>
            </a:r>
            <a:r>
              <a:rPr dirty="0" sz="2000" spc="-10">
                <a:latin typeface="Times New Roman"/>
                <a:cs typeface="Times New Roman"/>
              </a:rPr>
              <a:t>Institute/State/National/International)</a:t>
            </a:r>
            <a:endParaRPr sz="2000">
              <a:latin typeface="Times New Roman"/>
              <a:cs typeface="Times New Roman"/>
            </a:endParaRPr>
          </a:p>
          <a:p>
            <a:pPr marL="29209">
              <a:lnSpc>
                <a:spcPct val="100000"/>
              </a:lnSpc>
              <a:spcBef>
                <a:spcPts val="186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29209">
              <a:lnSpc>
                <a:spcPct val="100000"/>
              </a:lnSpc>
              <a:spcBef>
                <a:spcPts val="1010"/>
              </a:spcBef>
            </a:pPr>
            <a:r>
              <a:rPr dirty="0" sz="1600" spc="-5" i="1">
                <a:latin typeface="Times New Roman"/>
                <a:cs typeface="Times New Roman"/>
              </a:rPr>
              <a:t>Self</a:t>
            </a:r>
            <a:r>
              <a:rPr dirty="0" sz="1600" spc="5" i="1">
                <a:latin typeface="Times New Roman"/>
                <a:cs typeface="Times New Roman"/>
              </a:rPr>
              <a:t> </a:t>
            </a:r>
            <a:r>
              <a:rPr dirty="0" sz="1600" spc="-10" i="1">
                <a:latin typeface="Times New Roman"/>
                <a:cs typeface="Times New Roman"/>
              </a:rPr>
              <a:t>-Explanatory.</a:t>
            </a:r>
            <a:endParaRPr sz="1600">
              <a:latin typeface="Times New Roman"/>
              <a:cs typeface="Times New Roman"/>
            </a:endParaRPr>
          </a:p>
          <a:p>
            <a:pPr>
              <a:lnSpc>
                <a:spcPct val="100000"/>
              </a:lnSpc>
              <a:spcBef>
                <a:spcPts val="10"/>
              </a:spcBef>
            </a:pPr>
            <a:endParaRPr sz="2400">
              <a:latin typeface="Times New Roman"/>
              <a:cs typeface="Times New Roman"/>
            </a:endParaRPr>
          </a:p>
          <a:p>
            <a:pPr lvl="2" marL="808355" indent="-796290">
              <a:lnSpc>
                <a:spcPct val="100000"/>
              </a:lnSpc>
              <a:buAutoNum type="arabicPeriod" startAt="2"/>
              <a:tabLst>
                <a:tab pos="808355" algn="l"/>
                <a:tab pos="808990" algn="l"/>
              </a:tabLst>
            </a:pPr>
            <a:r>
              <a:rPr dirty="0" sz="2000" spc="-5">
                <a:solidFill>
                  <a:srgbClr val="FF0000"/>
                </a:solidFill>
                <a:latin typeface="Times New Roman"/>
                <a:cs typeface="Times New Roman"/>
              </a:rPr>
              <a:t>Publication of technical magazines, newsletters,</a:t>
            </a:r>
            <a:r>
              <a:rPr dirty="0" sz="2000" spc="-45">
                <a:solidFill>
                  <a:srgbClr val="FF0000"/>
                </a:solidFill>
                <a:latin typeface="Times New Roman"/>
                <a:cs typeface="Times New Roman"/>
              </a:rPr>
              <a:t> </a:t>
            </a:r>
            <a:r>
              <a:rPr dirty="0" sz="2000" spc="-5">
                <a:solidFill>
                  <a:srgbClr val="FF0000"/>
                </a:solidFill>
                <a:latin typeface="Times New Roman"/>
                <a:cs typeface="Times New Roman"/>
              </a:rPr>
              <a:t>etc.</a:t>
            </a:r>
            <a:endParaRPr sz="2000">
              <a:latin typeface="Times New Roman"/>
              <a:cs typeface="Times New Roman"/>
            </a:endParaRPr>
          </a:p>
          <a:p>
            <a:pPr marL="476250">
              <a:lnSpc>
                <a:spcPct val="100000"/>
              </a:lnSpc>
              <a:spcBef>
                <a:spcPts val="405"/>
              </a:spcBef>
            </a:pPr>
            <a:r>
              <a:rPr dirty="0" sz="2000" spc="-5">
                <a:latin typeface="Times New Roman"/>
                <a:cs typeface="Times New Roman"/>
              </a:rPr>
              <a:t>The Department publications along with the names of </a:t>
            </a:r>
            <a:r>
              <a:rPr dirty="0" sz="2000">
                <a:latin typeface="Times New Roman"/>
                <a:cs typeface="Times New Roman"/>
              </a:rPr>
              <a:t>the </a:t>
            </a:r>
            <a:r>
              <a:rPr dirty="0" sz="2000" spc="-5">
                <a:latin typeface="Times New Roman"/>
                <a:cs typeface="Times New Roman"/>
              </a:rPr>
              <a:t>editors, publishers,</a:t>
            </a:r>
            <a:r>
              <a:rPr dirty="0" sz="2000" spc="90">
                <a:latin typeface="Times New Roman"/>
                <a:cs typeface="Times New Roman"/>
              </a:rPr>
              <a:t> </a:t>
            </a:r>
            <a:r>
              <a:rPr dirty="0" sz="2000" spc="-5">
                <a:latin typeface="Times New Roman"/>
                <a:cs typeface="Times New Roman"/>
              </a:rPr>
              <a:t>etc.</a:t>
            </a:r>
            <a:endParaRPr sz="2000">
              <a:latin typeface="Times New Roman"/>
              <a:cs typeface="Times New Roman"/>
            </a:endParaRPr>
          </a:p>
          <a:p>
            <a:pPr lvl="3" marL="755650" indent="-286385">
              <a:lnSpc>
                <a:spcPct val="100000"/>
              </a:lnSpc>
              <a:spcBef>
                <a:spcPts val="795"/>
              </a:spcBef>
              <a:buFont typeface="Arial"/>
              <a:buChar char="•"/>
              <a:tabLst>
                <a:tab pos="755650" algn="l"/>
                <a:tab pos="756285" algn="l"/>
              </a:tabLst>
            </a:pPr>
            <a:r>
              <a:rPr dirty="0" sz="2000" spc="-5">
                <a:latin typeface="Times New Roman"/>
                <a:cs typeface="Times New Roman"/>
              </a:rPr>
              <a:t>Quality and relevance of </a:t>
            </a:r>
            <a:r>
              <a:rPr dirty="0" sz="2000">
                <a:latin typeface="Times New Roman"/>
                <a:cs typeface="Times New Roman"/>
              </a:rPr>
              <a:t>the </a:t>
            </a:r>
            <a:r>
              <a:rPr dirty="0" sz="2000" spc="-5">
                <a:latin typeface="Times New Roman"/>
                <a:cs typeface="Times New Roman"/>
              </a:rPr>
              <a:t>contents and print</a:t>
            </a:r>
            <a:r>
              <a:rPr dirty="0" sz="2000" spc="-50">
                <a:latin typeface="Times New Roman"/>
                <a:cs typeface="Times New Roman"/>
              </a:rPr>
              <a:t> </a:t>
            </a:r>
            <a:r>
              <a:rPr dirty="0" sz="2000" spc="-5">
                <a:latin typeface="Times New Roman"/>
                <a:cs typeface="Times New Roman"/>
              </a:rPr>
              <a:t>material</a:t>
            </a:r>
            <a:endParaRPr sz="2000">
              <a:latin typeface="Times New Roman"/>
              <a:cs typeface="Times New Roman"/>
            </a:endParaRPr>
          </a:p>
          <a:p>
            <a:pPr lvl="3" marL="755650" indent="-286385">
              <a:lnSpc>
                <a:spcPct val="100000"/>
              </a:lnSpc>
              <a:spcBef>
                <a:spcPts val="800"/>
              </a:spcBef>
              <a:buFont typeface="Arial"/>
              <a:buChar char="•"/>
              <a:tabLst>
                <a:tab pos="755650" algn="l"/>
                <a:tab pos="756285" algn="l"/>
              </a:tabLst>
            </a:pPr>
            <a:r>
              <a:rPr dirty="0" sz="2000" spc="-5">
                <a:latin typeface="Times New Roman"/>
                <a:cs typeface="Times New Roman"/>
              </a:rPr>
              <a:t>Participation of students from the</a:t>
            </a:r>
            <a:r>
              <a:rPr dirty="0" sz="2000" spc="-35">
                <a:latin typeface="Times New Roman"/>
                <a:cs typeface="Times New Roman"/>
              </a:rPr>
              <a:t> </a:t>
            </a:r>
            <a:r>
              <a:rPr dirty="0" sz="2000" spc="-5">
                <a:latin typeface="Times New Roman"/>
                <a:cs typeface="Times New Roman"/>
              </a:rPr>
              <a:t>program</a:t>
            </a:r>
            <a:endParaRPr sz="2000">
              <a:latin typeface="Times New Roman"/>
              <a:cs typeface="Times New Roman"/>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8" name="object 8"/>
          <p:cNvSpPr txBox="1">
            <a:spLocks noGrp="1"/>
          </p:cNvSpPr>
          <p:nvPr>
            <p:ph type="title"/>
          </p:nvPr>
        </p:nvSpPr>
        <p:spPr>
          <a:xfrm>
            <a:off x="553719" y="798829"/>
            <a:ext cx="4020820" cy="299720"/>
          </a:xfrm>
          <a:prstGeom prst="rect"/>
        </p:spPr>
        <p:txBody>
          <a:bodyPr wrap="square" lIns="0" tIns="12700" rIns="0" bIns="0" rtlCol="0" vert="horz">
            <a:spAutoFit/>
          </a:bodyPr>
          <a:lstStyle/>
          <a:p>
            <a:pPr marL="12700">
              <a:lnSpc>
                <a:spcPct val="100000"/>
              </a:lnSpc>
              <a:spcBef>
                <a:spcPts val="10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10"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p:txBody>
      </p:sp>
      <p:sp>
        <p:nvSpPr>
          <p:cNvPr id="9" name="object 9"/>
          <p:cNvSpPr txBox="1"/>
          <p:nvPr/>
        </p:nvSpPr>
        <p:spPr>
          <a:xfrm>
            <a:off x="535940" y="1124000"/>
            <a:ext cx="8962390" cy="3851275"/>
          </a:xfrm>
          <a:prstGeom prst="rect">
            <a:avLst/>
          </a:prstGeom>
        </p:spPr>
        <p:txBody>
          <a:bodyPr wrap="square" lIns="0" tIns="88900" rIns="0" bIns="0" rtlCol="0" vert="horz">
            <a:spAutoFit/>
          </a:bodyPr>
          <a:lstStyle/>
          <a:p>
            <a:pPr marL="487680" indent="-394970">
              <a:lnSpc>
                <a:spcPct val="100000"/>
              </a:lnSpc>
              <a:spcBef>
                <a:spcPts val="700"/>
              </a:spcBef>
              <a:buAutoNum type="alphaUcPeriod"/>
              <a:tabLst>
                <a:tab pos="487680" algn="l"/>
                <a:tab pos="488315" algn="l"/>
              </a:tabLst>
            </a:pPr>
            <a:r>
              <a:rPr dirty="0" sz="1600" spc="-5" i="1">
                <a:latin typeface="Times New Roman"/>
                <a:cs typeface="Times New Roman"/>
              </a:rPr>
              <a:t>Documentary</a:t>
            </a:r>
            <a:r>
              <a:rPr dirty="0" sz="1600" spc="-10" i="1">
                <a:latin typeface="Times New Roman"/>
                <a:cs typeface="Times New Roman"/>
              </a:rPr>
              <a:t> </a:t>
            </a:r>
            <a:r>
              <a:rPr dirty="0" sz="1600" i="1">
                <a:latin typeface="Times New Roman"/>
                <a:cs typeface="Times New Roman"/>
              </a:rPr>
              <a:t>evidence</a:t>
            </a:r>
            <a:endParaRPr sz="1600">
              <a:latin typeface="Times New Roman"/>
              <a:cs typeface="Times New Roman"/>
            </a:endParaRPr>
          </a:p>
          <a:p>
            <a:pPr marL="487680" marR="5080" indent="-394335">
              <a:lnSpc>
                <a:spcPct val="100000"/>
              </a:lnSpc>
              <a:spcBef>
                <a:spcPts val="600"/>
              </a:spcBef>
              <a:buAutoNum type="alphaUcPeriod"/>
              <a:tabLst>
                <a:tab pos="487680" algn="l"/>
                <a:tab pos="488315" algn="l"/>
              </a:tabLst>
            </a:pPr>
            <a:r>
              <a:rPr dirty="0" sz="1600" spc="-5" i="1">
                <a:latin typeface="Times New Roman"/>
                <a:cs typeface="Times New Roman"/>
              </a:rPr>
              <a:t>Documentary </a:t>
            </a:r>
            <a:r>
              <a:rPr dirty="0" sz="1600" i="1">
                <a:latin typeface="Times New Roman"/>
                <a:cs typeface="Times New Roman"/>
              </a:rPr>
              <a:t>evidence - Students participation </a:t>
            </a:r>
            <a:r>
              <a:rPr dirty="0" sz="1600" spc="-5" i="1">
                <a:latin typeface="Times New Roman"/>
                <a:cs typeface="Times New Roman"/>
              </a:rPr>
              <a:t>(also to be confirmed </a:t>
            </a:r>
            <a:r>
              <a:rPr dirty="0" sz="1600" i="1">
                <a:latin typeface="Times New Roman"/>
                <a:cs typeface="Times New Roman"/>
              </a:rPr>
              <a:t>during </a:t>
            </a:r>
            <a:r>
              <a:rPr dirty="0" sz="1600" spc="-5" i="1">
                <a:latin typeface="Times New Roman"/>
                <a:cs typeface="Times New Roman"/>
              </a:rPr>
              <a:t>interaction with </a:t>
            </a:r>
            <a:r>
              <a:rPr dirty="0" sz="1600" i="1">
                <a:latin typeface="Times New Roman"/>
                <a:cs typeface="Times New Roman"/>
              </a:rPr>
              <a:t>the  </a:t>
            </a:r>
            <a:r>
              <a:rPr dirty="0" sz="1600" i="1">
                <a:latin typeface="Times New Roman"/>
                <a:cs typeface="Times New Roman"/>
              </a:rPr>
              <a:t>students)</a:t>
            </a:r>
            <a:endParaRPr sz="1600">
              <a:latin typeface="Times New Roman"/>
              <a:cs typeface="Times New Roman"/>
            </a:endParaRPr>
          </a:p>
          <a:p>
            <a:pPr>
              <a:lnSpc>
                <a:spcPct val="100000"/>
              </a:lnSpc>
              <a:spcBef>
                <a:spcPts val="25"/>
              </a:spcBef>
            </a:pPr>
            <a:endParaRPr sz="1700">
              <a:latin typeface="Times New Roman"/>
              <a:cs typeface="Times New Roman"/>
            </a:endParaRPr>
          </a:p>
          <a:p>
            <a:pPr lvl="2" marL="475615" marR="795655" indent="-463550">
              <a:lnSpc>
                <a:spcPct val="116700"/>
              </a:lnSpc>
              <a:buAutoNum type="arabicPeriod" startAt="3"/>
              <a:tabLst>
                <a:tab pos="807720" algn="l"/>
                <a:tab pos="808355" algn="l"/>
              </a:tabLst>
            </a:pPr>
            <a:r>
              <a:rPr dirty="0" sz="2000" spc="-5">
                <a:solidFill>
                  <a:srgbClr val="FF0000"/>
                </a:solidFill>
                <a:latin typeface="Times New Roman"/>
                <a:cs typeface="Times New Roman"/>
              </a:rPr>
              <a:t>Participation in </a:t>
            </a:r>
            <a:r>
              <a:rPr dirty="0" sz="2000" spc="-10">
                <a:solidFill>
                  <a:srgbClr val="FF0000"/>
                </a:solidFill>
                <a:latin typeface="Times New Roman"/>
                <a:cs typeface="Times New Roman"/>
              </a:rPr>
              <a:t>inter-institute </a:t>
            </a:r>
            <a:r>
              <a:rPr dirty="0" sz="2000" spc="-5">
                <a:solidFill>
                  <a:srgbClr val="FF0000"/>
                </a:solidFill>
                <a:latin typeface="Times New Roman"/>
                <a:cs typeface="Times New Roman"/>
              </a:rPr>
              <a:t>events by students of the program of study </a:t>
            </a:r>
            <a:r>
              <a:rPr dirty="0" sz="2000" spc="-5">
                <a:latin typeface="Times New Roman"/>
                <a:cs typeface="Times New Roman"/>
              </a:rPr>
              <a:t> </a:t>
            </a:r>
            <a:r>
              <a:rPr dirty="0" sz="2000" spc="-35">
                <a:latin typeface="Times New Roman"/>
                <a:cs typeface="Times New Roman"/>
              </a:rPr>
              <a:t>Awards </a:t>
            </a:r>
            <a:r>
              <a:rPr dirty="0" sz="2000" spc="-5">
                <a:latin typeface="Times New Roman"/>
                <a:cs typeface="Times New Roman"/>
              </a:rPr>
              <a:t>in the events/conferences organized by </a:t>
            </a:r>
            <a:r>
              <a:rPr dirty="0" sz="2000">
                <a:latin typeface="Times New Roman"/>
                <a:cs typeface="Times New Roman"/>
              </a:rPr>
              <a:t>other</a:t>
            </a:r>
            <a:r>
              <a:rPr dirty="0" sz="2000" spc="10">
                <a:latin typeface="Times New Roman"/>
                <a:cs typeface="Times New Roman"/>
              </a:rPr>
              <a:t> </a:t>
            </a:r>
            <a:r>
              <a:rPr dirty="0" sz="2000" spc="-5">
                <a:latin typeface="Times New Roman"/>
                <a:cs typeface="Times New Roman"/>
              </a:rPr>
              <a:t>institutes</a:t>
            </a:r>
            <a:endParaRPr sz="2000">
              <a:latin typeface="Times New Roman"/>
              <a:cs typeface="Times New Roman"/>
            </a:endParaRPr>
          </a:p>
          <a:p>
            <a:pPr lvl="3" marL="755650" indent="-285750">
              <a:lnSpc>
                <a:spcPct val="100000"/>
              </a:lnSpc>
              <a:spcBef>
                <a:spcPts val="800"/>
              </a:spcBef>
              <a:buFont typeface="Arial"/>
              <a:buChar char="•"/>
              <a:tabLst>
                <a:tab pos="755015" algn="l"/>
                <a:tab pos="755650" algn="l"/>
              </a:tabLst>
            </a:pPr>
            <a:r>
              <a:rPr dirty="0" sz="2000" spc="-15">
                <a:latin typeface="Times New Roman"/>
                <a:cs typeface="Times New Roman"/>
              </a:rPr>
              <a:t>Within </a:t>
            </a:r>
            <a:r>
              <a:rPr dirty="0" sz="2000" spc="-5">
                <a:latin typeface="Times New Roman"/>
                <a:cs typeface="Times New Roman"/>
              </a:rPr>
              <a:t>the</a:t>
            </a:r>
            <a:r>
              <a:rPr dirty="0" sz="2000" spc="-20">
                <a:latin typeface="Times New Roman"/>
                <a:cs typeface="Times New Roman"/>
              </a:rPr>
              <a:t> </a:t>
            </a:r>
            <a:r>
              <a:rPr dirty="0" sz="2000" spc="-5">
                <a:latin typeface="Times New Roman"/>
                <a:cs typeface="Times New Roman"/>
              </a:rPr>
              <a:t>State</a:t>
            </a:r>
            <a:endParaRPr sz="2000">
              <a:latin typeface="Times New Roman"/>
              <a:cs typeface="Times New Roman"/>
            </a:endParaRPr>
          </a:p>
          <a:p>
            <a:pPr lvl="3" marL="755650" indent="-285750">
              <a:lnSpc>
                <a:spcPct val="100000"/>
              </a:lnSpc>
              <a:spcBef>
                <a:spcPts val="795"/>
              </a:spcBef>
              <a:buFont typeface="Arial"/>
              <a:buChar char="•"/>
              <a:tabLst>
                <a:tab pos="755015" algn="l"/>
                <a:tab pos="755650" algn="l"/>
              </a:tabLst>
            </a:pPr>
            <a:r>
              <a:rPr dirty="0" sz="2000" spc="-5">
                <a:latin typeface="Times New Roman"/>
                <a:cs typeface="Times New Roman"/>
              </a:rPr>
              <a:t>Outside the</a:t>
            </a:r>
            <a:r>
              <a:rPr dirty="0" sz="2000" spc="-25">
                <a:latin typeface="Times New Roman"/>
                <a:cs typeface="Times New Roman"/>
              </a:rPr>
              <a:t> </a:t>
            </a:r>
            <a:r>
              <a:rPr dirty="0" sz="2000" spc="-5">
                <a:latin typeface="Times New Roman"/>
                <a:cs typeface="Times New Roman"/>
              </a:rPr>
              <a:t>State</a:t>
            </a:r>
            <a:endParaRPr sz="2000">
              <a:latin typeface="Times New Roman"/>
              <a:cs typeface="Times New Roman"/>
            </a:endParaRPr>
          </a:p>
          <a:p>
            <a:pPr lvl="3" marL="755650" indent="-285750">
              <a:lnSpc>
                <a:spcPct val="100000"/>
              </a:lnSpc>
              <a:spcBef>
                <a:spcPts val="810"/>
              </a:spcBef>
              <a:buFont typeface="Arial"/>
              <a:buChar char="•"/>
              <a:tabLst>
                <a:tab pos="755015" algn="l"/>
                <a:tab pos="755650" algn="l"/>
              </a:tabLst>
            </a:pPr>
            <a:r>
              <a:rPr dirty="0" sz="2000" spc="-20">
                <a:latin typeface="Times New Roman"/>
                <a:cs typeface="Times New Roman"/>
              </a:rPr>
              <a:t>Prized/Awards</a:t>
            </a:r>
            <a:r>
              <a:rPr dirty="0" sz="2000">
                <a:latin typeface="Times New Roman"/>
                <a:cs typeface="Times New Roman"/>
              </a:rPr>
              <a:t> </a:t>
            </a:r>
            <a:r>
              <a:rPr dirty="0" sz="2000" spc="-5">
                <a:latin typeface="Times New Roman"/>
                <a:cs typeface="Times New Roman"/>
              </a:rPr>
              <a:t>received</a:t>
            </a:r>
            <a:endParaRPr sz="2000">
              <a:latin typeface="Times New Roman"/>
              <a:cs typeface="Times New Roman"/>
            </a:endParaRPr>
          </a:p>
          <a:p>
            <a:pPr marL="12700">
              <a:lnSpc>
                <a:spcPct val="100000"/>
              </a:lnSpc>
              <a:spcBef>
                <a:spcPts val="149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5565">
              <a:lnSpc>
                <a:spcPct val="100000"/>
              </a:lnSpc>
              <a:spcBef>
                <a:spcPts val="395"/>
              </a:spcBef>
            </a:pPr>
            <a:r>
              <a:rPr dirty="0" sz="1600" i="1">
                <a:latin typeface="Times New Roman"/>
                <a:cs typeface="Times New Roman"/>
              </a:rPr>
              <a:t>A.B.&amp; C. Quality of events and </a:t>
            </a:r>
            <a:r>
              <a:rPr dirty="0" sz="1600" spc="-5" i="1">
                <a:latin typeface="Times New Roman"/>
                <a:cs typeface="Times New Roman"/>
              </a:rPr>
              <a:t>documentary</a:t>
            </a:r>
            <a:r>
              <a:rPr dirty="0" sz="1600" spc="-80" i="1">
                <a:latin typeface="Times New Roman"/>
                <a:cs typeface="Times New Roman"/>
              </a:rPr>
              <a:t> </a:t>
            </a:r>
            <a:r>
              <a:rPr dirty="0" sz="1600" i="1">
                <a:latin typeface="Times New Roman"/>
                <a:cs typeface="Times New Roman"/>
              </a:rPr>
              <a:t>evidence</a:t>
            </a:r>
            <a:endParaRPr sz="1600">
              <a:latin typeface="Times New Roman"/>
              <a:cs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9391" y="165354"/>
            <a:ext cx="4994910" cy="9575800"/>
          </a:xfrm>
          <a:custGeom>
            <a:avLst/>
            <a:gdLst/>
            <a:ahLst/>
            <a:cxnLst/>
            <a:rect l="l" t="t" r="r" b="b"/>
            <a:pathLst>
              <a:path w="4994910" h="9575800">
                <a:moveTo>
                  <a:pt x="0" y="9575292"/>
                </a:moveTo>
                <a:lnTo>
                  <a:pt x="4994909" y="9575292"/>
                </a:lnTo>
                <a:lnTo>
                  <a:pt x="4994909" y="0"/>
                </a:lnTo>
                <a:lnTo>
                  <a:pt x="0" y="0"/>
                </a:lnTo>
                <a:lnTo>
                  <a:pt x="0" y="9575292"/>
                </a:lnTo>
                <a:close/>
              </a:path>
            </a:pathLst>
          </a:custGeom>
          <a:solidFill>
            <a:srgbClr val="E9EEE8"/>
          </a:solidFill>
        </p:spPr>
        <p:txBody>
          <a:bodyPr wrap="square" lIns="0" tIns="0" rIns="0" bIns="0" rtlCol="0"/>
          <a:lstStyle/>
          <a:p/>
        </p:txBody>
      </p:sp>
      <p:sp>
        <p:nvSpPr>
          <p:cNvPr id="3" name="object 3"/>
          <p:cNvSpPr/>
          <p:nvPr/>
        </p:nvSpPr>
        <p:spPr>
          <a:xfrm>
            <a:off x="152400" y="165354"/>
            <a:ext cx="7620" cy="9575800"/>
          </a:xfrm>
          <a:custGeom>
            <a:avLst/>
            <a:gdLst/>
            <a:ahLst/>
            <a:cxnLst/>
            <a:rect l="l" t="t" r="r" b="b"/>
            <a:pathLst>
              <a:path w="7619" h="9575800">
                <a:moveTo>
                  <a:pt x="0" y="9575292"/>
                </a:moveTo>
                <a:lnTo>
                  <a:pt x="7619" y="9575292"/>
                </a:lnTo>
                <a:lnTo>
                  <a:pt x="7619" y="0"/>
                </a:lnTo>
                <a:lnTo>
                  <a:pt x="0" y="0"/>
                </a:lnTo>
                <a:lnTo>
                  <a:pt x="0" y="9575292"/>
                </a:lnTo>
                <a:close/>
              </a:path>
            </a:pathLst>
          </a:custGeom>
          <a:solidFill>
            <a:srgbClr val="E9EEE8"/>
          </a:solidFill>
        </p:spPr>
        <p:txBody>
          <a:bodyPr wrap="square" lIns="0" tIns="0" rIns="0" bIns="0" rtlCol="0"/>
          <a:lstStyle/>
          <a:p/>
        </p:txBody>
      </p:sp>
      <p:sp>
        <p:nvSpPr>
          <p:cNvPr id="4" name="object 4"/>
          <p:cNvSpPr/>
          <p:nvPr/>
        </p:nvSpPr>
        <p:spPr>
          <a:xfrm>
            <a:off x="0" y="0"/>
            <a:ext cx="152400" cy="9906000"/>
          </a:xfrm>
          <a:custGeom>
            <a:avLst/>
            <a:gdLst/>
            <a:ahLst/>
            <a:cxnLst/>
            <a:rect l="l" t="t" r="r" b="b"/>
            <a:pathLst>
              <a:path w="152400" h="9906000">
                <a:moveTo>
                  <a:pt x="152400" y="9906000"/>
                </a:moveTo>
                <a:lnTo>
                  <a:pt x="152400" y="0"/>
                </a:lnTo>
                <a:lnTo>
                  <a:pt x="0" y="0"/>
                </a:lnTo>
                <a:lnTo>
                  <a:pt x="0" y="9906000"/>
                </a:lnTo>
                <a:lnTo>
                  <a:pt x="152400" y="9906000"/>
                </a:lnTo>
                <a:close/>
              </a:path>
            </a:pathLst>
          </a:custGeom>
          <a:solidFill>
            <a:srgbClr val="FFFFFF"/>
          </a:solidFill>
        </p:spPr>
        <p:txBody>
          <a:bodyPr wrap="square" lIns="0" tIns="0" rIns="0" bIns="0" rtlCol="0"/>
          <a:lstStyle/>
          <a:p/>
        </p:txBody>
      </p:sp>
      <p:sp>
        <p:nvSpPr>
          <p:cNvPr id="5" name="object 5"/>
          <p:cNvSpPr/>
          <p:nvPr/>
        </p:nvSpPr>
        <p:spPr>
          <a:xfrm>
            <a:off x="0" y="0"/>
            <a:ext cx="6858000" cy="9906000"/>
          </a:xfrm>
          <a:custGeom>
            <a:avLst/>
            <a:gdLst/>
            <a:ahLst/>
            <a:cxnLst/>
            <a:rect l="l" t="t" r="r" b="b"/>
            <a:pathLst>
              <a:path w="6858000" h="9906000">
                <a:moveTo>
                  <a:pt x="6858000" y="0"/>
                </a:moveTo>
                <a:lnTo>
                  <a:pt x="5464302" y="0"/>
                </a:lnTo>
                <a:lnTo>
                  <a:pt x="0" y="0"/>
                </a:lnTo>
                <a:lnTo>
                  <a:pt x="0" y="161544"/>
                </a:lnTo>
                <a:lnTo>
                  <a:pt x="0" y="165354"/>
                </a:lnTo>
                <a:lnTo>
                  <a:pt x="5464302" y="165354"/>
                </a:lnTo>
                <a:lnTo>
                  <a:pt x="5464302" y="9906000"/>
                </a:lnTo>
                <a:lnTo>
                  <a:pt x="6858000" y="9906000"/>
                </a:lnTo>
                <a:lnTo>
                  <a:pt x="6858000" y="165354"/>
                </a:lnTo>
                <a:lnTo>
                  <a:pt x="6858000" y="161544"/>
                </a:lnTo>
                <a:lnTo>
                  <a:pt x="6858000" y="0"/>
                </a:lnTo>
                <a:close/>
              </a:path>
            </a:pathLst>
          </a:custGeom>
          <a:solidFill>
            <a:srgbClr val="FFFFFF"/>
          </a:solidFill>
        </p:spPr>
        <p:txBody>
          <a:bodyPr wrap="square" lIns="0" tIns="0" rIns="0" bIns="0" rtlCol="0"/>
          <a:lstStyle/>
          <a:p/>
        </p:txBody>
      </p:sp>
      <p:sp>
        <p:nvSpPr>
          <p:cNvPr id="6" name="object 6"/>
          <p:cNvSpPr/>
          <p:nvPr/>
        </p:nvSpPr>
        <p:spPr>
          <a:xfrm>
            <a:off x="0" y="9740645"/>
            <a:ext cx="6858000" cy="165735"/>
          </a:xfrm>
          <a:custGeom>
            <a:avLst/>
            <a:gdLst/>
            <a:ahLst/>
            <a:cxnLst/>
            <a:rect l="l" t="t" r="r" b="b"/>
            <a:pathLst>
              <a:path w="6858000" h="165734">
                <a:moveTo>
                  <a:pt x="6858000" y="165353"/>
                </a:moveTo>
                <a:lnTo>
                  <a:pt x="6858000" y="0"/>
                </a:lnTo>
                <a:lnTo>
                  <a:pt x="0" y="0"/>
                </a:lnTo>
                <a:lnTo>
                  <a:pt x="0" y="165353"/>
                </a:lnTo>
                <a:lnTo>
                  <a:pt x="6858000" y="165353"/>
                </a:lnTo>
                <a:close/>
              </a:path>
            </a:pathLst>
          </a:custGeom>
          <a:solidFill>
            <a:srgbClr val="FFFFFF"/>
          </a:solidFill>
        </p:spPr>
        <p:txBody>
          <a:bodyPr wrap="square" lIns="0" tIns="0" rIns="0" bIns="0" rtlCol="0"/>
          <a:lstStyle/>
          <a:p/>
        </p:txBody>
      </p:sp>
      <p:grpSp>
        <p:nvGrpSpPr>
          <p:cNvPr id="7" name="object 7"/>
          <p:cNvGrpSpPr/>
          <p:nvPr/>
        </p:nvGrpSpPr>
        <p:grpSpPr>
          <a:xfrm>
            <a:off x="150113" y="160781"/>
            <a:ext cx="6557009" cy="9579610"/>
            <a:chOff x="150113" y="160781"/>
            <a:chExt cx="6557009" cy="9579610"/>
          </a:xfrm>
        </p:grpSpPr>
        <p:sp>
          <p:nvSpPr>
            <p:cNvPr id="8" name="object 8"/>
            <p:cNvSpPr/>
            <p:nvPr/>
          </p:nvSpPr>
          <p:spPr>
            <a:xfrm>
              <a:off x="160019" y="161543"/>
              <a:ext cx="309880" cy="9569450"/>
            </a:xfrm>
            <a:custGeom>
              <a:avLst/>
              <a:gdLst/>
              <a:ahLst/>
              <a:cxnLst/>
              <a:rect l="l" t="t" r="r" b="b"/>
              <a:pathLst>
                <a:path w="309880" h="9569450">
                  <a:moveTo>
                    <a:pt x="309372" y="9569196"/>
                  </a:moveTo>
                  <a:lnTo>
                    <a:pt x="309372" y="0"/>
                  </a:lnTo>
                  <a:lnTo>
                    <a:pt x="0" y="0"/>
                  </a:lnTo>
                  <a:lnTo>
                    <a:pt x="0" y="9569196"/>
                  </a:lnTo>
                  <a:lnTo>
                    <a:pt x="309372" y="9569196"/>
                  </a:lnTo>
                  <a:close/>
                </a:path>
              </a:pathLst>
            </a:custGeom>
            <a:solidFill>
              <a:srgbClr val="8BACAD"/>
            </a:solidFill>
          </p:spPr>
          <p:txBody>
            <a:bodyPr wrap="square" lIns="0" tIns="0" rIns="0" bIns="0" rtlCol="0"/>
            <a:lstStyle/>
            <a:p/>
          </p:txBody>
        </p:sp>
        <p:sp>
          <p:nvSpPr>
            <p:cNvPr id="9" name="object 9"/>
            <p:cNvSpPr/>
            <p:nvPr/>
          </p:nvSpPr>
          <p:spPr>
            <a:xfrm>
              <a:off x="155066" y="165734"/>
              <a:ext cx="6547484" cy="9569450"/>
            </a:xfrm>
            <a:custGeom>
              <a:avLst/>
              <a:gdLst/>
              <a:ahLst/>
              <a:cxnLst/>
              <a:rect l="l" t="t" r="r" b="b"/>
              <a:pathLst>
                <a:path w="6547484" h="9569450">
                  <a:moveTo>
                    <a:pt x="0" y="0"/>
                  </a:moveTo>
                  <a:lnTo>
                    <a:pt x="0" y="9569196"/>
                  </a:lnTo>
                  <a:lnTo>
                    <a:pt x="6547104" y="9569196"/>
                  </a:lnTo>
                  <a:lnTo>
                    <a:pt x="6547104" y="0"/>
                  </a:lnTo>
                  <a:lnTo>
                    <a:pt x="0" y="0"/>
                  </a:lnTo>
                  <a:close/>
                </a:path>
              </a:pathLst>
            </a:custGeom>
            <a:ln w="9906">
              <a:solidFill>
                <a:srgbClr val="7A9799"/>
              </a:solidFill>
            </a:ln>
          </p:spPr>
          <p:txBody>
            <a:bodyPr wrap="square" lIns="0" tIns="0" rIns="0" bIns="0" rtlCol="0"/>
            <a:lstStyle/>
            <a:p/>
          </p:txBody>
        </p:sp>
        <p:sp>
          <p:nvSpPr>
            <p:cNvPr id="10" name="object 10"/>
            <p:cNvSpPr/>
            <p:nvPr/>
          </p:nvSpPr>
          <p:spPr>
            <a:xfrm>
              <a:off x="5580506" y="165734"/>
              <a:ext cx="0" cy="9569450"/>
            </a:xfrm>
            <a:custGeom>
              <a:avLst/>
              <a:gdLst/>
              <a:ahLst/>
              <a:cxnLst/>
              <a:rect l="l" t="t" r="r" b="b"/>
              <a:pathLst>
                <a:path w="0" h="9569450">
                  <a:moveTo>
                    <a:pt x="0" y="0"/>
                  </a:moveTo>
                  <a:lnTo>
                    <a:pt x="0" y="9569196"/>
                  </a:lnTo>
                </a:path>
              </a:pathLst>
            </a:custGeom>
            <a:ln w="9906">
              <a:solidFill>
                <a:srgbClr val="7A9799"/>
              </a:solidFill>
              <a:prstDash val="sysDash"/>
            </a:ln>
          </p:spPr>
          <p:txBody>
            <a:bodyPr wrap="square" lIns="0" tIns="0" rIns="0" bIns="0" rtlCol="0"/>
            <a:lstStyle/>
            <a:p/>
          </p:txBody>
        </p:sp>
        <p:sp>
          <p:nvSpPr>
            <p:cNvPr id="11" name="object 11"/>
            <p:cNvSpPr/>
            <p:nvPr/>
          </p:nvSpPr>
          <p:spPr>
            <a:xfrm>
              <a:off x="5292090" y="4623053"/>
              <a:ext cx="609600" cy="660400"/>
            </a:xfrm>
            <a:custGeom>
              <a:avLst/>
              <a:gdLst/>
              <a:ahLst/>
              <a:cxnLst/>
              <a:rect l="l" t="t" r="r" b="b"/>
              <a:pathLst>
                <a:path w="609600" h="660400">
                  <a:moveTo>
                    <a:pt x="609600" y="329946"/>
                  </a:moveTo>
                  <a:lnTo>
                    <a:pt x="606285" y="281190"/>
                  </a:lnTo>
                  <a:lnTo>
                    <a:pt x="596684" y="234657"/>
                  </a:lnTo>
                  <a:lnTo>
                    <a:pt x="581253" y="190842"/>
                  </a:lnTo>
                  <a:lnTo>
                    <a:pt x="560476" y="150279"/>
                  </a:lnTo>
                  <a:lnTo>
                    <a:pt x="534809" y="113474"/>
                  </a:lnTo>
                  <a:lnTo>
                    <a:pt x="504736" y="80924"/>
                  </a:lnTo>
                  <a:lnTo>
                    <a:pt x="470738" y="53162"/>
                  </a:lnTo>
                  <a:lnTo>
                    <a:pt x="433260" y="30670"/>
                  </a:lnTo>
                  <a:lnTo>
                    <a:pt x="392798" y="13970"/>
                  </a:lnTo>
                  <a:lnTo>
                    <a:pt x="349821" y="3581"/>
                  </a:lnTo>
                  <a:lnTo>
                    <a:pt x="304800" y="0"/>
                  </a:lnTo>
                  <a:lnTo>
                    <a:pt x="259765" y="3581"/>
                  </a:lnTo>
                  <a:lnTo>
                    <a:pt x="216789" y="13970"/>
                  </a:lnTo>
                  <a:lnTo>
                    <a:pt x="176326" y="30670"/>
                  </a:lnTo>
                  <a:lnTo>
                    <a:pt x="138849" y="53162"/>
                  </a:lnTo>
                  <a:lnTo>
                    <a:pt x="104851" y="80924"/>
                  </a:lnTo>
                  <a:lnTo>
                    <a:pt x="74777" y="113474"/>
                  </a:lnTo>
                  <a:lnTo>
                    <a:pt x="49110" y="150279"/>
                  </a:lnTo>
                  <a:lnTo>
                    <a:pt x="28333" y="190842"/>
                  </a:lnTo>
                  <a:lnTo>
                    <a:pt x="12903" y="234657"/>
                  </a:lnTo>
                  <a:lnTo>
                    <a:pt x="3302" y="281190"/>
                  </a:lnTo>
                  <a:lnTo>
                    <a:pt x="0" y="329946"/>
                  </a:lnTo>
                  <a:lnTo>
                    <a:pt x="3302" y="378714"/>
                  </a:lnTo>
                  <a:lnTo>
                    <a:pt x="12903" y="425246"/>
                  </a:lnTo>
                  <a:lnTo>
                    <a:pt x="28333" y="469061"/>
                  </a:lnTo>
                  <a:lnTo>
                    <a:pt x="49110" y="509625"/>
                  </a:lnTo>
                  <a:lnTo>
                    <a:pt x="74777" y="546430"/>
                  </a:lnTo>
                  <a:lnTo>
                    <a:pt x="104851" y="578980"/>
                  </a:lnTo>
                  <a:lnTo>
                    <a:pt x="138849" y="606742"/>
                  </a:lnTo>
                  <a:lnTo>
                    <a:pt x="176326" y="629234"/>
                  </a:lnTo>
                  <a:lnTo>
                    <a:pt x="216789" y="645934"/>
                  </a:lnTo>
                  <a:lnTo>
                    <a:pt x="259765" y="656323"/>
                  </a:lnTo>
                  <a:lnTo>
                    <a:pt x="304800" y="659892"/>
                  </a:lnTo>
                  <a:lnTo>
                    <a:pt x="349821" y="656323"/>
                  </a:lnTo>
                  <a:lnTo>
                    <a:pt x="392798" y="645934"/>
                  </a:lnTo>
                  <a:lnTo>
                    <a:pt x="433260" y="629234"/>
                  </a:lnTo>
                  <a:lnTo>
                    <a:pt x="470738" y="606742"/>
                  </a:lnTo>
                  <a:lnTo>
                    <a:pt x="504736" y="578980"/>
                  </a:lnTo>
                  <a:lnTo>
                    <a:pt x="534809" y="546430"/>
                  </a:lnTo>
                  <a:lnTo>
                    <a:pt x="560476" y="509625"/>
                  </a:lnTo>
                  <a:lnTo>
                    <a:pt x="581253" y="469061"/>
                  </a:lnTo>
                  <a:lnTo>
                    <a:pt x="596684" y="425246"/>
                  </a:lnTo>
                  <a:lnTo>
                    <a:pt x="606285" y="378714"/>
                  </a:lnTo>
                  <a:lnTo>
                    <a:pt x="609600" y="329946"/>
                  </a:lnTo>
                  <a:close/>
                </a:path>
              </a:pathLst>
            </a:custGeom>
            <a:solidFill>
              <a:srgbClr val="FFFFFF"/>
            </a:solidFill>
          </p:spPr>
          <p:txBody>
            <a:bodyPr wrap="square" lIns="0" tIns="0" rIns="0" bIns="0" rtlCol="0"/>
            <a:lstStyle/>
            <a:p/>
          </p:txBody>
        </p:sp>
        <p:sp>
          <p:nvSpPr>
            <p:cNvPr id="12" name="object 12"/>
            <p:cNvSpPr/>
            <p:nvPr/>
          </p:nvSpPr>
          <p:spPr>
            <a:xfrm>
              <a:off x="5360669" y="4700016"/>
              <a:ext cx="471170" cy="506730"/>
            </a:xfrm>
            <a:custGeom>
              <a:avLst/>
              <a:gdLst/>
              <a:ahLst/>
              <a:cxnLst/>
              <a:rect l="l" t="t" r="r" b="b"/>
              <a:pathLst>
                <a:path w="471170" h="506729">
                  <a:moveTo>
                    <a:pt x="471170" y="252222"/>
                  </a:moveTo>
                  <a:lnTo>
                    <a:pt x="466089" y="201549"/>
                  </a:lnTo>
                  <a:lnTo>
                    <a:pt x="452120" y="154305"/>
                  </a:lnTo>
                  <a:lnTo>
                    <a:pt x="430529" y="111506"/>
                  </a:lnTo>
                  <a:lnTo>
                    <a:pt x="401320" y="74168"/>
                  </a:lnTo>
                  <a:lnTo>
                    <a:pt x="367029" y="43180"/>
                  </a:lnTo>
                  <a:lnTo>
                    <a:pt x="326389" y="19685"/>
                  </a:lnTo>
                  <a:lnTo>
                    <a:pt x="281939" y="5080"/>
                  </a:lnTo>
                  <a:lnTo>
                    <a:pt x="234950" y="0"/>
                  </a:lnTo>
                  <a:lnTo>
                    <a:pt x="222250" y="381"/>
                  </a:lnTo>
                  <a:lnTo>
                    <a:pt x="163829" y="12064"/>
                  </a:lnTo>
                  <a:lnTo>
                    <a:pt x="120650" y="31750"/>
                  </a:lnTo>
                  <a:lnTo>
                    <a:pt x="83820" y="59309"/>
                  </a:lnTo>
                  <a:lnTo>
                    <a:pt x="52070" y="93980"/>
                  </a:lnTo>
                  <a:lnTo>
                    <a:pt x="26670" y="134366"/>
                  </a:lnTo>
                  <a:lnTo>
                    <a:pt x="8889" y="179832"/>
                  </a:lnTo>
                  <a:lnTo>
                    <a:pt x="0" y="228854"/>
                  </a:lnTo>
                  <a:lnTo>
                    <a:pt x="0" y="280288"/>
                  </a:lnTo>
                  <a:lnTo>
                    <a:pt x="3810" y="305054"/>
                  </a:lnTo>
                  <a:lnTo>
                    <a:pt x="10160" y="329311"/>
                  </a:lnTo>
                  <a:lnTo>
                    <a:pt x="16510" y="348572"/>
                  </a:lnTo>
                  <a:lnTo>
                    <a:pt x="16510" y="253746"/>
                  </a:lnTo>
                  <a:lnTo>
                    <a:pt x="17779" y="229616"/>
                  </a:lnTo>
                  <a:lnTo>
                    <a:pt x="25400" y="183642"/>
                  </a:lnTo>
                  <a:lnTo>
                    <a:pt x="41910" y="141350"/>
                  </a:lnTo>
                  <a:lnTo>
                    <a:pt x="66039" y="103632"/>
                  </a:lnTo>
                  <a:lnTo>
                    <a:pt x="95250" y="71500"/>
                  </a:lnTo>
                  <a:lnTo>
                    <a:pt x="129539" y="45974"/>
                  </a:lnTo>
                  <a:lnTo>
                    <a:pt x="168910" y="27939"/>
                  </a:lnTo>
                  <a:lnTo>
                    <a:pt x="212089" y="18287"/>
                  </a:lnTo>
                  <a:lnTo>
                    <a:pt x="234950" y="17018"/>
                  </a:lnTo>
                  <a:lnTo>
                    <a:pt x="246379" y="17272"/>
                  </a:lnTo>
                  <a:lnTo>
                    <a:pt x="299720" y="27559"/>
                  </a:lnTo>
                  <a:lnTo>
                    <a:pt x="339089" y="45466"/>
                  </a:lnTo>
                  <a:lnTo>
                    <a:pt x="374650" y="70866"/>
                  </a:lnTo>
                  <a:lnTo>
                    <a:pt x="403860" y="102870"/>
                  </a:lnTo>
                  <a:lnTo>
                    <a:pt x="427989" y="140588"/>
                  </a:lnTo>
                  <a:lnTo>
                    <a:pt x="444500" y="182880"/>
                  </a:lnTo>
                  <a:lnTo>
                    <a:pt x="453389" y="228854"/>
                  </a:lnTo>
                  <a:lnTo>
                    <a:pt x="453389" y="350266"/>
                  </a:lnTo>
                  <a:lnTo>
                    <a:pt x="461010" y="327025"/>
                  </a:lnTo>
                  <a:lnTo>
                    <a:pt x="466089" y="302895"/>
                  </a:lnTo>
                  <a:lnTo>
                    <a:pt x="469900" y="277875"/>
                  </a:lnTo>
                  <a:lnTo>
                    <a:pt x="471170" y="252222"/>
                  </a:lnTo>
                  <a:close/>
                </a:path>
                <a:path w="471170" h="506729">
                  <a:moveTo>
                    <a:pt x="453389" y="350266"/>
                  </a:moveTo>
                  <a:lnTo>
                    <a:pt x="453389" y="277113"/>
                  </a:lnTo>
                  <a:lnTo>
                    <a:pt x="449579" y="300482"/>
                  </a:lnTo>
                  <a:lnTo>
                    <a:pt x="444500" y="323088"/>
                  </a:lnTo>
                  <a:lnTo>
                    <a:pt x="427989" y="365506"/>
                  </a:lnTo>
                  <a:lnTo>
                    <a:pt x="403860" y="403225"/>
                  </a:lnTo>
                  <a:lnTo>
                    <a:pt x="374650" y="435229"/>
                  </a:lnTo>
                  <a:lnTo>
                    <a:pt x="340360" y="460756"/>
                  </a:lnTo>
                  <a:lnTo>
                    <a:pt x="300989" y="478917"/>
                  </a:lnTo>
                  <a:lnTo>
                    <a:pt x="257810" y="488442"/>
                  </a:lnTo>
                  <a:lnTo>
                    <a:pt x="234950" y="489712"/>
                  </a:lnTo>
                  <a:lnTo>
                    <a:pt x="223520" y="489458"/>
                  </a:lnTo>
                  <a:lnTo>
                    <a:pt x="170179" y="479171"/>
                  </a:lnTo>
                  <a:lnTo>
                    <a:pt x="130810" y="461263"/>
                  </a:lnTo>
                  <a:lnTo>
                    <a:pt x="96520" y="435863"/>
                  </a:lnTo>
                  <a:lnTo>
                    <a:pt x="66039" y="403860"/>
                  </a:lnTo>
                  <a:lnTo>
                    <a:pt x="43179" y="366268"/>
                  </a:lnTo>
                  <a:lnTo>
                    <a:pt x="26670" y="323850"/>
                  </a:lnTo>
                  <a:lnTo>
                    <a:pt x="17779" y="277875"/>
                  </a:lnTo>
                  <a:lnTo>
                    <a:pt x="16510" y="253746"/>
                  </a:lnTo>
                  <a:lnTo>
                    <a:pt x="16510" y="348572"/>
                  </a:lnTo>
                  <a:lnTo>
                    <a:pt x="39370" y="395350"/>
                  </a:lnTo>
                  <a:lnTo>
                    <a:pt x="68579" y="432688"/>
                  </a:lnTo>
                  <a:lnTo>
                    <a:pt x="104139" y="463676"/>
                  </a:lnTo>
                  <a:lnTo>
                    <a:pt x="143510" y="487045"/>
                  </a:lnTo>
                  <a:lnTo>
                    <a:pt x="187960" y="501650"/>
                  </a:lnTo>
                  <a:lnTo>
                    <a:pt x="236220" y="506730"/>
                  </a:lnTo>
                  <a:lnTo>
                    <a:pt x="247650" y="506349"/>
                  </a:lnTo>
                  <a:lnTo>
                    <a:pt x="307339" y="494664"/>
                  </a:lnTo>
                  <a:lnTo>
                    <a:pt x="349250" y="474980"/>
                  </a:lnTo>
                  <a:lnTo>
                    <a:pt x="387350" y="447421"/>
                  </a:lnTo>
                  <a:lnTo>
                    <a:pt x="419100" y="412876"/>
                  </a:lnTo>
                  <a:lnTo>
                    <a:pt x="443229" y="372363"/>
                  </a:lnTo>
                  <a:lnTo>
                    <a:pt x="453389" y="350266"/>
                  </a:lnTo>
                  <a:close/>
                </a:path>
                <a:path w="471170" h="506729">
                  <a:moveTo>
                    <a:pt x="436879" y="253746"/>
                  </a:moveTo>
                  <a:lnTo>
                    <a:pt x="433070" y="209423"/>
                  </a:lnTo>
                  <a:lnTo>
                    <a:pt x="421639" y="168148"/>
                  </a:lnTo>
                  <a:lnTo>
                    <a:pt x="402589" y="130810"/>
                  </a:lnTo>
                  <a:lnTo>
                    <a:pt x="378460" y="98298"/>
                  </a:lnTo>
                  <a:lnTo>
                    <a:pt x="347979" y="71628"/>
                  </a:lnTo>
                  <a:lnTo>
                    <a:pt x="313689" y="51308"/>
                  </a:lnTo>
                  <a:lnTo>
                    <a:pt x="275589" y="38608"/>
                  </a:lnTo>
                  <a:lnTo>
                    <a:pt x="234950" y="34036"/>
                  </a:lnTo>
                  <a:lnTo>
                    <a:pt x="226060" y="34258"/>
                  </a:lnTo>
                  <a:lnTo>
                    <a:pt x="175260" y="43687"/>
                  </a:lnTo>
                  <a:lnTo>
                    <a:pt x="139700" y="60198"/>
                  </a:lnTo>
                  <a:lnTo>
                    <a:pt x="107950" y="83566"/>
                  </a:lnTo>
                  <a:lnTo>
                    <a:pt x="80010" y="113157"/>
                  </a:lnTo>
                  <a:lnTo>
                    <a:pt x="58420" y="148209"/>
                  </a:lnTo>
                  <a:lnTo>
                    <a:pt x="41910" y="187579"/>
                  </a:lnTo>
                  <a:lnTo>
                    <a:pt x="34289" y="230378"/>
                  </a:lnTo>
                  <a:lnTo>
                    <a:pt x="33020" y="252984"/>
                  </a:lnTo>
                  <a:lnTo>
                    <a:pt x="34289" y="275463"/>
                  </a:lnTo>
                  <a:lnTo>
                    <a:pt x="41910" y="318516"/>
                  </a:lnTo>
                  <a:lnTo>
                    <a:pt x="49529" y="338582"/>
                  </a:lnTo>
                  <a:lnTo>
                    <a:pt x="50800" y="341799"/>
                  </a:lnTo>
                  <a:lnTo>
                    <a:pt x="50800" y="231139"/>
                  </a:lnTo>
                  <a:lnTo>
                    <a:pt x="54610" y="211074"/>
                  </a:lnTo>
                  <a:lnTo>
                    <a:pt x="66039" y="172847"/>
                  </a:lnTo>
                  <a:lnTo>
                    <a:pt x="93979" y="122809"/>
                  </a:lnTo>
                  <a:lnTo>
                    <a:pt x="133350" y="84328"/>
                  </a:lnTo>
                  <a:lnTo>
                    <a:pt x="181610" y="59562"/>
                  </a:lnTo>
                  <a:lnTo>
                    <a:pt x="226060" y="51308"/>
                  </a:lnTo>
                  <a:lnTo>
                    <a:pt x="236220" y="51054"/>
                  </a:lnTo>
                  <a:lnTo>
                    <a:pt x="245110" y="51308"/>
                  </a:lnTo>
                  <a:lnTo>
                    <a:pt x="290829" y="60451"/>
                  </a:lnTo>
                  <a:lnTo>
                    <a:pt x="339089" y="85851"/>
                  </a:lnTo>
                  <a:lnTo>
                    <a:pt x="378460" y="124841"/>
                  </a:lnTo>
                  <a:lnTo>
                    <a:pt x="406400" y="175006"/>
                  </a:lnTo>
                  <a:lnTo>
                    <a:pt x="416560" y="213360"/>
                  </a:lnTo>
                  <a:lnTo>
                    <a:pt x="420370" y="254508"/>
                  </a:lnTo>
                  <a:lnTo>
                    <a:pt x="420370" y="339344"/>
                  </a:lnTo>
                  <a:lnTo>
                    <a:pt x="427989" y="319278"/>
                  </a:lnTo>
                  <a:lnTo>
                    <a:pt x="433070" y="298069"/>
                  </a:lnTo>
                  <a:lnTo>
                    <a:pt x="435610" y="276351"/>
                  </a:lnTo>
                  <a:lnTo>
                    <a:pt x="436879" y="253746"/>
                  </a:lnTo>
                  <a:close/>
                </a:path>
                <a:path w="471170" h="506729">
                  <a:moveTo>
                    <a:pt x="420370" y="339344"/>
                  </a:moveTo>
                  <a:lnTo>
                    <a:pt x="420370" y="254508"/>
                  </a:lnTo>
                  <a:lnTo>
                    <a:pt x="419100" y="275589"/>
                  </a:lnTo>
                  <a:lnTo>
                    <a:pt x="411479" y="315341"/>
                  </a:lnTo>
                  <a:lnTo>
                    <a:pt x="396239" y="351663"/>
                  </a:lnTo>
                  <a:lnTo>
                    <a:pt x="364489" y="398145"/>
                  </a:lnTo>
                  <a:lnTo>
                    <a:pt x="321310" y="432308"/>
                  </a:lnTo>
                  <a:lnTo>
                    <a:pt x="270510" y="451866"/>
                  </a:lnTo>
                  <a:lnTo>
                    <a:pt x="234950" y="455675"/>
                  </a:lnTo>
                  <a:lnTo>
                    <a:pt x="224789" y="455422"/>
                  </a:lnTo>
                  <a:lnTo>
                    <a:pt x="179070" y="446405"/>
                  </a:lnTo>
                  <a:lnTo>
                    <a:pt x="132079" y="421005"/>
                  </a:lnTo>
                  <a:lnTo>
                    <a:pt x="92710" y="381888"/>
                  </a:lnTo>
                  <a:lnTo>
                    <a:pt x="72389" y="349504"/>
                  </a:lnTo>
                  <a:lnTo>
                    <a:pt x="58420" y="313055"/>
                  </a:lnTo>
                  <a:lnTo>
                    <a:pt x="50800" y="273050"/>
                  </a:lnTo>
                  <a:lnTo>
                    <a:pt x="50800" y="341799"/>
                  </a:lnTo>
                  <a:lnTo>
                    <a:pt x="78739" y="392811"/>
                  </a:lnTo>
                  <a:lnTo>
                    <a:pt x="106679" y="422529"/>
                  </a:lnTo>
                  <a:lnTo>
                    <a:pt x="138429" y="446150"/>
                  </a:lnTo>
                  <a:lnTo>
                    <a:pt x="175260" y="462788"/>
                  </a:lnTo>
                  <a:lnTo>
                    <a:pt x="214629" y="471550"/>
                  </a:lnTo>
                  <a:lnTo>
                    <a:pt x="234950" y="472694"/>
                  </a:lnTo>
                  <a:lnTo>
                    <a:pt x="243839" y="472471"/>
                  </a:lnTo>
                  <a:lnTo>
                    <a:pt x="294639" y="463169"/>
                  </a:lnTo>
                  <a:lnTo>
                    <a:pt x="330200" y="446532"/>
                  </a:lnTo>
                  <a:lnTo>
                    <a:pt x="363220" y="423163"/>
                  </a:lnTo>
                  <a:lnTo>
                    <a:pt x="389889" y="393446"/>
                  </a:lnTo>
                  <a:lnTo>
                    <a:pt x="412750" y="358648"/>
                  </a:lnTo>
                  <a:lnTo>
                    <a:pt x="420370" y="339344"/>
                  </a:lnTo>
                  <a:close/>
                </a:path>
              </a:pathLst>
            </a:custGeom>
            <a:solidFill>
              <a:srgbClr val="7A9799"/>
            </a:solidFill>
          </p:spPr>
          <p:txBody>
            <a:bodyPr wrap="square" lIns="0" tIns="0" rIns="0" bIns="0" rtlCol="0"/>
            <a:lstStyle/>
            <a:p/>
          </p:txBody>
        </p:sp>
      </p:grpSp>
      <p:sp>
        <p:nvSpPr>
          <p:cNvPr id="13" name="object 13"/>
          <p:cNvSpPr txBox="1"/>
          <p:nvPr/>
        </p:nvSpPr>
        <p:spPr>
          <a:xfrm>
            <a:off x="6033529" y="408940"/>
            <a:ext cx="323215" cy="6166485"/>
          </a:xfrm>
          <a:prstGeom prst="rect">
            <a:avLst/>
          </a:prstGeom>
        </p:spPr>
        <p:txBody>
          <a:bodyPr wrap="square" lIns="0" tIns="0" rIns="0" bIns="0" rtlCol="0" vert="vert">
            <a:spAutoFit/>
          </a:bodyPr>
          <a:lstStyle/>
          <a:p>
            <a:pPr marL="12700">
              <a:lnSpc>
                <a:spcPts val="2400"/>
              </a:lnSpc>
            </a:pPr>
            <a:r>
              <a:rPr dirty="0" sz="2000" spc="-5" b="1">
                <a:solidFill>
                  <a:srgbClr val="FF0000"/>
                </a:solidFill>
                <a:latin typeface="Cambria"/>
                <a:cs typeface="Cambria"/>
              </a:rPr>
              <a:t>CRITERION 5: </a:t>
            </a:r>
            <a:r>
              <a:rPr dirty="0" sz="2000" spc="-20" b="1">
                <a:solidFill>
                  <a:srgbClr val="FF0000"/>
                </a:solidFill>
                <a:latin typeface="Cambria"/>
                <a:cs typeface="Cambria"/>
              </a:rPr>
              <a:t>Faculty </a:t>
            </a:r>
            <a:r>
              <a:rPr dirty="0" sz="2000" spc="-5" b="1">
                <a:solidFill>
                  <a:srgbClr val="FF0000"/>
                </a:solidFill>
                <a:latin typeface="Cambria"/>
                <a:cs typeface="Cambria"/>
              </a:rPr>
              <a:t>Information and</a:t>
            </a:r>
            <a:r>
              <a:rPr dirty="0" sz="2000" spc="70" b="1">
                <a:solidFill>
                  <a:srgbClr val="FF0000"/>
                </a:solidFill>
                <a:latin typeface="Cambria"/>
                <a:cs typeface="Cambria"/>
              </a:rPr>
              <a:t> </a:t>
            </a:r>
            <a:r>
              <a:rPr dirty="0" sz="2000" spc="-10" b="1">
                <a:solidFill>
                  <a:srgbClr val="FF0000"/>
                </a:solidFill>
                <a:latin typeface="Cambria"/>
                <a:cs typeface="Cambria"/>
              </a:rPr>
              <a:t>Contributions</a:t>
            </a:r>
            <a:endParaRPr sz="2000">
              <a:latin typeface="Cambria"/>
              <a:cs typeface="Cambria"/>
            </a:endParaRPr>
          </a:p>
        </p:txBody>
      </p:sp>
      <p:sp>
        <p:nvSpPr>
          <p:cNvPr id="14" name="object 14"/>
          <p:cNvSpPr txBox="1"/>
          <p:nvPr/>
        </p:nvSpPr>
        <p:spPr>
          <a:xfrm>
            <a:off x="4874699" y="5795009"/>
            <a:ext cx="194945" cy="747395"/>
          </a:xfrm>
          <a:prstGeom prst="rect">
            <a:avLst/>
          </a:prstGeom>
        </p:spPr>
        <p:txBody>
          <a:bodyPr wrap="square" lIns="0" tIns="12700" rIns="0" bIns="0" rtlCol="0" vert="vert">
            <a:spAutoFit/>
          </a:bodyPr>
          <a:lstStyle/>
          <a:p>
            <a:pPr marL="12700">
              <a:lnSpc>
                <a:spcPct val="100000"/>
              </a:lnSpc>
              <a:spcBef>
                <a:spcPts val="100"/>
              </a:spcBef>
            </a:pPr>
            <a:r>
              <a:rPr dirty="0" sz="1100" spc="-5" b="1">
                <a:latin typeface="Verdana"/>
                <a:cs typeface="Verdana"/>
              </a:rPr>
              <a:t>Re</a:t>
            </a:r>
            <a:r>
              <a:rPr dirty="0" sz="1100" b="1">
                <a:latin typeface="Verdana"/>
                <a:cs typeface="Verdana"/>
              </a:rPr>
              <a:t>s</a:t>
            </a:r>
            <a:r>
              <a:rPr dirty="0" sz="1100" spc="-5" b="1">
                <a:latin typeface="Verdana"/>
                <a:cs typeface="Verdana"/>
              </a:rPr>
              <a:t>ear</a:t>
            </a:r>
            <a:r>
              <a:rPr dirty="0" sz="1100" b="1">
                <a:latin typeface="Verdana"/>
                <a:cs typeface="Verdana"/>
              </a:rPr>
              <a:t>ch</a:t>
            </a:r>
            <a:endParaRPr sz="1100">
              <a:latin typeface="Verdana"/>
              <a:cs typeface="Verdana"/>
            </a:endParaRPr>
          </a:p>
        </p:txBody>
      </p:sp>
      <p:graphicFrame>
        <p:nvGraphicFramePr>
          <p:cNvPr id="15" name="object 15"/>
          <p:cNvGraphicFramePr>
            <a:graphicFrameLocks noGrp="1"/>
          </p:cNvGraphicFramePr>
          <p:nvPr/>
        </p:nvGraphicFramePr>
        <p:xfrm>
          <a:off x="1063625" y="530225"/>
          <a:ext cx="4262755" cy="8159750"/>
        </p:xfrm>
        <a:graphic>
          <a:graphicData uri="http://schemas.openxmlformats.org/drawingml/2006/table">
            <a:tbl>
              <a:tblPr firstRow="1" bandRow="1">
                <a:tableStyleId>{2D5ABB26-0587-4C30-8999-92F81FD0307C}</a:tableStyleId>
              </a:tblPr>
              <a:tblGrid>
                <a:gridCol w="259715"/>
                <a:gridCol w="259715"/>
                <a:gridCol w="259714"/>
                <a:gridCol w="2713355"/>
                <a:gridCol w="203200"/>
                <a:gridCol w="557529"/>
              </a:tblGrid>
              <a:tr h="535838">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3">
                  <a:txBody>
                    <a:bodyPr/>
                    <a:lstStyle/>
                    <a:p>
                      <a:pPr>
                        <a:lnSpc>
                          <a:spcPct val="100000"/>
                        </a:lnSpc>
                        <a:spcBef>
                          <a:spcPts val="55"/>
                        </a:spcBef>
                      </a:pPr>
                      <a:endParaRPr sz="1300">
                        <a:latin typeface="Times New Roman"/>
                        <a:cs typeface="Times New Roman"/>
                      </a:endParaRPr>
                    </a:p>
                    <a:p>
                      <a:pPr marL="236854">
                        <a:lnSpc>
                          <a:spcPct val="100000"/>
                        </a:lnSpc>
                      </a:pPr>
                      <a:r>
                        <a:rPr dirty="0" sz="1400" spc="-5" b="1">
                          <a:latin typeface="Verdana"/>
                          <a:cs typeface="Verdana"/>
                        </a:rPr>
                        <a:t>Name of </a:t>
                      </a:r>
                      <a:r>
                        <a:rPr dirty="0" sz="1400" spc="-10" b="1">
                          <a:latin typeface="Verdana"/>
                          <a:cs typeface="Verdana"/>
                        </a:rPr>
                        <a:t>the Faculty</a:t>
                      </a:r>
                      <a:r>
                        <a:rPr dirty="0" sz="1400" spc="-35" b="1">
                          <a:latin typeface="Verdana"/>
                          <a:cs typeface="Verdana"/>
                        </a:rPr>
                        <a:t> </a:t>
                      </a:r>
                      <a:r>
                        <a:rPr dirty="0" sz="1400" spc="-10" b="1">
                          <a:latin typeface="Verdana"/>
                          <a:cs typeface="Verdana"/>
                        </a:rPr>
                        <a:t>Member</a:t>
                      </a:r>
                      <a:endParaRPr sz="1400">
                        <a:latin typeface="Verdana"/>
                        <a:cs typeface="Verdana"/>
                      </a:endParaRPr>
                    </a:p>
                  </a:txBody>
                  <a:tcPr marL="0" marR="0" marB="0" marT="6985">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a:txBody>
                    <a:bodyPr/>
                    <a:lstStyle/>
                    <a:p>
                      <a:pPr/>
                    </a:p>
                  </a:txBody>
                  <a:tcPr marL="0" marR="0" marB="0" marT="0"/>
                </a:tc>
                <a:tc hMerge="1">
                  <a:txBody>
                    <a:bodyPr/>
                    <a:lstStyle/>
                    <a:p>
                      <a:pPr/>
                    </a:p>
                  </a:txBody>
                  <a:tcPr marL="0" marR="0" marB="0" marT="0"/>
                </a:tc>
              </a:tr>
              <a:tr h="537311">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marL="198755">
                        <a:lnSpc>
                          <a:spcPts val="1315"/>
                        </a:lnSpc>
                      </a:pPr>
                      <a:r>
                        <a:rPr dirty="0" sz="1100" spc="-5" b="1">
                          <a:latin typeface="Verdana"/>
                          <a:cs typeface="Verdana"/>
                        </a:rPr>
                        <a:t>Degree </a:t>
                      </a:r>
                      <a:r>
                        <a:rPr dirty="0" sz="1100" spc="-10" b="1">
                          <a:latin typeface="Verdana"/>
                          <a:cs typeface="Verdana"/>
                        </a:rPr>
                        <a:t>(highest</a:t>
                      </a:r>
                      <a:r>
                        <a:rPr dirty="0" sz="1100" spc="-30" b="1">
                          <a:latin typeface="Verdana"/>
                          <a:cs typeface="Verdana"/>
                        </a:rPr>
                        <a:t> </a:t>
                      </a:r>
                      <a:r>
                        <a:rPr dirty="0" sz="1100" spc="-10" b="1">
                          <a:latin typeface="Verdana"/>
                          <a:cs typeface="Verdana"/>
                        </a:rPr>
                        <a:t>degree)</a:t>
                      </a:r>
                      <a:endParaRPr sz="1100">
                        <a:latin typeface="Verdana"/>
                        <a:cs typeface="Verdana"/>
                      </a:endParaRPr>
                    </a:p>
                  </a:txBody>
                  <a:tcPr marL="0" marR="0" marB="0" marT="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2" rowSpan="3">
                  <a:txBody>
                    <a:bodyPr/>
                    <a:lstStyle/>
                    <a:p>
                      <a:pPr>
                        <a:lnSpc>
                          <a:spcPct val="100000"/>
                        </a:lnSpc>
                        <a:spcBef>
                          <a:spcPts val="10"/>
                        </a:spcBef>
                      </a:pPr>
                      <a:endParaRPr sz="1450">
                        <a:latin typeface="Times New Roman"/>
                        <a:cs typeface="Times New Roman"/>
                      </a:endParaRPr>
                    </a:p>
                    <a:p>
                      <a:pPr marL="316865">
                        <a:lnSpc>
                          <a:spcPct val="100000"/>
                        </a:lnSpc>
                      </a:pPr>
                      <a:r>
                        <a:rPr dirty="0" sz="1100" spc="-10" b="1">
                          <a:latin typeface="Verdana"/>
                          <a:cs typeface="Verdana"/>
                        </a:rPr>
                        <a:t>Qualification</a:t>
                      </a:r>
                      <a:endParaRPr sz="1100">
                        <a:latin typeface="Verdana"/>
                        <a:cs typeface="Verdana"/>
                      </a:endParaRPr>
                    </a:p>
                  </a:txBody>
                  <a:tcPr marL="0" marR="0" marB="0" marT="1270" vert="vert">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rowSpan="3" hMerge="1">
                  <a:txBody>
                    <a:bodyPr/>
                    <a:lstStyle/>
                    <a:p>
                      <a:pPr/>
                    </a:p>
                  </a:txBody>
                  <a:tcPr marL="0" marR="0" marB="0" marT="0"/>
                </a:tc>
              </a:tr>
              <a:tr h="497331">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marL="506730">
                        <a:lnSpc>
                          <a:spcPts val="1315"/>
                        </a:lnSpc>
                      </a:pPr>
                      <a:r>
                        <a:rPr dirty="0" sz="1100" spc="-5" b="1">
                          <a:latin typeface="Verdana"/>
                          <a:cs typeface="Verdana"/>
                        </a:rPr>
                        <a:t>University</a:t>
                      </a:r>
                      <a:endParaRPr sz="1100">
                        <a:latin typeface="Verdana"/>
                        <a:cs typeface="Verdana"/>
                      </a:endParaRPr>
                    </a:p>
                  </a:txBody>
                  <a:tcPr marL="0" marR="0" marB="0" marT="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2" vMerge="1">
                  <a:txBody>
                    <a:bodyPr/>
                    <a:lstStyle/>
                    <a:p>
                      <a:pPr/>
                    </a:p>
                  </a:txBody>
                  <a:tcPr marL="0" marR="0" marB="0" marT="1270" vert="vert">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vMerge="1">
                  <a:txBody>
                    <a:bodyPr/>
                    <a:lstStyle/>
                    <a:p>
                      <a:pPr/>
                    </a:p>
                  </a:txBody>
                  <a:tcPr marL="0" marR="0" marB="0" marT="0"/>
                </a:tc>
              </a:tr>
              <a:tr h="466217">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marL="158115">
                        <a:lnSpc>
                          <a:spcPts val="1255"/>
                        </a:lnSpc>
                      </a:pPr>
                      <a:r>
                        <a:rPr dirty="0" sz="1100" spc="-5" b="1">
                          <a:latin typeface="Verdana"/>
                          <a:cs typeface="Verdana"/>
                        </a:rPr>
                        <a:t>Year of </a:t>
                      </a:r>
                      <a:r>
                        <a:rPr dirty="0" sz="1100" spc="-10" b="1">
                          <a:latin typeface="Verdana"/>
                          <a:cs typeface="Verdana"/>
                        </a:rPr>
                        <a:t>attaining</a:t>
                      </a:r>
                      <a:r>
                        <a:rPr dirty="0" sz="1100" spc="-30" b="1">
                          <a:latin typeface="Verdana"/>
                          <a:cs typeface="Verdana"/>
                        </a:rPr>
                        <a:t> </a:t>
                      </a:r>
                      <a:r>
                        <a:rPr dirty="0" sz="1100" spc="-10" b="1">
                          <a:latin typeface="Verdana"/>
                          <a:cs typeface="Verdana"/>
                        </a:rPr>
                        <a:t>higher</a:t>
                      </a:r>
                      <a:endParaRPr sz="1100">
                        <a:latin typeface="Verdana"/>
                        <a:cs typeface="Verdana"/>
                      </a:endParaRPr>
                    </a:p>
                    <a:p>
                      <a:pPr marL="455295">
                        <a:lnSpc>
                          <a:spcPct val="100000"/>
                        </a:lnSpc>
                        <a:spcBef>
                          <a:spcPts val="50"/>
                        </a:spcBef>
                      </a:pPr>
                      <a:r>
                        <a:rPr dirty="0" sz="1100" spc="-10" b="1">
                          <a:latin typeface="Verdana"/>
                          <a:cs typeface="Verdana"/>
                        </a:rPr>
                        <a:t>qualification</a:t>
                      </a:r>
                      <a:endParaRPr sz="1100">
                        <a:latin typeface="Verdana"/>
                        <a:cs typeface="Verdana"/>
                      </a:endParaRPr>
                    </a:p>
                  </a:txBody>
                  <a:tcPr marL="0" marR="0" marB="0" marT="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2" vMerge="1">
                  <a:txBody>
                    <a:bodyPr/>
                    <a:lstStyle/>
                    <a:p>
                      <a:pPr/>
                    </a:p>
                  </a:txBody>
                  <a:tcPr marL="0" marR="0" marB="0" marT="1270" vert="vert">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vMerge="1">
                  <a:txBody>
                    <a:bodyPr/>
                    <a:lstStyle/>
                    <a:p>
                      <a:pPr/>
                    </a:p>
                  </a:txBody>
                  <a:tcPr marL="0" marR="0" marB="0" marT="0"/>
                </a:tc>
              </a:tr>
              <a:tr h="535812">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3">
                  <a:txBody>
                    <a:bodyPr/>
                    <a:lstStyle/>
                    <a:p>
                      <a:pPr marL="183515">
                        <a:lnSpc>
                          <a:spcPts val="1315"/>
                        </a:lnSpc>
                      </a:pPr>
                      <a:r>
                        <a:rPr dirty="0" sz="1100" spc="-10" b="1">
                          <a:latin typeface="Verdana"/>
                          <a:cs typeface="Verdana"/>
                        </a:rPr>
                        <a:t>Association with the</a:t>
                      </a:r>
                      <a:r>
                        <a:rPr dirty="0" sz="1100" b="1">
                          <a:latin typeface="Verdana"/>
                          <a:cs typeface="Verdana"/>
                        </a:rPr>
                        <a:t> </a:t>
                      </a:r>
                      <a:r>
                        <a:rPr dirty="0" sz="1100" spc="-10" b="1">
                          <a:latin typeface="Verdana"/>
                          <a:cs typeface="Verdana"/>
                        </a:rPr>
                        <a:t>Institution</a:t>
                      </a:r>
                      <a:endParaRPr sz="1100">
                        <a:latin typeface="Verdana"/>
                        <a:cs typeface="Verdana"/>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a:txBody>
                    <a:bodyPr/>
                    <a:lstStyle/>
                    <a:p>
                      <a:pPr/>
                    </a:p>
                  </a:txBody>
                  <a:tcPr marL="0" marR="0" marB="0" marT="0"/>
                </a:tc>
                <a:tc hMerge="1">
                  <a:txBody>
                    <a:bodyPr/>
                    <a:lstStyle/>
                    <a:p>
                      <a:pPr/>
                    </a:p>
                  </a:txBody>
                  <a:tcPr marL="0" marR="0" marB="0" marT="0"/>
                </a:tc>
              </a:tr>
              <a:tr h="547878">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3">
                  <a:txBody>
                    <a:bodyPr/>
                    <a:lstStyle/>
                    <a:p>
                      <a:pPr>
                        <a:lnSpc>
                          <a:spcPct val="100000"/>
                        </a:lnSpc>
                        <a:spcBef>
                          <a:spcPts val="50"/>
                        </a:spcBef>
                      </a:pPr>
                      <a:endParaRPr sz="1200">
                        <a:latin typeface="Times New Roman"/>
                        <a:cs typeface="Times New Roman"/>
                      </a:endParaRPr>
                    </a:p>
                    <a:p>
                      <a:pPr algn="ctr">
                        <a:lnSpc>
                          <a:spcPct val="100000"/>
                        </a:lnSpc>
                        <a:spcBef>
                          <a:spcPts val="5"/>
                        </a:spcBef>
                      </a:pPr>
                      <a:r>
                        <a:rPr dirty="0" sz="1100" spc="-5" b="1">
                          <a:latin typeface="Verdana"/>
                          <a:cs typeface="Verdana"/>
                        </a:rPr>
                        <a:t>Designation</a:t>
                      </a:r>
                      <a:endParaRPr sz="1100">
                        <a:latin typeface="Verdana"/>
                        <a:cs typeface="Verdana"/>
                      </a:endParaRPr>
                    </a:p>
                  </a:txBody>
                  <a:tcPr marL="0" marR="0" marB="0" marT="635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a:txBody>
                    <a:bodyPr/>
                    <a:lstStyle/>
                    <a:p>
                      <a:pPr/>
                    </a:p>
                  </a:txBody>
                  <a:tcPr marL="0" marR="0" marB="0" marT="0"/>
                </a:tc>
                <a:tc hMerge="1">
                  <a:txBody>
                    <a:bodyPr/>
                    <a:lstStyle/>
                    <a:p>
                      <a:pPr/>
                    </a:p>
                  </a:txBody>
                  <a:tcPr marL="0" marR="0" marB="0" marT="0"/>
                </a:tc>
              </a:tr>
              <a:tr h="417068">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3">
                  <a:txBody>
                    <a:bodyPr/>
                    <a:lstStyle/>
                    <a:p>
                      <a:pPr marL="231775">
                        <a:lnSpc>
                          <a:spcPts val="1255"/>
                        </a:lnSpc>
                      </a:pPr>
                      <a:r>
                        <a:rPr dirty="0" sz="1100" spc="-10" b="1">
                          <a:latin typeface="Verdana"/>
                          <a:cs typeface="Verdana"/>
                        </a:rPr>
                        <a:t>Date </a:t>
                      </a:r>
                      <a:r>
                        <a:rPr dirty="0" sz="1100" spc="-5" b="1">
                          <a:latin typeface="Verdana"/>
                          <a:cs typeface="Verdana"/>
                        </a:rPr>
                        <a:t>on </a:t>
                      </a:r>
                      <a:r>
                        <a:rPr dirty="0" sz="1100" spc="-10" b="1">
                          <a:latin typeface="Verdana"/>
                          <a:cs typeface="Verdana"/>
                        </a:rPr>
                        <a:t>which Designated</a:t>
                      </a:r>
                      <a:r>
                        <a:rPr dirty="0" sz="1100" spc="10" b="1">
                          <a:latin typeface="Verdana"/>
                          <a:cs typeface="Verdana"/>
                        </a:rPr>
                        <a:t> </a:t>
                      </a:r>
                      <a:r>
                        <a:rPr dirty="0" sz="1100" spc="-10" b="1">
                          <a:latin typeface="Verdana"/>
                          <a:cs typeface="Verdana"/>
                        </a:rPr>
                        <a:t>as</a:t>
                      </a:r>
                      <a:endParaRPr sz="1100">
                        <a:latin typeface="Verdana"/>
                        <a:cs typeface="Verdana"/>
                      </a:endParaRPr>
                    </a:p>
                    <a:p>
                      <a:pPr marL="203835">
                        <a:lnSpc>
                          <a:spcPct val="100000"/>
                        </a:lnSpc>
                        <a:spcBef>
                          <a:spcPts val="50"/>
                        </a:spcBef>
                      </a:pPr>
                      <a:r>
                        <a:rPr dirty="0" sz="1100" spc="-10" b="1">
                          <a:latin typeface="Verdana"/>
                          <a:cs typeface="Verdana"/>
                        </a:rPr>
                        <a:t>Professor/ Associate</a:t>
                      </a:r>
                      <a:r>
                        <a:rPr dirty="0" sz="1100" spc="-45" b="1">
                          <a:latin typeface="Verdana"/>
                          <a:cs typeface="Verdana"/>
                        </a:rPr>
                        <a:t> </a:t>
                      </a:r>
                      <a:r>
                        <a:rPr dirty="0" sz="1100" spc="-10" b="1">
                          <a:latin typeface="Verdana"/>
                          <a:cs typeface="Verdana"/>
                        </a:rPr>
                        <a:t>Professor</a:t>
                      </a:r>
                      <a:endParaRPr sz="1100">
                        <a:latin typeface="Verdana"/>
                        <a:cs typeface="Verdana"/>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a:txBody>
                    <a:bodyPr/>
                    <a:lstStyle/>
                    <a:p>
                      <a:pPr/>
                    </a:p>
                  </a:txBody>
                  <a:tcPr marL="0" marR="0" marB="0" marT="0"/>
                </a:tc>
                <a:tc hMerge="1">
                  <a:txBody>
                    <a:bodyPr/>
                    <a:lstStyle/>
                    <a:p>
                      <a:pPr/>
                    </a:p>
                  </a:txBody>
                  <a:tcPr marL="0" marR="0" marB="0" marT="0"/>
                </a:tc>
              </a:tr>
              <a:tr h="427608">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3">
                  <a:txBody>
                    <a:bodyPr/>
                    <a:lstStyle/>
                    <a:p>
                      <a:pPr>
                        <a:lnSpc>
                          <a:spcPct val="100000"/>
                        </a:lnSpc>
                        <a:spcBef>
                          <a:spcPts val="5"/>
                        </a:spcBef>
                      </a:pPr>
                      <a:endParaRPr sz="1450">
                        <a:latin typeface="Times New Roman"/>
                        <a:cs typeface="Times New Roman"/>
                      </a:endParaRPr>
                    </a:p>
                    <a:p>
                      <a:pPr marL="211454">
                        <a:lnSpc>
                          <a:spcPct val="100000"/>
                        </a:lnSpc>
                      </a:pPr>
                      <a:r>
                        <a:rPr dirty="0" sz="1100" spc="-10" b="1">
                          <a:latin typeface="Verdana"/>
                          <a:cs typeface="Verdana"/>
                        </a:rPr>
                        <a:t>Date </a:t>
                      </a:r>
                      <a:r>
                        <a:rPr dirty="0" sz="1100" spc="-5" b="1">
                          <a:latin typeface="Verdana"/>
                          <a:cs typeface="Verdana"/>
                        </a:rPr>
                        <a:t>of </a:t>
                      </a:r>
                      <a:r>
                        <a:rPr dirty="0" sz="1100" spc="-10" b="1">
                          <a:latin typeface="Verdana"/>
                          <a:cs typeface="Verdana"/>
                        </a:rPr>
                        <a:t>Joining the</a:t>
                      </a:r>
                      <a:r>
                        <a:rPr dirty="0" sz="1100" spc="10" b="1">
                          <a:latin typeface="Verdana"/>
                          <a:cs typeface="Verdana"/>
                        </a:rPr>
                        <a:t> </a:t>
                      </a:r>
                      <a:r>
                        <a:rPr dirty="0" sz="1100" spc="-10" b="1">
                          <a:latin typeface="Verdana"/>
                          <a:cs typeface="Verdana"/>
                        </a:rPr>
                        <a:t>Institution</a:t>
                      </a:r>
                      <a:endParaRPr sz="1100">
                        <a:latin typeface="Verdana"/>
                        <a:cs typeface="Verdana"/>
                      </a:endParaRPr>
                    </a:p>
                  </a:txBody>
                  <a:tcPr marL="0" marR="0" marB="0" marT="635">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a:txBody>
                    <a:bodyPr/>
                    <a:lstStyle/>
                    <a:p>
                      <a:pPr/>
                    </a:p>
                  </a:txBody>
                  <a:tcPr marL="0" marR="0" marB="0" marT="0"/>
                </a:tc>
                <a:tc hMerge="1">
                  <a:txBody>
                    <a:bodyPr/>
                    <a:lstStyle/>
                    <a:p>
                      <a:pPr/>
                    </a:p>
                  </a:txBody>
                  <a:tcPr marL="0" marR="0" marB="0" marT="0"/>
                </a:tc>
              </a:tr>
              <a:tr h="536575">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3">
                  <a:txBody>
                    <a:bodyPr/>
                    <a:lstStyle/>
                    <a:p>
                      <a:pPr>
                        <a:lnSpc>
                          <a:spcPct val="100000"/>
                        </a:lnSpc>
                      </a:pPr>
                      <a:endParaRPr sz="1300">
                        <a:latin typeface="Times New Roman"/>
                        <a:cs typeface="Times New Roman"/>
                      </a:endParaRPr>
                    </a:p>
                    <a:p>
                      <a:pPr algn="ctr">
                        <a:lnSpc>
                          <a:spcPct val="100000"/>
                        </a:lnSpc>
                        <a:spcBef>
                          <a:spcPts val="900"/>
                        </a:spcBef>
                      </a:pPr>
                      <a:r>
                        <a:rPr dirty="0" sz="1100" spc="-10" b="1">
                          <a:latin typeface="Verdana"/>
                          <a:cs typeface="Verdana"/>
                        </a:rPr>
                        <a:t>Department</a:t>
                      </a:r>
                      <a:endParaRPr sz="1100">
                        <a:latin typeface="Verdana"/>
                        <a:cs typeface="Verdana"/>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a:txBody>
                    <a:bodyPr/>
                    <a:lstStyle/>
                    <a:p>
                      <a:pPr/>
                    </a:p>
                  </a:txBody>
                  <a:tcPr marL="0" marR="0" marB="0" marT="0"/>
                </a:tc>
                <a:tc hMerge="1">
                  <a:txBody>
                    <a:bodyPr/>
                    <a:lstStyle/>
                    <a:p>
                      <a:pPr/>
                    </a:p>
                  </a:txBody>
                  <a:tcPr marL="0" marR="0" marB="0" marT="0"/>
                </a:tc>
              </a:tr>
              <a:tr h="541909">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3">
                  <a:txBody>
                    <a:bodyPr/>
                    <a:lstStyle/>
                    <a:p>
                      <a:pPr>
                        <a:lnSpc>
                          <a:spcPct val="100000"/>
                        </a:lnSpc>
                      </a:pPr>
                      <a:endParaRPr sz="1300">
                        <a:latin typeface="Times New Roman"/>
                        <a:cs typeface="Times New Roman"/>
                      </a:endParaRPr>
                    </a:p>
                    <a:p>
                      <a:pPr>
                        <a:lnSpc>
                          <a:spcPct val="100000"/>
                        </a:lnSpc>
                      </a:pPr>
                      <a:endParaRPr sz="1200">
                        <a:latin typeface="Times New Roman"/>
                        <a:cs typeface="Times New Roman"/>
                      </a:endParaRPr>
                    </a:p>
                    <a:p>
                      <a:pPr marL="626745">
                        <a:lnSpc>
                          <a:spcPts val="1290"/>
                        </a:lnSpc>
                      </a:pPr>
                      <a:r>
                        <a:rPr dirty="0" sz="1100" spc="-10" b="1">
                          <a:latin typeface="Verdana"/>
                          <a:cs typeface="Verdana"/>
                        </a:rPr>
                        <a:t>Specialization</a:t>
                      </a:r>
                      <a:endParaRPr sz="1100">
                        <a:latin typeface="Verdana"/>
                        <a:cs typeface="Verdana"/>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a:txBody>
                    <a:bodyPr/>
                    <a:lstStyle/>
                    <a:p>
                      <a:pPr/>
                    </a:p>
                  </a:txBody>
                  <a:tcPr marL="0" marR="0" marB="0" marT="0"/>
                </a:tc>
                <a:tc hMerge="1">
                  <a:txBody>
                    <a:bodyPr/>
                    <a:lstStyle/>
                    <a:p>
                      <a:pPr/>
                    </a:p>
                  </a:txBody>
                  <a:tcPr marL="0" marR="0" marB="0" marT="0"/>
                </a:tc>
              </a:tr>
              <a:tr h="527558">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2">
                  <a:txBody>
                    <a:bodyPr/>
                    <a:lstStyle/>
                    <a:p>
                      <a:pPr>
                        <a:lnSpc>
                          <a:spcPct val="100000"/>
                        </a:lnSpc>
                      </a:pPr>
                      <a:endParaRPr sz="1300">
                        <a:latin typeface="Times New Roman"/>
                        <a:cs typeface="Times New Roman"/>
                      </a:endParaRPr>
                    </a:p>
                    <a:p>
                      <a:pPr marL="102870">
                        <a:lnSpc>
                          <a:spcPct val="100000"/>
                        </a:lnSpc>
                        <a:spcBef>
                          <a:spcPts val="900"/>
                        </a:spcBef>
                      </a:pPr>
                      <a:r>
                        <a:rPr dirty="0" sz="1100" spc="-5" b="1">
                          <a:latin typeface="Verdana"/>
                          <a:cs typeface="Verdana"/>
                        </a:rPr>
                        <a:t>Research </a:t>
                      </a:r>
                      <a:r>
                        <a:rPr dirty="0" sz="1100" spc="-10" b="1">
                          <a:latin typeface="Verdana"/>
                          <a:cs typeface="Verdana"/>
                        </a:rPr>
                        <a:t>Paper</a:t>
                      </a:r>
                      <a:r>
                        <a:rPr dirty="0" sz="1100" spc="-25" b="1">
                          <a:latin typeface="Verdana"/>
                          <a:cs typeface="Verdana"/>
                        </a:rPr>
                        <a:t> </a:t>
                      </a:r>
                      <a:r>
                        <a:rPr dirty="0" sz="1100" spc="-10" b="1">
                          <a:latin typeface="Verdana"/>
                          <a:cs typeface="Verdana"/>
                        </a:rPr>
                        <a:t>Publications</a:t>
                      </a:r>
                      <a:endParaRPr sz="1100">
                        <a:latin typeface="Verdana"/>
                        <a:cs typeface="Verdana"/>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a:txBody>
                    <a:bodyPr/>
                    <a:lstStyle/>
                    <a:p>
                      <a:pPr/>
                    </a:p>
                  </a:txBody>
                  <a:tcPr marL="0" marR="0" marB="0" marT="0"/>
                </a:tc>
                <a:tc rowSpan="3">
                  <a:txBody>
                    <a:bodyPr/>
                    <a:lstStyle/>
                    <a:p>
                      <a:pPr marL="230504">
                        <a:lnSpc>
                          <a:spcPct val="100000"/>
                        </a:lnSpc>
                        <a:spcBef>
                          <a:spcPts val="755"/>
                        </a:spcBef>
                      </a:pPr>
                      <a:r>
                        <a:rPr dirty="0" sz="1100" spc="-10" b="1">
                          <a:latin typeface="Verdana"/>
                          <a:cs typeface="Verdana"/>
                        </a:rPr>
                        <a:t>Academic</a:t>
                      </a:r>
                      <a:endParaRPr sz="1100">
                        <a:latin typeface="Verdana"/>
                        <a:cs typeface="Verdana"/>
                      </a:endParaRPr>
                    </a:p>
                  </a:txBody>
                  <a:tcPr marL="0" marR="0" marB="0" marT="95885" vert="vert">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r>
              <a:tr h="644016">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2">
                  <a:txBody>
                    <a:bodyPr/>
                    <a:lstStyle/>
                    <a:p>
                      <a:pPr>
                        <a:lnSpc>
                          <a:spcPct val="100000"/>
                        </a:lnSpc>
                      </a:pPr>
                      <a:endParaRPr sz="1300">
                        <a:latin typeface="Times New Roman"/>
                        <a:cs typeface="Times New Roman"/>
                      </a:endParaRPr>
                    </a:p>
                    <a:p>
                      <a:pPr marL="425450">
                        <a:lnSpc>
                          <a:spcPct val="100000"/>
                        </a:lnSpc>
                        <a:spcBef>
                          <a:spcPts val="980"/>
                        </a:spcBef>
                      </a:pPr>
                      <a:r>
                        <a:rPr dirty="0" sz="1100" spc="-10" b="1">
                          <a:latin typeface="Verdana"/>
                          <a:cs typeface="Verdana"/>
                        </a:rPr>
                        <a:t>Ph.D.</a:t>
                      </a:r>
                      <a:r>
                        <a:rPr dirty="0" sz="1100" b="1">
                          <a:latin typeface="Verdana"/>
                          <a:cs typeface="Verdana"/>
                        </a:rPr>
                        <a:t> </a:t>
                      </a:r>
                      <a:r>
                        <a:rPr dirty="0" sz="1100" spc="-10" b="1">
                          <a:latin typeface="Verdana"/>
                          <a:cs typeface="Verdana"/>
                        </a:rPr>
                        <a:t>Guidance</a:t>
                      </a:r>
                      <a:endParaRPr sz="1100">
                        <a:latin typeface="Verdana"/>
                        <a:cs typeface="Verdana"/>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a:txBody>
                    <a:bodyPr/>
                    <a:lstStyle/>
                    <a:p>
                      <a:pPr/>
                    </a:p>
                  </a:txBody>
                  <a:tcPr marL="0" marR="0" marB="0" marT="0"/>
                </a:tc>
                <a:tc vMerge="1">
                  <a:txBody>
                    <a:bodyPr/>
                    <a:lstStyle/>
                    <a:p>
                      <a:pPr/>
                    </a:p>
                  </a:txBody>
                  <a:tcPr marL="0" marR="0" marB="0" marT="95885" vert="vert">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r>
              <a:tr h="535813">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2">
                  <a:txBody>
                    <a:bodyPr/>
                    <a:lstStyle/>
                    <a:p>
                      <a:pPr>
                        <a:lnSpc>
                          <a:spcPct val="100000"/>
                        </a:lnSpc>
                      </a:pPr>
                      <a:endParaRPr sz="1150">
                        <a:latin typeface="Times New Roman"/>
                        <a:cs typeface="Times New Roman"/>
                      </a:endParaRPr>
                    </a:p>
                    <a:p>
                      <a:pPr marL="76835" marR="259715" indent="141605">
                        <a:lnSpc>
                          <a:spcPct val="104099"/>
                        </a:lnSpc>
                      </a:pPr>
                      <a:r>
                        <a:rPr dirty="0" sz="1100" spc="-10" b="1">
                          <a:latin typeface="Verdana"/>
                          <a:cs typeface="Verdana"/>
                        </a:rPr>
                        <a:t>Faculty Receiving Ph.D. during  the Assessment</a:t>
                      </a:r>
                      <a:r>
                        <a:rPr dirty="0" sz="1100" spc="-25" b="1">
                          <a:latin typeface="Verdana"/>
                          <a:cs typeface="Verdana"/>
                        </a:rPr>
                        <a:t> </a:t>
                      </a:r>
                      <a:r>
                        <a:rPr dirty="0" sz="1100" spc="-10" b="1">
                          <a:latin typeface="Verdana"/>
                          <a:cs typeface="Verdana"/>
                        </a:rPr>
                        <a:t>Years</a:t>
                      </a:r>
                      <a:endParaRPr sz="1100">
                        <a:latin typeface="Verdana"/>
                        <a:cs typeface="Verdana"/>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a:txBody>
                    <a:bodyPr/>
                    <a:lstStyle/>
                    <a:p>
                      <a:pPr/>
                    </a:p>
                  </a:txBody>
                  <a:tcPr marL="0" marR="0" marB="0" marT="0"/>
                </a:tc>
                <a:tc vMerge="1">
                  <a:txBody>
                    <a:bodyPr/>
                    <a:lstStyle/>
                    <a:p>
                      <a:pPr/>
                    </a:p>
                  </a:txBody>
                  <a:tcPr marL="0" marR="0" marB="0" marT="95885" vert="vert">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r>
              <a:tr h="753109">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3">
                  <a:txBody>
                    <a:bodyPr/>
                    <a:lstStyle/>
                    <a:p>
                      <a:pPr>
                        <a:lnSpc>
                          <a:spcPct val="100000"/>
                        </a:lnSpc>
                        <a:spcBef>
                          <a:spcPts val="25"/>
                        </a:spcBef>
                      </a:pPr>
                      <a:endParaRPr sz="1850">
                        <a:latin typeface="Times New Roman"/>
                        <a:cs typeface="Times New Roman"/>
                      </a:endParaRPr>
                    </a:p>
                    <a:p>
                      <a:pPr algn="ctr">
                        <a:lnSpc>
                          <a:spcPts val="1210"/>
                        </a:lnSpc>
                        <a:spcBef>
                          <a:spcPts val="5"/>
                        </a:spcBef>
                      </a:pPr>
                      <a:r>
                        <a:rPr dirty="0" sz="1100" spc="-10" b="1">
                          <a:latin typeface="Verdana"/>
                          <a:cs typeface="Verdana"/>
                        </a:rPr>
                        <a:t>Currently Associated</a:t>
                      </a:r>
                      <a:r>
                        <a:rPr dirty="0" sz="1100" spc="5" b="1">
                          <a:latin typeface="Verdana"/>
                          <a:cs typeface="Verdana"/>
                        </a:rPr>
                        <a:t> </a:t>
                      </a:r>
                      <a:r>
                        <a:rPr dirty="0" sz="1100" spc="-10" b="1">
                          <a:latin typeface="Verdana"/>
                          <a:cs typeface="Verdana"/>
                        </a:rPr>
                        <a:t>(Y/N)</a:t>
                      </a:r>
                      <a:endParaRPr sz="1100">
                        <a:latin typeface="Verdana"/>
                        <a:cs typeface="Verdana"/>
                      </a:endParaRPr>
                    </a:p>
                    <a:p>
                      <a:pPr algn="ctr">
                        <a:lnSpc>
                          <a:spcPts val="1025"/>
                        </a:lnSpc>
                      </a:pPr>
                      <a:r>
                        <a:rPr dirty="0" sz="1100" spc="-10" b="1">
                          <a:latin typeface="Verdana"/>
                          <a:cs typeface="Verdana"/>
                        </a:rPr>
                        <a:t>Date </a:t>
                      </a:r>
                      <a:r>
                        <a:rPr dirty="0" sz="1100" spc="-5" b="1">
                          <a:latin typeface="Verdana"/>
                          <a:cs typeface="Verdana"/>
                        </a:rPr>
                        <a:t>of</a:t>
                      </a:r>
                      <a:r>
                        <a:rPr dirty="0" sz="1100" spc="-25" b="1">
                          <a:latin typeface="Verdana"/>
                          <a:cs typeface="Verdana"/>
                        </a:rPr>
                        <a:t> </a:t>
                      </a:r>
                      <a:r>
                        <a:rPr dirty="0" sz="1100" spc="-5" b="1">
                          <a:latin typeface="Verdana"/>
                          <a:cs typeface="Verdana"/>
                        </a:rPr>
                        <a:t>Leaving</a:t>
                      </a:r>
                      <a:endParaRPr sz="1100">
                        <a:latin typeface="Verdana"/>
                        <a:cs typeface="Verdana"/>
                      </a:endParaRPr>
                    </a:p>
                    <a:p>
                      <a:pPr algn="ctr" marL="4445">
                        <a:lnSpc>
                          <a:spcPts val="1260"/>
                        </a:lnSpc>
                      </a:pPr>
                      <a:r>
                        <a:rPr dirty="0" sz="1200" spc="-25" b="1">
                          <a:latin typeface="Trebuchet MS"/>
                          <a:cs typeface="Trebuchet MS"/>
                        </a:rPr>
                        <a:t>(In</a:t>
                      </a:r>
                      <a:r>
                        <a:rPr dirty="0" sz="1200" spc="-110" b="1">
                          <a:latin typeface="Trebuchet MS"/>
                          <a:cs typeface="Trebuchet MS"/>
                        </a:rPr>
                        <a:t> </a:t>
                      </a:r>
                      <a:r>
                        <a:rPr dirty="0" sz="1200" spc="-40" b="1">
                          <a:latin typeface="Trebuchet MS"/>
                          <a:cs typeface="Trebuchet MS"/>
                        </a:rPr>
                        <a:t>case</a:t>
                      </a:r>
                      <a:r>
                        <a:rPr dirty="0" sz="1200" spc="-130" b="1">
                          <a:latin typeface="Trebuchet MS"/>
                          <a:cs typeface="Trebuchet MS"/>
                        </a:rPr>
                        <a:t> </a:t>
                      </a:r>
                      <a:r>
                        <a:rPr dirty="0" sz="1200" spc="-50" b="1">
                          <a:latin typeface="Trebuchet MS"/>
                          <a:cs typeface="Trebuchet MS"/>
                        </a:rPr>
                        <a:t>Currently</a:t>
                      </a:r>
                      <a:r>
                        <a:rPr dirty="0" sz="1200" spc="-165" b="1">
                          <a:latin typeface="Trebuchet MS"/>
                          <a:cs typeface="Trebuchet MS"/>
                        </a:rPr>
                        <a:t> </a:t>
                      </a:r>
                      <a:r>
                        <a:rPr dirty="0" sz="1200" spc="-35" b="1">
                          <a:latin typeface="Trebuchet MS"/>
                          <a:cs typeface="Trebuchet MS"/>
                        </a:rPr>
                        <a:t>Associated</a:t>
                      </a:r>
                      <a:r>
                        <a:rPr dirty="0" sz="1200" spc="-114" b="1">
                          <a:latin typeface="Trebuchet MS"/>
                          <a:cs typeface="Trebuchet MS"/>
                        </a:rPr>
                        <a:t> </a:t>
                      </a:r>
                      <a:r>
                        <a:rPr dirty="0" sz="1200" spc="-15" b="1">
                          <a:latin typeface="Trebuchet MS"/>
                          <a:cs typeface="Trebuchet MS"/>
                        </a:rPr>
                        <a:t>is</a:t>
                      </a:r>
                      <a:r>
                        <a:rPr dirty="0" sz="1200" spc="-110" b="1">
                          <a:latin typeface="Trebuchet MS"/>
                          <a:cs typeface="Trebuchet MS"/>
                        </a:rPr>
                        <a:t> </a:t>
                      </a:r>
                      <a:r>
                        <a:rPr dirty="0" sz="1200" spc="-50" b="1">
                          <a:latin typeface="Trebuchet MS"/>
                          <a:cs typeface="Trebuchet MS"/>
                        </a:rPr>
                        <a:t>(“No”)</a:t>
                      </a:r>
                      <a:endParaRPr sz="1200">
                        <a:latin typeface="Trebuchet MS"/>
                        <a:cs typeface="Trebuchet MS"/>
                      </a:endParaRPr>
                    </a:p>
                  </a:txBody>
                  <a:tcPr marL="0" marR="0" marB="0" marT="3175">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a:txBody>
                    <a:bodyPr/>
                    <a:lstStyle/>
                    <a:p>
                      <a:pPr/>
                    </a:p>
                  </a:txBody>
                  <a:tcPr marL="0" marR="0" marB="0" marT="0"/>
                </a:tc>
                <a:tc hMerge="1">
                  <a:txBody>
                    <a:bodyPr/>
                    <a:lstStyle/>
                    <a:p>
                      <a:pPr/>
                    </a:p>
                  </a:txBody>
                  <a:tcPr marL="0" marR="0" marB="0" marT="0"/>
                </a:tc>
              </a:tr>
              <a:tr h="649351">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2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3">
                  <a:txBody>
                    <a:bodyPr/>
                    <a:lstStyle/>
                    <a:p>
                      <a:pPr>
                        <a:lnSpc>
                          <a:spcPct val="100000"/>
                        </a:lnSpc>
                      </a:pPr>
                      <a:endParaRPr sz="1300">
                        <a:latin typeface="Times New Roman"/>
                        <a:cs typeface="Times New Roman"/>
                      </a:endParaRPr>
                    </a:p>
                    <a:p>
                      <a:pPr marL="494030" marR="1356995" indent="-60960">
                        <a:lnSpc>
                          <a:spcPct val="104099"/>
                        </a:lnSpc>
                        <a:spcBef>
                          <a:spcPts val="785"/>
                        </a:spcBef>
                      </a:pPr>
                      <a:r>
                        <a:rPr dirty="0" sz="1100" spc="-10" b="1">
                          <a:latin typeface="Verdana"/>
                          <a:cs typeface="Verdana"/>
                        </a:rPr>
                        <a:t>Nature </a:t>
                      </a:r>
                      <a:r>
                        <a:rPr dirty="0" sz="1100" spc="-5" b="1">
                          <a:latin typeface="Verdana"/>
                          <a:cs typeface="Verdana"/>
                        </a:rPr>
                        <a:t>of </a:t>
                      </a:r>
                      <a:r>
                        <a:rPr dirty="0" sz="1100" spc="-10" b="1">
                          <a:latin typeface="Verdana"/>
                          <a:cs typeface="Verdana"/>
                        </a:rPr>
                        <a:t>Association  (Regular/Contract)</a:t>
                      </a:r>
                      <a:endParaRPr sz="1100">
                        <a:latin typeface="Verdana"/>
                        <a:cs typeface="Verdana"/>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a:txBody>
                    <a:bodyPr/>
                    <a:lstStyle/>
                    <a:p>
                      <a:pPr/>
                    </a:p>
                  </a:txBody>
                  <a:tcPr marL="0" marR="0" marB="0" marT="0"/>
                </a:tc>
                <a:tc hMerge="1">
                  <a:txBody>
                    <a:bodyPr/>
                    <a:lstStyle/>
                    <a:p>
                      <a:pPr/>
                    </a:p>
                  </a:txBody>
                  <a:tcPr marL="0" marR="0" marB="0" marT="0"/>
                </a:tc>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764540" y="556513"/>
            <a:ext cx="3950335"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5.1. Student-Faculty Ratio</a:t>
            </a:r>
            <a:r>
              <a:rPr dirty="0" sz="2200" spc="-70" b="1">
                <a:solidFill>
                  <a:srgbClr val="0000CC"/>
                </a:solidFill>
                <a:latin typeface="Times New Roman"/>
                <a:cs typeface="Times New Roman"/>
              </a:rPr>
              <a:t> </a:t>
            </a:r>
            <a:r>
              <a:rPr dirty="0" sz="2200" b="1">
                <a:solidFill>
                  <a:srgbClr val="0000CC"/>
                </a:solidFill>
                <a:latin typeface="Times New Roman"/>
                <a:cs typeface="Times New Roman"/>
              </a:rPr>
              <a:t>(SFR)</a:t>
            </a:r>
            <a:endParaRPr sz="2200">
              <a:latin typeface="Times New Roman"/>
              <a:cs typeface="Times New Roman"/>
            </a:endParaRP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307340" y="853140"/>
            <a:ext cx="9062720" cy="5275580"/>
          </a:xfrm>
          <a:prstGeom prst="rect">
            <a:avLst/>
          </a:prstGeom>
        </p:spPr>
        <p:txBody>
          <a:bodyPr wrap="square" lIns="0" tIns="99695" rIns="0" bIns="0" rtlCol="0" vert="horz">
            <a:spAutoFit/>
          </a:bodyPr>
          <a:lstStyle/>
          <a:p>
            <a:pPr marL="12700">
              <a:lnSpc>
                <a:spcPct val="100000"/>
              </a:lnSpc>
              <a:spcBef>
                <a:spcPts val="785"/>
              </a:spcBef>
            </a:pPr>
            <a:r>
              <a:rPr dirty="0" sz="1800">
                <a:latin typeface="Georgia"/>
                <a:cs typeface="Georgia"/>
              </a:rPr>
              <a:t>(To </a:t>
            </a:r>
            <a:r>
              <a:rPr dirty="0" sz="1800" spc="-5">
                <a:latin typeface="Georgia"/>
                <a:cs typeface="Georgia"/>
              </a:rPr>
              <a:t>be calculated </a:t>
            </a:r>
            <a:r>
              <a:rPr dirty="0" sz="1800">
                <a:latin typeface="Georgia"/>
                <a:cs typeface="Georgia"/>
              </a:rPr>
              <a:t>at </a:t>
            </a:r>
            <a:r>
              <a:rPr dirty="0" sz="1800" spc="-5" b="1">
                <a:latin typeface="Georgia"/>
                <a:cs typeface="Georgia"/>
              </a:rPr>
              <a:t>Department </a:t>
            </a:r>
            <a:r>
              <a:rPr dirty="0" sz="1800">
                <a:latin typeface="Georgia"/>
                <a:cs typeface="Georgia"/>
              </a:rPr>
              <a:t>Level)</a:t>
            </a:r>
            <a:endParaRPr sz="1800">
              <a:latin typeface="Georgia"/>
              <a:cs typeface="Georgia"/>
            </a:endParaRPr>
          </a:p>
          <a:p>
            <a:pPr marL="12700">
              <a:lnSpc>
                <a:spcPct val="100000"/>
              </a:lnSpc>
              <a:spcBef>
                <a:spcPts val="690"/>
              </a:spcBef>
              <a:tabLst>
                <a:tab pos="5993130" algn="l"/>
              </a:tabLst>
            </a:pPr>
            <a:r>
              <a:rPr dirty="0" sz="1800" spc="-5">
                <a:latin typeface="Georgia"/>
                <a:cs typeface="Georgia"/>
              </a:rPr>
              <a:t>No. </a:t>
            </a:r>
            <a:r>
              <a:rPr dirty="0" sz="1800">
                <a:latin typeface="Georgia"/>
                <a:cs typeface="Georgia"/>
              </a:rPr>
              <a:t>of UG Programs in the Department</a:t>
            </a:r>
            <a:r>
              <a:rPr dirty="0" sz="1800" spc="-45">
                <a:latin typeface="Georgia"/>
                <a:cs typeface="Georgia"/>
              </a:rPr>
              <a:t> </a:t>
            </a:r>
            <a:r>
              <a:rPr dirty="0" sz="1800">
                <a:latin typeface="Georgia"/>
                <a:cs typeface="Georgia"/>
              </a:rPr>
              <a:t>(n):</a:t>
            </a:r>
            <a:r>
              <a:rPr dirty="0" sz="1800" spc="-5">
                <a:latin typeface="Georgia"/>
                <a:cs typeface="Georgia"/>
              </a:rPr>
              <a:t> </a:t>
            </a:r>
            <a:r>
              <a:rPr dirty="0" u="sng" sz="1800">
                <a:uFill>
                  <a:solidFill>
                    <a:srgbClr val="000000"/>
                  </a:solidFill>
                </a:uFill>
                <a:latin typeface="Georgia"/>
                <a:cs typeface="Georgia"/>
              </a:rPr>
              <a:t> 	</a:t>
            </a:r>
            <a:endParaRPr sz="1800">
              <a:latin typeface="Georgia"/>
              <a:cs typeface="Georgia"/>
            </a:endParaRPr>
          </a:p>
          <a:p>
            <a:pPr marL="12700">
              <a:lnSpc>
                <a:spcPct val="100000"/>
              </a:lnSpc>
              <a:spcBef>
                <a:spcPts val="1080"/>
              </a:spcBef>
              <a:tabLst>
                <a:tab pos="6026150" algn="l"/>
              </a:tabLst>
            </a:pPr>
            <a:r>
              <a:rPr dirty="0" sz="1800" spc="-5">
                <a:latin typeface="Georgia"/>
                <a:cs typeface="Georgia"/>
              </a:rPr>
              <a:t>No. </a:t>
            </a:r>
            <a:r>
              <a:rPr dirty="0" sz="1800">
                <a:latin typeface="Georgia"/>
                <a:cs typeface="Georgia"/>
              </a:rPr>
              <a:t>of PG Programs in the Department</a:t>
            </a:r>
            <a:r>
              <a:rPr dirty="0" sz="1800" spc="-45">
                <a:latin typeface="Georgia"/>
                <a:cs typeface="Georgia"/>
              </a:rPr>
              <a:t> </a:t>
            </a:r>
            <a:r>
              <a:rPr dirty="0" sz="1800">
                <a:latin typeface="Georgia"/>
                <a:cs typeface="Georgia"/>
              </a:rPr>
              <a:t>(m):</a:t>
            </a:r>
            <a:r>
              <a:rPr dirty="0" sz="1800" spc="5">
                <a:latin typeface="Georgia"/>
                <a:cs typeface="Georgia"/>
              </a:rPr>
              <a:t> </a:t>
            </a:r>
            <a:r>
              <a:rPr dirty="0" u="sng" sz="1800">
                <a:uFill>
                  <a:solidFill>
                    <a:srgbClr val="000000"/>
                  </a:solidFill>
                </a:uFill>
                <a:latin typeface="Georgia"/>
                <a:cs typeface="Georgia"/>
              </a:rPr>
              <a:t> 	</a:t>
            </a:r>
            <a:endParaRPr sz="1800">
              <a:latin typeface="Georgia"/>
              <a:cs typeface="Georgia"/>
            </a:endParaRPr>
          </a:p>
          <a:p>
            <a:pPr marL="12700" marR="4900295">
              <a:lnSpc>
                <a:spcPct val="150000"/>
              </a:lnSpc>
            </a:pPr>
            <a:r>
              <a:rPr dirty="0" sz="1800" b="1">
                <a:solidFill>
                  <a:srgbClr val="FF0000"/>
                </a:solidFill>
                <a:latin typeface="Georgia"/>
                <a:cs typeface="Georgia"/>
              </a:rPr>
              <a:t>No. of </a:t>
            </a:r>
            <a:r>
              <a:rPr dirty="0" sz="1800" spc="-5" b="1">
                <a:solidFill>
                  <a:srgbClr val="FF0000"/>
                </a:solidFill>
                <a:latin typeface="Georgia"/>
                <a:cs typeface="Georgia"/>
              </a:rPr>
              <a:t>Students in UG </a:t>
            </a:r>
            <a:r>
              <a:rPr dirty="0" sz="1800" b="1">
                <a:solidFill>
                  <a:srgbClr val="FF0000"/>
                </a:solidFill>
                <a:latin typeface="Georgia"/>
                <a:cs typeface="Georgia"/>
              </a:rPr>
              <a:t>2nd Year=</a:t>
            </a:r>
            <a:r>
              <a:rPr dirty="0" sz="1800" spc="-75" b="1">
                <a:solidFill>
                  <a:srgbClr val="FF0000"/>
                </a:solidFill>
                <a:latin typeface="Georgia"/>
                <a:cs typeface="Georgia"/>
              </a:rPr>
              <a:t> </a:t>
            </a:r>
            <a:r>
              <a:rPr dirty="0" sz="1800" b="1">
                <a:solidFill>
                  <a:srgbClr val="FF0000"/>
                </a:solidFill>
                <a:latin typeface="Georgia"/>
                <a:cs typeface="Georgia"/>
              </a:rPr>
              <a:t>u1  No. of </a:t>
            </a:r>
            <a:r>
              <a:rPr dirty="0" sz="1800" spc="-5" b="1">
                <a:solidFill>
                  <a:srgbClr val="FF0000"/>
                </a:solidFill>
                <a:latin typeface="Georgia"/>
                <a:cs typeface="Georgia"/>
              </a:rPr>
              <a:t>Students in UG 3rd </a:t>
            </a:r>
            <a:r>
              <a:rPr dirty="0" sz="1800" b="1">
                <a:solidFill>
                  <a:srgbClr val="FF0000"/>
                </a:solidFill>
                <a:latin typeface="Georgia"/>
                <a:cs typeface="Georgia"/>
              </a:rPr>
              <a:t>Year= u2  No. of </a:t>
            </a:r>
            <a:r>
              <a:rPr dirty="0" sz="1800" spc="-5" b="1">
                <a:solidFill>
                  <a:srgbClr val="FF0000"/>
                </a:solidFill>
                <a:latin typeface="Georgia"/>
                <a:cs typeface="Georgia"/>
              </a:rPr>
              <a:t>Students in UG 4th </a:t>
            </a:r>
            <a:r>
              <a:rPr dirty="0" sz="1800" b="1">
                <a:solidFill>
                  <a:srgbClr val="FF0000"/>
                </a:solidFill>
                <a:latin typeface="Georgia"/>
                <a:cs typeface="Georgia"/>
              </a:rPr>
              <a:t>Year= u3  </a:t>
            </a:r>
            <a:r>
              <a:rPr dirty="0" sz="1800" b="1">
                <a:solidFill>
                  <a:srgbClr val="0000CC"/>
                </a:solidFill>
                <a:latin typeface="Georgia"/>
                <a:cs typeface="Georgia"/>
              </a:rPr>
              <a:t>No. of </a:t>
            </a:r>
            <a:r>
              <a:rPr dirty="0" sz="1800" spc="-5" b="1">
                <a:solidFill>
                  <a:srgbClr val="0000CC"/>
                </a:solidFill>
                <a:latin typeface="Georgia"/>
                <a:cs typeface="Georgia"/>
              </a:rPr>
              <a:t>Students in PG </a:t>
            </a:r>
            <a:r>
              <a:rPr dirty="0" sz="1800" b="1">
                <a:solidFill>
                  <a:srgbClr val="0000CC"/>
                </a:solidFill>
                <a:latin typeface="Georgia"/>
                <a:cs typeface="Georgia"/>
              </a:rPr>
              <a:t>1st Year= </a:t>
            </a:r>
            <a:r>
              <a:rPr dirty="0" sz="1800" spc="-5" b="1">
                <a:solidFill>
                  <a:srgbClr val="0000CC"/>
                </a:solidFill>
                <a:latin typeface="Georgia"/>
                <a:cs typeface="Georgia"/>
              </a:rPr>
              <a:t>p1  No. </a:t>
            </a:r>
            <a:r>
              <a:rPr dirty="0" sz="1800" b="1">
                <a:solidFill>
                  <a:srgbClr val="0000CC"/>
                </a:solidFill>
                <a:latin typeface="Georgia"/>
                <a:cs typeface="Georgia"/>
              </a:rPr>
              <a:t>of </a:t>
            </a:r>
            <a:r>
              <a:rPr dirty="0" sz="1800" spc="-5" b="1">
                <a:solidFill>
                  <a:srgbClr val="0000CC"/>
                </a:solidFill>
                <a:latin typeface="Georgia"/>
                <a:cs typeface="Georgia"/>
              </a:rPr>
              <a:t>Students in PG 2nd </a:t>
            </a:r>
            <a:r>
              <a:rPr dirty="0" sz="1800" b="1">
                <a:solidFill>
                  <a:srgbClr val="0000CC"/>
                </a:solidFill>
                <a:latin typeface="Georgia"/>
                <a:cs typeface="Georgia"/>
              </a:rPr>
              <a:t>Year=</a:t>
            </a:r>
            <a:r>
              <a:rPr dirty="0" sz="1800" spc="-25" b="1">
                <a:solidFill>
                  <a:srgbClr val="0000CC"/>
                </a:solidFill>
                <a:latin typeface="Georgia"/>
                <a:cs typeface="Georgia"/>
              </a:rPr>
              <a:t> </a:t>
            </a:r>
            <a:r>
              <a:rPr dirty="0" sz="1800" spc="-5" b="1">
                <a:solidFill>
                  <a:srgbClr val="0000CC"/>
                </a:solidFill>
                <a:latin typeface="Georgia"/>
                <a:cs typeface="Georgia"/>
              </a:rPr>
              <a:t>p2</a:t>
            </a:r>
            <a:endParaRPr sz="1800">
              <a:latin typeface="Georgia"/>
              <a:cs typeface="Georgia"/>
            </a:endParaRPr>
          </a:p>
          <a:p>
            <a:pPr marL="12700" marR="6985">
              <a:lnSpc>
                <a:spcPct val="150000"/>
              </a:lnSpc>
            </a:pPr>
            <a:r>
              <a:rPr dirty="0" sz="1800" b="1">
                <a:latin typeface="Georgia"/>
                <a:cs typeface="Georgia"/>
              </a:rPr>
              <a:t>N</a:t>
            </a:r>
            <a:r>
              <a:rPr dirty="0" sz="1800">
                <a:latin typeface="Georgia"/>
                <a:cs typeface="Georgia"/>
              </a:rPr>
              <a:t>o. of </a:t>
            </a:r>
            <a:r>
              <a:rPr dirty="0" sz="1800" spc="-5">
                <a:latin typeface="Georgia"/>
                <a:cs typeface="Georgia"/>
              </a:rPr>
              <a:t>Students </a:t>
            </a:r>
            <a:r>
              <a:rPr dirty="0" sz="1800">
                <a:latin typeface="Georgia"/>
                <a:cs typeface="Georgia"/>
              </a:rPr>
              <a:t>= Sanctioned Intake + Actual admitted </a:t>
            </a:r>
            <a:r>
              <a:rPr dirty="0" sz="1800" spc="-5">
                <a:latin typeface="Georgia"/>
                <a:cs typeface="Georgia"/>
              </a:rPr>
              <a:t>lateral entry students </a:t>
            </a:r>
            <a:r>
              <a:rPr dirty="0" sz="1800">
                <a:latin typeface="Georgia"/>
                <a:cs typeface="Georgia"/>
              </a:rPr>
              <a:t>(The above  </a:t>
            </a:r>
            <a:r>
              <a:rPr dirty="0" sz="1800" spc="-5">
                <a:latin typeface="Georgia"/>
                <a:cs typeface="Georgia"/>
              </a:rPr>
              <a:t>data </a:t>
            </a:r>
            <a:r>
              <a:rPr dirty="0" sz="1800">
                <a:latin typeface="Georgia"/>
                <a:cs typeface="Georgia"/>
              </a:rPr>
              <a:t>to </a:t>
            </a:r>
            <a:r>
              <a:rPr dirty="0" sz="1800" spc="-5">
                <a:latin typeface="Georgia"/>
                <a:cs typeface="Georgia"/>
              </a:rPr>
              <a:t>be provided considering </a:t>
            </a:r>
            <a:r>
              <a:rPr dirty="0" sz="1800">
                <a:latin typeface="Georgia"/>
                <a:cs typeface="Georgia"/>
              </a:rPr>
              <a:t>all the UG </a:t>
            </a:r>
            <a:r>
              <a:rPr dirty="0" sz="1800" spc="-5">
                <a:latin typeface="Georgia"/>
                <a:cs typeface="Georgia"/>
              </a:rPr>
              <a:t>and </a:t>
            </a:r>
            <a:r>
              <a:rPr dirty="0" sz="1800">
                <a:latin typeface="Georgia"/>
                <a:cs typeface="Georgia"/>
              </a:rPr>
              <a:t>PG </a:t>
            </a:r>
            <a:r>
              <a:rPr dirty="0" sz="1800" spc="-5">
                <a:latin typeface="Georgia"/>
                <a:cs typeface="Georgia"/>
              </a:rPr>
              <a:t>programs </a:t>
            </a:r>
            <a:r>
              <a:rPr dirty="0" sz="1800">
                <a:latin typeface="Georgia"/>
                <a:cs typeface="Georgia"/>
              </a:rPr>
              <a:t>of the </a:t>
            </a:r>
            <a:r>
              <a:rPr dirty="0" sz="1800" spc="-5">
                <a:latin typeface="Georgia"/>
                <a:cs typeface="Georgia"/>
              </a:rPr>
              <a:t>department)  S=Number </a:t>
            </a:r>
            <a:r>
              <a:rPr dirty="0" sz="1800">
                <a:latin typeface="Georgia"/>
                <a:cs typeface="Georgia"/>
              </a:rPr>
              <a:t>of </a:t>
            </a:r>
            <a:r>
              <a:rPr dirty="0" sz="1800" spc="-5">
                <a:latin typeface="Georgia"/>
                <a:cs typeface="Georgia"/>
              </a:rPr>
              <a:t>Students </a:t>
            </a:r>
            <a:r>
              <a:rPr dirty="0" sz="1800">
                <a:latin typeface="Georgia"/>
                <a:cs typeface="Georgia"/>
              </a:rPr>
              <a:t>in the Department = UG1 + UG2 +… </a:t>
            </a:r>
            <a:r>
              <a:rPr dirty="0" sz="1800" spc="-5">
                <a:latin typeface="Georgia"/>
                <a:cs typeface="Georgia"/>
              </a:rPr>
              <a:t>+UGn </a:t>
            </a:r>
            <a:r>
              <a:rPr dirty="0" sz="1800">
                <a:latin typeface="Georgia"/>
                <a:cs typeface="Georgia"/>
              </a:rPr>
              <a:t>+ PG1 +</a:t>
            </a:r>
            <a:r>
              <a:rPr dirty="0" sz="1800" spc="55">
                <a:latin typeface="Georgia"/>
                <a:cs typeface="Georgia"/>
              </a:rPr>
              <a:t> </a:t>
            </a:r>
            <a:r>
              <a:rPr dirty="0" sz="1800" spc="-5">
                <a:latin typeface="Georgia"/>
                <a:cs typeface="Georgia"/>
              </a:rPr>
              <a:t>…PGn</a:t>
            </a:r>
            <a:endParaRPr sz="1800">
              <a:latin typeface="Georgia"/>
              <a:cs typeface="Georgia"/>
            </a:endParaRPr>
          </a:p>
          <a:p>
            <a:pPr marL="12700">
              <a:lnSpc>
                <a:spcPct val="100000"/>
              </a:lnSpc>
              <a:spcBef>
                <a:spcPts val="1080"/>
              </a:spcBef>
            </a:pPr>
            <a:r>
              <a:rPr dirty="0" sz="1800" b="1">
                <a:solidFill>
                  <a:srgbClr val="000099"/>
                </a:solidFill>
                <a:latin typeface="Georgia"/>
                <a:cs typeface="Georgia"/>
              </a:rPr>
              <a:t>F = </a:t>
            </a:r>
            <a:r>
              <a:rPr dirty="0" sz="1600" spc="-5" b="1">
                <a:solidFill>
                  <a:srgbClr val="660066"/>
                </a:solidFill>
                <a:latin typeface="Georgia"/>
                <a:cs typeface="Georgia"/>
              </a:rPr>
              <a:t>Total Number </a:t>
            </a:r>
            <a:r>
              <a:rPr dirty="0" sz="1600" b="1">
                <a:solidFill>
                  <a:srgbClr val="660066"/>
                </a:solidFill>
                <a:latin typeface="Georgia"/>
                <a:cs typeface="Georgia"/>
              </a:rPr>
              <a:t>of </a:t>
            </a:r>
            <a:r>
              <a:rPr dirty="0" sz="1600" spc="-5" b="1">
                <a:solidFill>
                  <a:srgbClr val="660066"/>
                </a:solidFill>
                <a:latin typeface="Georgia"/>
                <a:cs typeface="Georgia"/>
              </a:rPr>
              <a:t>Faculty Members in the Department (excluding first year</a:t>
            </a:r>
            <a:r>
              <a:rPr dirty="0" sz="1600" spc="20" b="1">
                <a:solidFill>
                  <a:srgbClr val="660066"/>
                </a:solidFill>
                <a:latin typeface="Georgia"/>
                <a:cs typeface="Georgia"/>
              </a:rPr>
              <a:t> </a:t>
            </a:r>
            <a:r>
              <a:rPr dirty="0" sz="1600" spc="-5" b="1">
                <a:solidFill>
                  <a:srgbClr val="660066"/>
                </a:solidFill>
                <a:latin typeface="Georgia"/>
                <a:cs typeface="Georgia"/>
              </a:rPr>
              <a:t>faculty)</a:t>
            </a:r>
            <a:endParaRPr sz="1600">
              <a:latin typeface="Georgia"/>
              <a:cs typeface="Georgia"/>
            </a:endParaRPr>
          </a:p>
          <a:p>
            <a:pPr marL="12700">
              <a:lnSpc>
                <a:spcPct val="100000"/>
              </a:lnSpc>
              <a:spcBef>
                <a:spcPts val="1080"/>
              </a:spcBef>
            </a:pPr>
            <a:r>
              <a:rPr dirty="0" sz="1800" spc="-5" b="1">
                <a:solidFill>
                  <a:srgbClr val="C00000"/>
                </a:solidFill>
                <a:latin typeface="Georgia"/>
                <a:cs typeface="Georgia"/>
              </a:rPr>
              <a:t>Student Teacher Ratio </a:t>
            </a:r>
            <a:r>
              <a:rPr dirty="0" sz="1800" b="1">
                <a:solidFill>
                  <a:srgbClr val="C00000"/>
                </a:solidFill>
                <a:latin typeface="Georgia"/>
                <a:cs typeface="Georgia"/>
              </a:rPr>
              <a:t>(STR) = S /</a:t>
            </a:r>
            <a:r>
              <a:rPr dirty="0" sz="1800" spc="25" b="1">
                <a:solidFill>
                  <a:srgbClr val="C00000"/>
                </a:solidFill>
                <a:latin typeface="Georgia"/>
                <a:cs typeface="Georgia"/>
              </a:rPr>
              <a:t> </a:t>
            </a:r>
            <a:r>
              <a:rPr dirty="0" sz="1800" b="1">
                <a:solidFill>
                  <a:srgbClr val="C00000"/>
                </a:solidFill>
                <a:latin typeface="Georgia"/>
                <a:cs typeface="Georgia"/>
              </a:rPr>
              <a:t>F</a:t>
            </a:r>
            <a:endParaRPr sz="1800">
              <a:latin typeface="Georgia"/>
              <a:cs typeface="Georgia"/>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0" y="0"/>
            <a:ext cx="9906000" cy="1393825"/>
          </a:xfrm>
          <a:custGeom>
            <a:avLst/>
            <a:gdLst/>
            <a:ahLst/>
            <a:cxnLst/>
            <a:rect l="l" t="t" r="r" b="b"/>
            <a:pathLst>
              <a:path w="9906000" h="1393825">
                <a:moveTo>
                  <a:pt x="9906000" y="0"/>
                </a:moveTo>
                <a:lnTo>
                  <a:pt x="0" y="0"/>
                </a:lnTo>
                <a:lnTo>
                  <a:pt x="0" y="1393698"/>
                </a:lnTo>
                <a:lnTo>
                  <a:pt x="9906000" y="1393698"/>
                </a:lnTo>
                <a:lnTo>
                  <a:pt x="9906000" y="0"/>
                </a:lnTo>
                <a:close/>
              </a:path>
            </a:pathLst>
          </a:custGeom>
          <a:solidFill>
            <a:srgbClr val="FFFFFF"/>
          </a:solidFill>
        </p:spPr>
        <p:txBody>
          <a:bodyPr wrap="square" lIns="0" tIns="0" rIns="0" bIns="0" rtlCol="0"/>
          <a:lstStyle/>
          <a:p/>
        </p:txBody>
      </p:sp>
      <p:grpSp>
        <p:nvGrpSpPr>
          <p:cNvPr id="4" name="object 4"/>
          <p:cNvGrpSpPr/>
          <p:nvPr/>
        </p:nvGrpSpPr>
        <p:grpSpPr>
          <a:xfrm>
            <a:off x="4623053" y="956310"/>
            <a:ext cx="660400" cy="609600"/>
            <a:chOff x="4623053" y="956310"/>
            <a:chExt cx="660400" cy="609600"/>
          </a:xfrm>
        </p:grpSpPr>
        <p:sp>
          <p:nvSpPr>
            <p:cNvPr id="5" name="object 5"/>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6" name="object 6"/>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7" name="object 7"/>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sp>
        <p:nvSpPr>
          <p:cNvPr id="8" name="object 8"/>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graphicFrame>
        <p:nvGraphicFramePr>
          <p:cNvPr id="9" name="object 9"/>
          <p:cNvGraphicFramePr>
            <a:graphicFrameLocks noGrp="1"/>
          </p:cNvGraphicFramePr>
          <p:nvPr/>
        </p:nvGraphicFramePr>
        <p:xfrm>
          <a:off x="160781" y="150876"/>
          <a:ext cx="9584055" cy="6560184"/>
        </p:xfrm>
        <a:graphic>
          <a:graphicData uri="http://schemas.openxmlformats.org/drawingml/2006/table">
            <a:tbl>
              <a:tblPr firstRow="1" bandRow="1">
                <a:tableStyleId>{2D5ABB26-0587-4C30-8999-92F81FD0307C}</a:tableStyleId>
              </a:tblPr>
              <a:tblGrid>
                <a:gridCol w="367665"/>
                <a:gridCol w="2767330"/>
                <a:gridCol w="2092959"/>
                <a:gridCol w="2284729"/>
                <a:gridCol w="1845945"/>
                <a:gridCol w="209550"/>
              </a:tblGrid>
              <a:tr h="147447">
                <a:tc gridSpan="6">
                  <a:txBody>
                    <a:bodyPr/>
                    <a:lstStyle/>
                    <a:p>
                      <a:pPr>
                        <a:lnSpc>
                          <a:spcPct val="100000"/>
                        </a:lnSpc>
                      </a:pPr>
                      <a:endParaRPr sz="800">
                        <a:latin typeface="Times New Roman"/>
                        <a:cs typeface="Times New Roman"/>
                      </a:endParaRPr>
                    </a:p>
                  </a:txBody>
                  <a:tcPr marL="0" marR="0" marB="0" marT="0">
                    <a:lnL w="12700">
                      <a:solidFill>
                        <a:srgbClr val="7A9799"/>
                      </a:solidFill>
                      <a:prstDash val="solid"/>
                    </a:lnL>
                    <a:lnR w="12700">
                      <a:solidFill>
                        <a:srgbClr val="7A9799"/>
                      </a:solidFill>
                      <a:prstDash val="solid"/>
                    </a:lnR>
                    <a:lnT w="19050">
                      <a:solidFill>
                        <a:srgbClr val="7A9799"/>
                      </a:solidFill>
                      <a:prstDash val="solid"/>
                    </a:lnT>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210185">
                <a:tc rowSpan="5">
                  <a:txBody>
                    <a:bodyPr/>
                    <a:lstStyle/>
                    <a:p>
                      <a:pPr>
                        <a:lnSpc>
                          <a:spcPct val="100000"/>
                        </a:lnSpc>
                      </a:pPr>
                      <a:endParaRPr sz="1100">
                        <a:latin typeface="Times New Roman"/>
                        <a:cs typeface="Times New Roman"/>
                      </a:endParaRPr>
                    </a:p>
                  </a:txBody>
                  <a:tcPr marL="0" marR="0" marB="0" marT="0">
                    <a:lnL w="12700">
                      <a:solidFill>
                        <a:srgbClr val="7A9799"/>
                      </a:solidFill>
                      <a:prstDash val="solid"/>
                    </a:lnL>
                    <a:lnR w="6350">
                      <a:solidFill>
                        <a:srgbClr val="000000"/>
                      </a:solidFill>
                      <a:prstDash val="solid"/>
                    </a:lnR>
                    <a:lnB w="12700">
                      <a:solidFill>
                        <a:srgbClr val="7A9799"/>
                      </a:solidFill>
                      <a:prstDash val="solid"/>
                    </a:lnB>
                  </a:tcPr>
                </a:tc>
                <a:tc>
                  <a:txBody>
                    <a:bodyPr/>
                    <a:lstStyle/>
                    <a:p>
                      <a:pPr algn="ctr" marL="34925">
                        <a:lnSpc>
                          <a:spcPct val="100000"/>
                        </a:lnSpc>
                        <a:spcBef>
                          <a:spcPts val="105"/>
                        </a:spcBef>
                      </a:pPr>
                      <a:r>
                        <a:rPr dirty="0" sz="1200" spc="-5" b="1">
                          <a:latin typeface="Verdana"/>
                          <a:cs typeface="Verdana"/>
                        </a:rPr>
                        <a:t>Year</a:t>
                      </a:r>
                      <a:endParaRPr sz="1200">
                        <a:latin typeface="Verdana"/>
                        <a:cs typeface="Verdana"/>
                      </a:endParaRPr>
                    </a:p>
                  </a:txBody>
                  <a:tcPr marL="0" marR="0" marB="0" marT="1333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marL="1905">
                        <a:lnSpc>
                          <a:spcPct val="100000"/>
                        </a:lnSpc>
                        <a:spcBef>
                          <a:spcPts val="105"/>
                        </a:spcBef>
                      </a:pPr>
                      <a:r>
                        <a:rPr dirty="0" sz="1200" spc="-5" b="1">
                          <a:latin typeface="Verdana"/>
                          <a:cs typeface="Verdana"/>
                        </a:rPr>
                        <a:t>CAY</a:t>
                      </a:r>
                      <a:endParaRPr sz="1200">
                        <a:latin typeface="Verdana"/>
                        <a:cs typeface="Verdana"/>
                      </a:endParaRPr>
                    </a:p>
                  </a:txBody>
                  <a:tcPr marL="0" marR="0" marB="0" marT="1333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marL="1905">
                        <a:lnSpc>
                          <a:spcPct val="100000"/>
                        </a:lnSpc>
                        <a:spcBef>
                          <a:spcPts val="105"/>
                        </a:spcBef>
                      </a:pPr>
                      <a:r>
                        <a:rPr dirty="0" sz="1200" spc="-10" b="1">
                          <a:latin typeface="Verdana"/>
                          <a:cs typeface="Verdana"/>
                        </a:rPr>
                        <a:t>CAYm1</a:t>
                      </a:r>
                      <a:endParaRPr sz="1200">
                        <a:latin typeface="Verdana"/>
                        <a:cs typeface="Verdana"/>
                      </a:endParaRPr>
                    </a:p>
                  </a:txBody>
                  <a:tcPr marL="0" marR="0" marB="0" marT="1333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marL="1270">
                        <a:lnSpc>
                          <a:spcPct val="100000"/>
                        </a:lnSpc>
                        <a:spcBef>
                          <a:spcPts val="105"/>
                        </a:spcBef>
                      </a:pPr>
                      <a:r>
                        <a:rPr dirty="0" sz="1200" spc="-10" b="1">
                          <a:latin typeface="Verdana"/>
                          <a:cs typeface="Verdana"/>
                        </a:rPr>
                        <a:t>CAYm2</a:t>
                      </a:r>
                      <a:endParaRPr sz="1200">
                        <a:latin typeface="Verdana"/>
                        <a:cs typeface="Verdana"/>
                      </a:endParaRPr>
                    </a:p>
                  </a:txBody>
                  <a:tcPr marL="0" marR="0" marB="0" marT="1333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5">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12700">
                      <a:solidFill>
                        <a:srgbClr val="7A9799"/>
                      </a:solidFill>
                      <a:prstDash val="solid"/>
                    </a:lnR>
                    <a:lnB w="12700">
                      <a:solidFill>
                        <a:srgbClr val="7A9799"/>
                      </a:solidFill>
                      <a:prstDash val="solid"/>
                    </a:lnB>
                  </a:tcPr>
                </a:tc>
              </a:tr>
              <a:tr h="213994">
                <a:tc vMerge="1">
                  <a:txBody>
                    <a:bodyPr/>
                    <a:lstStyle/>
                    <a:p>
                      <a:pPr/>
                    </a:p>
                  </a:txBody>
                  <a:tcPr marL="0" marR="0" marB="0" marT="0">
                    <a:lnL w="12700">
                      <a:solidFill>
                        <a:srgbClr val="7A9799"/>
                      </a:solidFill>
                      <a:prstDash val="solid"/>
                    </a:lnL>
                    <a:lnR w="6350">
                      <a:solidFill>
                        <a:srgbClr val="000000"/>
                      </a:solidFill>
                      <a:prstDash val="solid"/>
                    </a:lnR>
                    <a:lnB w="12700">
                      <a:solidFill>
                        <a:srgbClr val="7A9799"/>
                      </a:solidFill>
                      <a:prstDash val="solid"/>
                    </a:lnB>
                  </a:tcPr>
                </a:tc>
                <a:tc>
                  <a:txBody>
                    <a:bodyPr/>
                    <a:lstStyle/>
                    <a:p>
                      <a:pPr algn="ctr" marL="33655">
                        <a:lnSpc>
                          <a:spcPct val="100000"/>
                        </a:lnSpc>
                        <a:spcBef>
                          <a:spcPts val="114"/>
                        </a:spcBef>
                      </a:pPr>
                      <a:r>
                        <a:rPr dirty="0" sz="1200" spc="-10" b="1">
                          <a:latin typeface="Verdana"/>
                          <a:cs typeface="Verdana"/>
                        </a:rPr>
                        <a:t>u1.1</a:t>
                      </a:r>
                      <a:endParaRPr sz="1200">
                        <a:latin typeface="Verdana"/>
                        <a:cs typeface="Verdana"/>
                      </a:endParaRPr>
                    </a:p>
                  </a:txBody>
                  <a:tcPr marL="0" marR="0" marB="0" marT="14604">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pPr/>
                    </a:p>
                  </a:txBody>
                  <a:tcPr marL="0" marR="0" marB="0" marT="0">
                    <a:lnL w="6350">
                      <a:solidFill>
                        <a:srgbClr val="000000"/>
                      </a:solidFill>
                      <a:prstDash val="solid"/>
                    </a:lnL>
                    <a:lnR w="12700">
                      <a:solidFill>
                        <a:srgbClr val="7A9799"/>
                      </a:solidFill>
                      <a:prstDash val="solid"/>
                    </a:lnR>
                    <a:lnB w="12700">
                      <a:solidFill>
                        <a:srgbClr val="7A9799"/>
                      </a:solidFill>
                      <a:prstDash val="solid"/>
                    </a:lnB>
                  </a:tcPr>
                </a:tc>
              </a:tr>
              <a:tr h="204978">
                <a:tc vMerge="1">
                  <a:txBody>
                    <a:bodyPr/>
                    <a:lstStyle/>
                    <a:p>
                      <a:pPr/>
                    </a:p>
                  </a:txBody>
                  <a:tcPr marL="0" marR="0" marB="0" marT="0">
                    <a:lnL w="12700">
                      <a:solidFill>
                        <a:srgbClr val="7A9799"/>
                      </a:solidFill>
                      <a:prstDash val="solid"/>
                    </a:lnL>
                    <a:lnR w="6350">
                      <a:solidFill>
                        <a:srgbClr val="000000"/>
                      </a:solidFill>
                      <a:prstDash val="solid"/>
                    </a:lnR>
                    <a:lnB w="12700">
                      <a:solidFill>
                        <a:srgbClr val="7A9799"/>
                      </a:solidFill>
                      <a:prstDash val="solid"/>
                    </a:lnB>
                  </a:tcPr>
                </a:tc>
                <a:tc>
                  <a:txBody>
                    <a:bodyPr/>
                    <a:lstStyle/>
                    <a:p>
                      <a:pPr algn="ctr" marL="33655">
                        <a:lnSpc>
                          <a:spcPts val="1425"/>
                        </a:lnSpc>
                        <a:spcBef>
                          <a:spcPts val="90"/>
                        </a:spcBef>
                      </a:pPr>
                      <a:r>
                        <a:rPr dirty="0" sz="1200" spc="-10" b="1">
                          <a:latin typeface="Verdana"/>
                          <a:cs typeface="Verdana"/>
                        </a:rPr>
                        <a:t>u1.2</a:t>
                      </a:r>
                      <a:endParaRPr sz="1200">
                        <a:latin typeface="Verdana"/>
                        <a:cs typeface="Verdana"/>
                      </a:endParaRPr>
                    </a:p>
                  </a:txBody>
                  <a:tcPr marL="0" marR="0" marB="0" marT="1143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pPr/>
                    </a:p>
                  </a:txBody>
                  <a:tcPr marL="0" marR="0" marB="0" marT="0">
                    <a:lnL w="6350">
                      <a:solidFill>
                        <a:srgbClr val="000000"/>
                      </a:solidFill>
                      <a:prstDash val="solid"/>
                    </a:lnL>
                    <a:lnR w="12700">
                      <a:solidFill>
                        <a:srgbClr val="7A9799"/>
                      </a:solidFill>
                      <a:prstDash val="solid"/>
                    </a:lnR>
                    <a:lnB w="12700">
                      <a:solidFill>
                        <a:srgbClr val="7A9799"/>
                      </a:solidFill>
                      <a:prstDash val="solid"/>
                    </a:lnB>
                  </a:tcPr>
                </a:tc>
              </a:tr>
              <a:tr h="219328">
                <a:tc vMerge="1">
                  <a:txBody>
                    <a:bodyPr/>
                    <a:lstStyle/>
                    <a:p>
                      <a:pPr/>
                    </a:p>
                  </a:txBody>
                  <a:tcPr marL="0" marR="0" marB="0" marT="0">
                    <a:lnL w="12700">
                      <a:solidFill>
                        <a:srgbClr val="7A9799"/>
                      </a:solidFill>
                      <a:prstDash val="solid"/>
                    </a:lnL>
                    <a:lnR w="6350">
                      <a:solidFill>
                        <a:srgbClr val="000000"/>
                      </a:solidFill>
                      <a:prstDash val="solid"/>
                    </a:lnR>
                    <a:lnB w="12700">
                      <a:solidFill>
                        <a:srgbClr val="7A9799"/>
                      </a:solidFill>
                      <a:prstDash val="solid"/>
                    </a:lnB>
                  </a:tcPr>
                </a:tc>
                <a:tc>
                  <a:txBody>
                    <a:bodyPr/>
                    <a:lstStyle/>
                    <a:p>
                      <a:pPr algn="ctr" marL="33655">
                        <a:lnSpc>
                          <a:spcPct val="100000"/>
                        </a:lnSpc>
                        <a:spcBef>
                          <a:spcPts val="120"/>
                        </a:spcBef>
                      </a:pPr>
                      <a:r>
                        <a:rPr dirty="0" sz="1200" spc="-10" b="1">
                          <a:latin typeface="Verdana"/>
                          <a:cs typeface="Verdana"/>
                        </a:rPr>
                        <a:t>u1.3</a:t>
                      </a:r>
                      <a:endParaRPr sz="1200">
                        <a:latin typeface="Verdana"/>
                        <a:cs typeface="Verdana"/>
                      </a:endParaRPr>
                    </a:p>
                  </a:txBody>
                  <a:tcPr marL="0" marR="0" marB="0" marT="1524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pPr/>
                    </a:p>
                  </a:txBody>
                  <a:tcPr marL="0" marR="0" marB="0" marT="0">
                    <a:lnL w="6350">
                      <a:solidFill>
                        <a:srgbClr val="000000"/>
                      </a:solidFill>
                      <a:prstDash val="solid"/>
                    </a:lnL>
                    <a:lnR w="12700">
                      <a:solidFill>
                        <a:srgbClr val="7A9799"/>
                      </a:solidFill>
                      <a:prstDash val="solid"/>
                    </a:lnR>
                    <a:lnB w="12700">
                      <a:solidFill>
                        <a:srgbClr val="7A9799"/>
                      </a:solidFill>
                      <a:prstDash val="solid"/>
                    </a:lnB>
                  </a:tcPr>
                </a:tc>
              </a:tr>
              <a:tr h="124205">
                <a:tc vMerge="1">
                  <a:txBody>
                    <a:bodyPr/>
                    <a:lstStyle/>
                    <a:p>
                      <a:pPr/>
                    </a:p>
                  </a:txBody>
                  <a:tcPr marL="0" marR="0" marB="0" marT="0">
                    <a:lnL w="12700">
                      <a:solidFill>
                        <a:srgbClr val="7A9799"/>
                      </a:solidFill>
                      <a:prstDash val="solid"/>
                    </a:lnL>
                    <a:lnR w="6350">
                      <a:solidFill>
                        <a:srgbClr val="000000"/>
                      </a:solidFill>
                      <a:prstDash val="solid"/>
                    </a:lnR>
                    <a:lnB w="12700">
                      <a:solidFill>
                        <a:srgbClr val="7A9799"/>
                      </a:solidFill>
                      <a:prstDash val="solid"/>
                    </a:lnB>
                  </a:tcPr>
                </a:tc>
                <a:tc>
                  <a:txBody>
                    <a:bodyPr/>
                    <a:lstStyle/>
                    <a:p>
                      <a:pPr algn="ctr" marL="36195">
                        <a:lnSpc>
                          <a:spcPts val="770"/>
                        </a:lnSpc>
                        <a:spcBef>
                          <a:spcPts val="105"/>
                        </a:spcBef>
                      </a:pPr>
                      <a:r>
                        <a:rPr dirty="0" sz="1200" b="1">
                          <a:latin typeface="Verdana"/>
                          <a:cs typeface="Verdana"/>
                        </a:rPr>
                        <a:t>UG1</a:t>
                      </a:r>
                      <a:endParaRPr sz="1200">
                        <a:latin typeface="Verdana"/>
                        <a:cs typeface="Verdana"/>
                      </a:endParaRPr>
                    </a:p>
                  </a:txBody>
                  <a:tcPr marL="0" marR="0" marB="0" marT="13335">
                    <a:lnL w="6350">
                      <a:solidFill>
                        <a:srgbClr val="000000"/>
                      </a:solidFill>
                      <a:prstDash val="solid"/>
                    </a:lnL>
                    <a:lnR w="6350">
                      <a:solidFill>
                        <a:srgbClr val="000000"/>
                      </a:solidFill>
                      <a:prstDash val="solid"/>
                    </a:lnR>
                    <a:lnT w="6350">
                      <a:solidFill>
                        <a:srgbClr val="000000"/>
                      </a:solidFill>
                      <a:prstDash val="solid"/>
                    </a:lnT>
                    <a:lnB w="12700">
                      <a:solidFill>
                        <a:srgbClr val="7A9799"/>
                      </a:solidFill>
                      <a:prstDash val="solid"/>
                    </a:lnB>
                  </a:tcPr>
                </a:tc>
                <a:tc>
                  <a:txBody>
                    <a:bodyPr/>
                    <a:lstStyle/>
                    <a:p>
                      <a:pPr algn="ctr" marL="1270">
                        <a:lnSpc>
                          <a:spcPts val="770"/>
                        </a:lnSpc>
                        <a:spcBef>
                          <a:spcPts val="105"/>
                        </a:spcBef>
                      </a:pPr>
                      <a:r>
                        <a:rPr dirty="0" sz="1200" spc="-10" b="1">
                          <a:latin typeface="Verdana"/>
                          <a:cs typeface="Verdana"/>
                        </a:rPr>
                        <a:t>u1.1+u1.2+u1.3</a:t>
                      </a:r>
                      <a:endParaRPr sz="1200">
                        <a:latin typeface="Verdana"/>
                        <a:cs typeface="Verdana"/>
                      </a:endParaRPr>
                    </a:p>
                  </a:txBody>
                  <a:tcPr marL="0" marR="0" marB="0" marT="13335">
                    <a:lnL w="6350">
                      <a:solidFill>
                        <a:srgbClr val="000000"/>
                      </a:solidFill>
                      <a:prstDash val="solid"/>
                    </a:lnL>
                    <a:lnR w="6350">
                      <a:solidFill>
                        <a:srgbClr val="000000"/>
                      </a:solidFill>
                      <a:prstDash val="solid"/>
                    </a:lnR>
                    <a:lnT w="6350">
                      <a:solidFill>
                        <a:srgbClr val="000000"/>
                      </a:solidFill>
                      <a:prstDash val="solid"/>
                    </a:lnT>
                    <a:lnB w="12700">
                      <a:solidFill>
                        <a:srgbClr val="7A9799"/>
                      </a:solidFill>
                      <a:prstDash val="solid"/>
                    </a:lnB>
                  </a:tcPr>
                </a:tc>
                <a:tc>
                  <a:txBody>
                    <a:bodyPr/>
                    <a:lstStyle/>
                    <a:p>
                      <a:pPr algn="ctr" marL="1905">
                        <a:lnSpc>
                          <a:spcPts val="770"/>
                        </a:lnSpc>
                        <a:spcBef>
                          <a:spcPts val="105"/>
                        </a:spcBef>
                      </a:pPr>
                      <a:r>
                        <a:rPr dirty="0" sz="1200" spc="-10" b="1">
                          <a:latin typeface="Verdana"/>
                          <a:cs typeface="Verdana"/>
                        </a:rPr>
                        <a:t>u1.1+u1.2+u1.3</a:t>
                      </a:r>
                      <a:endParaRPr sz="1200">
                        <a:latin typeface="Verdana"/>
                        <a:cs typeface="Verdana"/>
                      </a:endParaRPr>
                    </a:p>
                  </a:txBody>
                  <a:tcPr marL="0" marR="0" marB="0" marT="13335">
                    <a:lnL w="6350">
                      <a:solidFill>
                        <a:srgbClr val="000000"/>
                      </a:solidFill>
                      <a:prstDash val="solid"/>
                    </a:lnL>
                    <a:lnR w="6350">
                      <a:solidFill>
                        <a:srgbClr val="000000"/>
                      </a:solidFill>
                      <a:prstDash val="solid"/>
                    </a:lnR>
                    <a:lnT w="6350">
                      <a:solidFill>
                        <a:srgbClr val="000000"/>
                      </a:solidFill>
                      <a:prstDash val="solid"/>
                    </a:lnT>
                    <a:lnB w="12700">
                      <a:solidFill>
                        <a:srgbClr val="7A9799"/>
                      </a:solidFill>
                      <a:prstDash val="solid"/>
                    </a:lnB>
                  </a:tcPr>
                </a:tc>
                <a:tc>
                  <a:txBody>
                    <a:bodyPr/>
                    <a:lstStyle/>
                    <a:p>
                      <a:pPr algn="ctr" marL="1270">
                        <a:lnSpc>
                          <a:spcPts val="770"/>
                        </a:lnSpc>
                        <a:spcBef>
                          <a:spcPts val="105"/>
                        </a:spcBef>
                      </a:pPr>
                      <a:r>
                        <a:rPr dirty="0" sz="1200" spc="-10" b="1">
                          <a:latin typeface="Verdana"/>
                          <a:cs typeface="Verdana"/>
                        </a:rPr>
                        <a:t>u1.1+u1.2+u1.3</a:t>
                      </a:r>
                      <a:endParaRPr sz="1200">
                        <a:latin typeface="Verdana"/>
                        <a:cs typeface="Verdana"/>
                      </a:endParaRPr>
                    </a:p>
                  </a:txBody>
                  <a:tcPr marL="0" marR="0" marB="0" marT="13335">
                    <a:lnL w="6350">
                      <a:solidFill>
                        <a:srgbClr val="000000"/>
                      </a:solidFill>
                      <a:prstDash val="solid"/>
                    </a:lnL>
                    <a:lnR w="6350">
                      <a:solidFill>
                        <a:srgbClr val="000000"/>
                      </a:solidFill>
                      <a:prstDash val="solid"/>
                    </a:lnR>
                    <a:lnT w="6350">
                      <a:solidFill>
                        <a:srgbClr val="000000"/>
                      </a:solidFill>
                      <a:prstDash val="solid"/>
                    </a:lnT>
                    <a:lnB w="12700">
                      <a:solidFill>
                        <a:srgbClr val="7A9799"/>
                      </a:solidFill>
                      <a:prstDash val="solid"/>
                    </a:lnB>
                  </a:tcPr>
                </a:tc>
                <a:tc vMerge="1">
                  <a:txBody>
                    <a:bodyPr/>
                    <a:lstStyle/>
                    <a:p>
                      <a:pPr/>
                    </a:p>
                  </a:txBody>
                  <a:tcPr marL="0" marR="0" marB="0" marT="0">
                    <a:lnL w="6350">
                      <a:solidFill>
                        <a:srgbClr val="000000"/>
                      </a:solidFill>
                      <a:prstDash val="solid"/>
                    </a:lnL>
                    <a:lnR w="12700">
                      <a:solidFill>
                        <a:srgbClr val="7A9799"/>
                      </a:solidFill>
                      <a:prstDash val="solid"/>
                    </a:lnR>
                    <a:lnB w="12700">
                      <a:solidFill>
                        <a:srgbClr val="7A9799"/>
                      </a:solidFill>
                      <a:prstDash val="solid"/>
                    </a:lnB>
                  </a:tcPr>
                </a:tc>
              </a:tr>
              <a:tr h="87503">
                <a:tc>
                  <a:txBody>
                    <a:bodyPr/>
                    <a:lstStyle/>
                    <a:p>
                      <a:pPr>
                        <a:lnSpc>
                          <a:spcPct val="100000"/>
                        </a:lnSpc>
                      </a:pPr>
                      <a:endParaRPr sz="400">
                        <a:latin typeface="Times New Roman"/>
                        <a:cs typeface="Times New Roman"/>
                      </a:endParaRPr>
                    </a:p>
                  </a:txBody>
                  <a:tcPr marL="0" marR="0" marB="0" marT="0">
                    <a:lnL w="12700">
                      <a:solidFill>
                        <a:srgbClr val="7A9799"/>
                      </a:solidFill>
                      <a:prstDash val="solid"/>
                    </a:lnL>
                    <a:lnR w="6350">
                      <a:solidFill>
                        <a:srgbClr val="000000"/>
                      </a:solidFill>
                      <a:prstDash val="solid"/>
                    </a:lnR>
                    <a:lnT w="12700">
                      <a:solidFill>
                        <a:srgbClr val="7A9799"/>
                      </a:solidFill>
                      <a:prstDash val="solid"/>
                    </a:lnT>
                  </a:tcPr>
                </a:tc>
                <a:tc>
                  <a:txBody>
                    <a:bodyPr/>
                    <a:lstStyle/>
                    <a:p>
                      <a:pPr>
                        <a:lnSpc>
                          <a:spcPct val="100000"/>
                        </a:lnSpc>
                      </a:pPr>
                      <a:endParaRPr sz="400">
                        <a:latin typeface="Times New Roman"/>
                        <a:cs typeface="Times New Roman"/>
                      </a:endParaRPr>
                    </a:p>
                  </a:txBody>
                  <a:tcPr marL="0" marR="0" marB="0" marT="0">
                    <a:lnL w="6350">
                      <a:solidFill>
                        <a:srgbClr val="000000"/>
                      </a:solidFill>
                      <a:prstDash val="solid"/>
                    </a:lnL>
                    <a:lnR w="6350">
                      <a:solidFill>
                        <a:srgbClr val="000000"/>
                      </a:solidFill>
                      <a:prstDash val="solid"/>
                    </a:lnR>
                    <a:lnT w="12700">
                      <a:solidFill>
                        <a:srgbClr val="7A9799"/>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txBody>
                  <a:tcPr marL="0" marR="0" marB="0" marT="0">
                    <a:lnL w="6350">
                      <a:solidFill>
                        <a:srgbClr val="000000"/>
                      </a:solidFill>
                      <a:prstDash val="solid"/>
                    </a:lnL>
                    <a:lnR w="6350">
                      <a:solidFill>
                        <a:srgbClr val="000000"/>
                      </a:solidFill>
                      <a:prstDash val="solid"/>
                    </a:lnR>
                    <a:lnT w="12700">
                      <a:solidFill>
                        <a:srgbClr val="7A9799"/>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txBody>
                  <a:tcPr marL="0" marR="0" marB="0" marT="0">
                    <a:lnL w="6350">
                      <a:solidFill>
                        <a:srgbClr val="000000"/>
                      </a:solidFill>
                      <a:prstDash val="solid"/>
                    </a:lnL>
                    <a:lnR w="6350">
                      <a:solidFill>
                        <a:srgbClr val="000000"/>
                      </a:solidFill>
                      <a:prstDash val="solid"/>
                    </a:lnR>
                    <a:lnT w="12700">
                      <a:solidFill>
                        <a:srgbClr val="7A9799"/>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txBody>
                  <a:tcPr marL="0" marR="0" marB="0" marT="0">
                    <a:lnL w="6350">
                      <a:solidFill>
                        <a:srgbClr val="000000"/>
                      </a:solidFill>
                      <a:prstDash val="solid"/>
                    </a:lnL>
                    <a:lnR w="6350">
                      <a:solidFill>
                        <a:srgbClr val="000000"/>
                      </a:solidFill>
                      <a:prstDash val="solid"/>
                    </a:lnR>
                    <a:lnT w="12700">
                      <a:solidFill>
                        <a:srgbClr val="7A9799"/>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txBody>
                  <a:tcPr marL="0" marR="0" marB="0" marT="0">
                    <a:lnL w="6350">
                      <a:solidFill>
                        <a:srgbClr val="000000"/>
                      </a:solidFill>
                      <a:prstDash val="solid"/>
                    </a:lnL>
                    <a:lnR w="12700">
                      <a:solidFill>
                        <a:srgbClr val="7A9799"/>
                      </a:solidFill>
                      <a:prstDash val="solid"/>
                    </a:lnR>
                    <a:lnT w="12700">
                      <a:solidFill>
                        <a:srgbClr val="7A9799"/>
                      </a:solidFill>
                      <a:prstDash val="solid"/>
                    </a:lnT>
                  </a:tcPr>
                </a:tc>
              </a:tr>
              <a:tr h="211708">
                <a:tc rowSpan="16">
                  <a:txBody>
                    <a:bodyPr/>
                    <a:lstStyle/>
                    <a:p>
                      <a:pPr>
                        <a:lnSpc>
                          <a:spcPct val="100000"/>
                        </a:lnSpc>
                      </a:pPr>
                      <a:endParaRPr sz="1100">
                        <a:latin typeface="Times New Roman"/>
                        <a:cs typeface="Times New Roman"/>
                      </a:endParaR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algn="ctr" marL="35560">
                        <a:lnSpc>
                          <a:spcPct val="100000"/>
                        </a:lnSpc>
                        <a:spcBef>
                          <a:spcPts val="105"/>
                        </a:spcBef>
                      </a:pPr>
                      <a:r>
                        <a:rPr dirty="0" sz="1200" b="1">
                          <a:latin typeface="Verdana"/>
                          <a:cs typeface="Verdana"/>
                        </a:rPr>
                        <a:t>…</a:t>
                      </a:r>
                      <a:endParaRPr sz="1200">
                        <a:latin typeface="Verdana"/>
                        <a:cs typeface="Verdana"/>
                      </a:endParaRPr>
                    </a:p>
                  </a:txBody>
                  <a:tcPr marL="0" marR="0" marB="0" marT="1333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rowSpan="16">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12700">
                      <a:solidFill>
                        <a:srgbClr val="7A9799"/>
                      </a:solidFill>
                      <a:prstDash val="solid"/>
                    </a:lnR>
                    <a:solidFill>
                      <a:srgbClr val="E9EEE8"/>
                    </a:solidFill>
                  </a:tcPr>
                </a:tc>
              </a:tr>
              <a:tr h="258191">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algn="ctr" marL="31750">
                        <a:lnSpc>
                          <a:spcPts val="1045"/>
                        </a:lnSpc>
                      </a:pPr>
                      <a:r>
                        <a:rPr dirty="0" sz="1200" spc="-10" b="1">
                          <a:latin typeface="Verdana"/>
                          <a:cs typeface="Verdana"/>
                        </a:rPr>
                        <a:t>u</a:t>
                      </a:r>
                      <a:r>
                        <a:rPr dirty="0" baseline="-5291" sz="1575" spc="-15" b="1">
                          <a:latin typeface="Verdana"/>
                          <a:cs typeface="Verdana"/>
                        </a:rPr>
                        <a:t>n</a:t>
                      </a:r>
                      <a:r>
                        <a:rPr dirty="0" sz="1200" spc="-10" b="1">
                          <a:latin typeface="Verdana"/>
                          <a:cs typeface="Verdana"/>
                        </a:rPr>
                        <a:t>.1</a:t>
                      </a:r>
                      <a:endParaRPr sz="1200">
                        <a:latin typeface="Verdana"/>
                        <a:cs typeface="Verdana"/>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287019">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algn="ctr" marL="31750">
                        <a:lnSpc>
                          <a:spcPts val="1180"/>
                        </a:lnSpc>
                      </a:pPr>
                      <a:r>
                        <a:rPr dirty="0" sz="1200" spc="-10" b="1">
                          <a:latin typeface="Verdana"/>
                          <a:cs typeface="Verdana"/>
                        </a:rPr>
                        <a:t>u</a:t>
                      </a:r>
                      <a:r>
                        <a:rPr dirty="0" baseline="-5291" sz="1575" spc="-15" b="1">
                          <a:latin typeface="Verdana"/>
                          <a:cs typeface="Verdana"/>
                        </a:rPr>
                        <a:t>n</a:t>
                      </a:r>
                      <a:r>
                        <a:rPr dirty="0" sz="1200" spc="-10" b="1">
                          <a:latin typeface="Verdana"/>
                          <a:cs typeface="Verdana"/>
                        </a:rPr>
                        <a:t>.2</a:t>
                      </a:r>
                      <a:endParaRPr sz="1200">
                        <a:latin typeface="Verdana"/>
                        <a:cs typeface="Verdana"/>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289433">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algn="ctr" marL="31750">
                        <a:lnSpc>
                          <a:spcPts val="1190"/>
                        </a:lnSpc>
                      </a:pPr>
                      <a:r>
                        <a:rPr dirty="0" sz="1200" spc="-10" b="1">
                          <a:latin typeface="Verdana"/>
                          <a:cs typeface="Verdana"/>
                        </a:rPr>
                        <a:t>u</a:t>
                      </a:r>
                      <a:r>
                        <a:rPr dirty="0" baseline="-5291" sz="1575" spc="-15" b="1">
                          <a:latin typeface="Verdana"/>
                          <a:cs typeface="Verdana"/>
                        </a:rPr>
                        <a:t>n</a:t>
                      </a:r>
                      <a:r>
                        <a:rPr dirty="0" sz="1200" spc="-10" b="1">
                          <a:latin typeface="Verdana"/>
                          <a:cs typeface="Verdana"/>
                        </a:rPr>
                        <a:t>.3</a:t>
                      </a:r>
                      <a:endParaRPr sz="1200">
                        <a:latin typeface="Verdana"/>
                        <a:cs typeface="Verdana"/>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287020">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algn="ctr" marL="34925">
                        <a:lnSpc>
                          <a:spcPct val="100000"/>
                        </a:lnSpc>
                        <a:spcBef>
                          <a:spcPts val="125"/>
                        </a:spcBef>
                      </a:pPr>
                      <a:r>
                        <a:rPr dirty="0" sz="1200" b="1">
                          <a:latin typeface="Verdana"/>
                          <a:cs typeface="Verdana"/>
                        </a:rPr>
                        <a:t>UGn</a:t>
                      </a:r>
                      <a:endParaRPr sz="1200">
                        <a:latin typeface="Verdana"/>
                        <a:cs typeface="Verdana"/>
                      </a:endParaRPr>
                    </a:p>
                  </a:txBody>
                  <a:tcPr marL="0" marR="0" marB="0" marT="1587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4445">
                        <a:lnSpc>
                          <a:spcPts val="1180"/>
                        </a:lnSpc>
                      </a:pPr>
                      <a:r>
                        <a:rPr dirty="0" sz="1200" spc="-10" b="1">
                          <a:latin typeface="Verdana"/>
                          <a:cs typeface="Verdana"/>
                        </a:rPr>
                        <a:t>u</a:t>
                      </a:r>
                      <a:r>
                        <a:rPr dirty="0" baseline="-5291" sz="1575" spc="-15" b="1">
                          <a:latin typeface="Verdana"/>
                          <a:cs typeface="Verdana"/>
                        </a:rPr>
                        <a:t>n</a:t>
                      </a:r>
                      <a:r>
                        <a:rPr dirty="0" sz="1200" spc="-10" b="1">
                          <a:latin typeface="Verdana"/>
                          <a:cs typeface="Verdana"/>
                        </a:rPr>
                        <a:t>.1+u</a:t>
                      </a:r>
                      <a:r>
                        <a:rPr dirty="0" baseline="-5291" sz="1575" spc="-15" b="1">
                          <a:latin typeface="Verdana"/>
                          <a:cs typeface="Verdana"/>
                        </a:rPr>
                        <a:t>n</a:t>
                      </a:r>
                      <a:r>
                        <a:rPr dirty="0" sz="1200" spc="-10" b="1">
                          <a:latin typeface="Verdana"/>
                          <a:cs typeface="Verdana"/>
                        </a:rPr>
                        <a:t>.2+u</a:t>
                      </a:r>
                      <a:r>
                        <a:rPr dirty="0" baseline="-5291" sz="1575" spc="-15" b="1">
                          <a:latin typeface="Verdana"/>
                          <a:cs typeface="Verdana"/>
                        </a:rPr>
                        <a:t>n</a:t>
                      </a:r>
                      <a:r>
                        <a:rPr dirty="0" sz="1200" spc="-10" b="1">
                          <a:latin typeface="Verdana"/>
                          <a:cs typeface="Verdana"/>
                        </a:rPr>
                        <a:t>.3</a:t>
                      </a:r>
                      <a:endParaRPr sz="1200">
                        <a:latin typeface="Verdana"/>
                        <a:cs typeface="Verdana"/>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3175">
                        <a:lnSpc>
                          <a:spcPts val="1180"/>
                        </a:lnSpc>
                      </a:pPr>
                      <a:r>
                        <a:rPr dirty="0" sz="1200" spc="-10" b="1">
                          <a:latin typeface="Verdana"/>
                          <a:cs typeface="Verdana"/>
                        </a:rPr>
                        <a:t>u</a:t>
                      </a:r>
                      <a:r>
                        <a:rPr dirty="0" baseline="-5291" sz="1575" spc="-15" b="1">
                          <a:latin typeface="Verdana"/>
                          <a:cs typeface="Verdana"/>
                        </a:rPr>
                        <a:t>n</a:t>
                      </a:r>
                      <a:r>
                        <a:rPr dirty="0" sz="1200" spc="-10" b="1">
                          <a:latin typeface="Verdana"/>
                          <a:cs typeface="Verdana"/>
                        </a:rPr>
                        <a:t>.1+u</a:t>
                      </a:r>
                      <a:r>
                        <a:rPr dirty="0" baseline="-5291" sz="1575" spc="-15" b="1">
                          <a:latin typeface="Verdana"/>
                          <a:cs typeface="Verdana"/>
                        </a:rPr>
                        <a:t>n</a:t>
                      </a:r>
                      <a:r>
                        <a:rPr dirty="0" sz="1200" spc="-10" b="1">
                          <a:latin typeface="Verdana"/>
                          <a:cs typeface="Verdana"/>
                        </a:rPr>
                        <a:t>.2+u</a:t>
                      </a:r>
                      <a:r>
                        <a:rPr dirty="0" baseline="-5291" sz="1575" spc="-15" b="1">
                          <a:latin typeface="Verdana"/>
                          <a:cs typeface="Verdana"/>
                        </a:rPr>
                        <a:t>n</a:t>
                      </a:r>
                      <a:r>
                        <a:rPr dirty="0" sz="1200" spc="-10" b="1">
                          <a:latin typeface="Verdana"/>
                          <a:cs typeface="Verdana"/>
                        </a:rPr>
                        <a:t>.3</a:t>
                      </a:r>
                      <a:endParaRPr sz="1200">
                        <a:latin typeface="Verdana"/>
                        <a:cs typeface="Verdana"/>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2540">
                        <a:lnSpc>
                          <a:spcPts val="1180"/>
                        </a:lnSpc>
                      </a:pPr>
                      <a:r>
                        <a:rPr dirty="0" sz="1200" spc="-10" b="1">
                          <a:latin typeface="Verdana"/>
                          <a:cs typeface="Verdana"/>
                        </a:rPr>
                        <a:t>u</a:t>
                      </a:r>
                      <a:r>
                        <a:rPr dirty="0" baseline="-5291" sz="1575" spc="-15" b="1">
                          <a:latin typeface="Verdana"/>
                          <a:cs typeface="Verdana"/>
                        </a:rPr>
                        <a:t>n</a:t>
                      </a:r>
                      <a:r>
                        <a:rPr dirty="0" sz="1200" spc="-10" b="1">
                          <a:latin typeface="Verdana"/>
                          <a:cs typeface="Verdana"/>
                        </a:rPr>
                        <a:t>.1+u</a:t>
                      </a:r>
                      <a:r>
                        <a:rPr dirty="0" baseline="-5291" sz="1575" spc="-15" b="1">
                          <a:latin typeface="Verdana"/>
                          <a:cs typeface="Verdana"/>
                        </a:rPr>
                        <a:t>n</a:t>
                      </a:r>
                      <a:r>
                        <a:rPr dirty="0" sz="1200" spc="-10" b="1">
                          <a:latin typeface="Verdana"/>
                          <a:cs typeface="Verdana"/>
                        </a:rPr>
                        <a:t>.2+u</a:t>
                      </a:r>
                      <a:r>
                        <a:rPr dirty="0" baseline="-5291" sz="1575" spc="-15" b="1">
                          <a:latin typeface="Verdana"/>
                          <a:cs typeface="Verdana"/>
                        </a:rPr>
                        <a:t>n</a:t>
                      </a:r>
                      <a:r>
                        <a:rPr dirty="0" sz="1200" spc="-10" b="1">
                          <a:latin typeface="Verdana"/>
                          <a:cs typeface="Verdana"/>
                        </a:rPr>
                        <a:t>.3</a:t>
                      </a:r>
                      <a:endParaRPr sz="1200">
                        <a:latin typeface="Verdana"/>
                        <a:cs typeface="Verdana"/>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219328">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algn="ctr" marL="36830">
                        <a:lnSpc>
                          <a:spcPct val="100000"/>
                        </a:lnSpc>
                        <a:spcBef>
                          <a:spcPts val="125"/>
                        </a:spcBef>
                      </a:pPr>
                      <a:r>
                        <a:rPr dirty="0" sz="1200" spc="-10" b="1">
                          <a:latin typeface="Verdana"/>
                          <a:cs typeface="Verdana"/>
                        </a:rPr>
                        <a:t>p1.1</a:t>
                      </a:r>
                      <a:endParaRPr sz="1200">
                        <a:latin typeface="Verdana"/>
                        <a:cs typeface="Verdana"/>
                      </a:endParaRPr>
                    </a:p>
                  </a:txBody>
                  <a:tcPr marL="0" marR="0" marB="0" marT="1587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220852">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algn="ctr" marL="36830">
                        <a:lnSpc>
                          <a:spcPct val="100000"/>
                        </a:lnSpc>
                        <a:spcBef>
                          <a:spcPts val="135"/>
                        </a:spcBef>
                      </a:pPr>
                      <a:r>
                        <a:rPr dirty="0" sz="1200" spc="-10" b="1">
                          <a:latin typeface="Verdana"/>
                          <a:cs typeface="Verdana"/>
                        </a:rPr>
                        <a:t>p1.2</a:t>
                      </a:r>
                      <a:endParaRPr sz="1200">
                        <a:latin typeface="Verdana"/>
                        <a:cs typeface="Verdana"/>
                      </a:endParaRPr>
                    </a:p>
                  </a:txBody>
                  <a:tcPr marL="0" marR="0" marB="0" marT="1714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220852">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algn="ctr" marL="34925">
                        <a:lnSpc>
                          <a:spcPct val="100000"/>
                        </a:lnSpc>
                        <a:spcBef>
                          <a:spcPts val="125"/>
                        </a:spcBef>
                      </a:pPr>
                      <a:r>
                        <a:rPr dirty="0" sz="1200" spc="-5" b="1">
                          <a:latin typeface="Verdana"/>
                          <a:cs typeface="Verdana"/>
                        </a:rPr>
                        <a:t>PG1</a:t>
                      </a:r>
                      <a:endParaRPr sz="1200">
                        <a:latin typeface="Verdana"/>
                        <a:cs typeface="Verdana"/>
                      </a:endParaRPr>
                    </a:p>
                  </a:txBody>
                  <a:tcPr marL="0" marR="0" marB="0" marT="1587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2540">
                        <a:lnSpc>
                          <a:spcPct val="100000"/>
                        </a:lnSpc>
                        <a:spcBef>
                          <a:spcPts val="125"/>
                        </a:spcBef>
                      </a:pPr>
                      <a:r>
                        <a:rPr dirty="0" sz="1200" spc="-10" b="1">
                          <a:latin typeface="Verdana"/>
                          <a:cs typeface="Verdana"/>
                        </a:rPr>
                        <a:t>p1.1+p1.2</a:t>
                      </a:r>
                      <a:endParaRPr sz="1200">
                        <a:latin typeface="Verdana"/>
                        <a:cs typeface="Verdana"/>
                      </a:endParaRPr>
                    </a:p>
                  </a:txBody>
                  <a:tcPr marL="0" marR="0" marB="0" marT="1587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3175">
                        <a:lnSpc>
                          <a:spcPct val="100000"/>
                        </a:lnSpc>
                        <a:spcBef>
                          <a:spcPts val="125"/>
                        </a:spcBef>
                      </a:pPr>
                      <a:r>
                        <a:rPr dirty="0" sz="1200" spc="-10" b="1">
                          <a:latin typeface="Verdana"/>
                          <a:cs typeface="Verdana"/>
                        </a:rPr>
                        <a:t>p1.1+p1.2</a:t>
                      </a:r>
                      <a:endParaRPr sz="1200">
                        <a:latin typeface="Verdana"/>
                        <a:cs typeface="Verdana"/>
                      </a:endParaRPr>
                    </a:p>
                  </a:txBody>
                  <a:tcPr marL="0" marR="0" marB="0" marT="1587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3175">
                        <a:lnSpc>
                          <a:spcPct val="100000"/>
                        </a:lnSpc>
                        <a:spcBef>
                          <a:spcPts val="125"/>
                        </a:spcBef>
                      </a:pPr>
                      <a:r>
                        <a:rPr dirty="0" sz="1200" spc="-10" b="1">
                          <a:latin typeface="Verdana"/>
                          <a:cs typeface="Verdana"/>
                        </a:rPr>
                        <a:t>p1.1+p1.2</a:t>
                      </a:r>
                      <a:endParaRPr sz="1200">
                        <a:latin typeface="Verdana"/>
                        <a:cs typeface="Verdana"/>
                      </a:endParaRPr>
                    </a:p>
                  </a:txBody>
                  <a:tcPr marL="0" marR="0" marB="0" marT="1587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219201">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algn="ctr" marL="33020">
                        <a:lnSpc>
                          <a:spcPct val="100000"/>
                        </a:lnSpc>
                        <a:spcBef>
                          <a:spcPts val="125"/>
                        </a:spcBef>
                      </a:pPr>
                      <a:r>
                        <a:rPr dirty="0" sz="1200" spc="-5" b="1">
                          <a:latin typeface="Verdana"/>
                          <a:cs typeface="Verdana"/>
                        </a:rPr>
                        <a:t>…..</a:t>
                      </a:r>
                      <a:endParaRPr sz="1200">
                        <a:latin typeface="Verdana"/>
                        <a:cs typeface="Verdana"/>
                      </a:endParaRPr>
                    </a:p>
                  </a:txBody>
                  <a:tcPr marL="0" marR="0" marB="0" marT="1587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220853">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algn="ctr" marL="34925">
                        <a:lnSpc>
                          <a:spcPct val="100000"/>
                        </a:lnSpc>
                        <a:spcBef>
                          <a:spcPts val="135"/>
                        </a:spcBef>
                      </a:pPr>
                      <a:r>
                        <a:rPr dirty="0" sz="1200" spc="-10" b="1">
                          <a:latin typeface="Verdana"/>
                          <a:cs typeface="Verdana"/>
                        </a:rPr>
                        <a:t>pm.1</a:t>
                      </a:r>
                      <a:endParaRPr sz="1200">
                        <a:latin typeface="Verdana"/>
                        <a:cs typeface="Verdana"/>
                      </a:endParaRPr>
                    </a:p>
                  </a:txBody>
                  <a:tcPr marL="0" marR="0" marB="0" marT="1714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221615">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algn="ctr" marL="34925">
                        <a:lnSpc>
                          <a:spcPct val="100000"/>
                        </a:lnSpc>
                        <a:spcBef>
                          <a:spcPts val="130"/>
                        </a:spcBef>
                      </a:pPr>
                      <a:r>
                        <a:rPr dirty="0" sz="1200" spc="-10" b="1">
                          <a:latin typeface="Verdana"/>
                          <a:cs typeface="Verdana"/>
                        </a:rPr>
                        <a:t>pm.2</a:t>
                      </a:r>
                      <a:endParaRPr sz="1200">
                        <a:latin typeface="Verdana"/>
                        <a:cs typeface="Verdana"/>
                      </a:endParaRPr>
                    </a:p>
                  </a:txBody>
                  <a:tcPr marL="0" marR="0" marB="0" marT="1651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219201">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algn="ctr" marL="34290">
                        <a:lnSpc>
                          <a:spcPct val="100000"/>
                        </a:lnSpc>
                        <a:spcBef>
                          <a:spcPts val="125"/>
                        </a:spcBef>
                      </a:pPr>
                      <a:r>
                        <a:rPr dirty="0" sz="1200" spc="-5" b="1">
                          <a:latin typeface="Verdana"/>
                          <a:cs typeface="Verdana"/>
                        </a:rPr>
                        <a:t>PGm</a:t>
                      </a:r>
                      <a:endParaRPr sz="1200">
                        <a:latin typeface="Verdana"/>
                        <a:cs typeface="Verdana"/>
                      </a:endParaRPr>
                    </a:p>
                  </a:txBody>
                  <a:tcPr marL="0" marR="0" marB="0" marT="1587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2540">
                        <a:lnSpc>
                          <a:spcPct val="100000"/>
                        </a:lnSpc>
                        <a:spcBef>
                          <a:spcPts val="125"/>
                        </a:spcBef>
                      </a:pPr>
                      <a:r>
                        <a:rPr dirty="0" sz="1200" spc="-10" b="1">
                          <a:latin typeface="Verdana"/>
                          <a:cs typeface="Verdana"/>
                        </a:rPr>
                        <a:t>pn.1+pn.2</a:t>
                      </a:r>
                      <a:endParaRPr sz="1200">
                        <a:latin typeface="Verdana"/>
                        <a:cs typeface="Verdana"/>
                      </a:endParaRPr>
                    </a:p>
                  </a:txBody>
                  <a:tcPr marL="0" marR="0" marB="0" marT="1587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1905">
                        <a:lnSpc>
                          <a:spcPct val="100000"/>
                        </a:lnSpc>
                        <a:spcBef>
                          <a:spcPts val="125"/>
                        </a:spcBef>
                      </a:pPr>
                      <a:r>
                        <a:rPr dirty="0" sz="1200" spc="-10" b="1">
                          <a:latin typeface="Verdana"/>
                          <a:cs typeface="Verdana"/>
                        </a:rPr>
                        <a:t>pn.1+pn.2</a:t>
                      </a:r>
                      <a:endParaRPr sz="1200">
                        <a:latin typeface="Verdana"/>
                        <a:cs typeface="Verdana"/>
                      </a:endParaRPr>
                    </a:p>
                  </a:txBody>
                  <a:tcPr marL="0" marR="0" marB="0" marT="1587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3175">
                        <a:lnSpc>
                          <a:spcPct val="100000"/>
                        </a:lnSpc>
                        <a:spcBef>
                          <a:spcPts val="125"/>
                        </a:spcBef>
                      </a:pPr>
                      <a:r>
                        <a:rPr dirty="0" sz="1200" spc="-10" b="1">
                          <a:latin typeface="Verdana"/>
                          <a:cs typeface="Verdana"/>
                        </a:rPr>
                        <a:t>pn.1+pn.2</a:t>
                      </a:r>
                      <a:endParaRPr sz="1200">
                        <a:latin typeface="Verdana"/>
                        <a:cs typeface="Verdana"/>
                      </a:endParaRPr>
                    </a:p>
                  </a:txBody>
                  <a:tcPr marL="0" marR="0" marB="0" marT="1587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598932">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marL="481965" marR="274955" indent="-329565">
                        <a:lnSpc>
                          <a:spcPct val="100800"/>
                        </a:lnSpc>
                        <a:spcBef>
                          <a:spcPts val="275"/>
                        </a:spcBef>
                      </a:pPr>
                      <a:r>
                        <a:rPr dirty="0" sz="1200" spc="-10" b="1">
                          <a:latin typeface="Verdana"/>
                          <a:cs typeface="Verdana"/>
                        </a:rPr>
                        <a:t>Total </a:t>
                      </a:r>
                      <a:r>
                        <a:rPr dirty="0" sz="1200" spc="-5" b="1">
                          <a:latin typeface="Verdana"/>
                          <a:cs typeface="Verdana"/>
                        </a:rPr>
                        <a:t>No. </a:t>
                      </a:r>
                      <a:r>
                        <a:rPr dirty="0" sz="1200" b="1">
                          <a:latin typeface="Verdana"/>
                          <a:cs typeface="Verdana"/>
                        </a:rPr>
                        <a:t>of </a:t>
                      </a:r>
                      <a:r>
                        <a:rPr dirty="0" sz="1200" spc="-10" b="1">
                          <a:latin typeface="Verdana"/>
                          <a:cs typeface="Verdana"/>
                        </a:rPr>
                        <a:t>Students </a:t>
                      </a:r>
                      <a:r>
                        <a:rPr dirty="0" sz="1200" spc="-5" b="1">
                          <a:latin typeface="Verdana"/>
                          <a:cs typeface="Verdana"/>
                        </a:rPr>
                        <a:t>in</a:t>
                      </a:r>
                      <a:r>
                        <a:rPr dirty="0" sz="1200" spc="-105" b="1">
                          <a:latin typeface="Verdana"/>
                          <a:cs typeface="Verdana"/>
                        </a:rPr>
                        <a:t> </a:t>
                      </a:r>
                      <a:r>
                        <a:rPr dirty="0" sz="1200" spc="-10" b="1">
                          <a:latin typeface="Verdana"/>
                          <a:cs typeface="Verdana"/>
                        </a:rPr>
                        <a:t>the  Department</a:t>
                      </a:r>
                      <a:r>
                        <a:rPr dirty="0" sz="1200" spc="10" b="1">
                          <a:latin typeface="Verdana"/>
                          <a:cs typeface="Verdana"/>
                        </a:rPr>
                        <a:t> </a:t>
                      </a:r>
                      <a:r>
                        <a:rPr dirty="0" sz="1200" spc="-10" b="1">
                          <a:latin typeface="Verdana"/>
                          <a:cs typeface="Verdana"/>
                        </a:rPr>
                        <a:t>(S)</a:t>
                      </a:r>
                      <a:endParaRPr sz="1200">
                        <a:latin typeface="Verdana"/>
                        <a:cs typeface="Verdana"/>
                      </a:endParaRPr>
                    </a:p>
                  </a:txBody>
                  <a:tcPr marL="0" marR="0" marB="0" marT="3492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3175">
                        <a:lnSpc>
                          <a:spcPct val="100000"/>
                        </a:lnSpc>
                        <a:spcBef>
                          <a:spcPts val="20"/>
                        </a:spcBef>
                      </a:pPr>
                      <a:r>
                        <a:rPr dirty="0" sz="1200" b="1">
                          <a:latin typeface="Verdana"/>
                          <a:cs typeface="Verdana"/>
                        </a:rPr>
                        <a:t>UG1 + UG2</a:t>
                      </a:r>
                      <a:r>
                        <a:rPr dirty="0" sz="1200" spc="-190" b="1">
                          <a:latin typeface="Verdana"/>
                          <a:cs typeface="Verdana"/>
                        </a:rPr>
                        <a:t> </a:t>
                      </a:r>
                      <a:r>
                        <a:rPr dirty="0" sz="1200" spc="-10" b="1">
                          <a:latin typeface="Verdana"/>
                          <a:cs typeface="Verdana"/>
                        </a:rPr>
                        <a:t>+..</a:t>
                      </a:r>
                      <a:endParaRPr sz="1200">
                        <a:latin typeface="Verdana"/>
                        <a:cs typeface="Verdana"/>
                      </a:endParaRPr>
                    </a:p>
                    <a:p>
                      <a:pPr algn="ctr" marL="3175">
                        <a:lnSpc>
                          <a:spcPts val="1220"/>
                        </a:lnSpc>
                      </a:pPr>
                      <a:r>
                        <a:rPr dirty="0" sz="1200" spc="-10" b="1">
                          <a:latin typeface="Verdana"/>
                          <a:cs typeface="Verdana"/>
                        </a:rPr>
                        <a:t>+UGn </a:t>
                      </a:r>
                      <a:r>
                        <a:rPr dirty="0" sz="1200" b="1">
                          <a:latin typeface="Verdana"/>
                          <a:cs typeface="Verdana"/>
                        </a:rPr>
                        <a:t>+ PG1</a:t>
                      </a:r>
                      <a:r>
                        <a:rPr dirty="0" sz="1200" spc="-185" b="1">
                          <a:latin typeface="Verdana"/>
                          <a:cs typeface="Verdana"/>
                        </a:rPr>
                        <a:t> </a:t>
                      </a:r>
                      <a:r>
                        <a:rPr dirty="0" sz="1200" b="1">
                          <a:latin typeface="Verdana"/>
                          <a:cs typeface="Verdana"/>
                        </a:rPr>
                        <a:t>+</a:t>
                      </a:r>
                      <a:endParaRPr sz="1200">
                        <a:latin typeface="Verdana"/>
                        <a:cs typeface="Verdana"/>
                      </a:endParaRPr>
                    </a:p>
                    <a:p>
                      <a:pPr algn="ctr" marL="2540">
                        <a:lnSpc>
                          <a:spcPts val="1220"/>
                        </a:lnSpc>
                      </a:pPr>
                      <a:r>
                        <a:rPr dirty="0" sz="1200" b="1">
                          <a:latin typeface="Verdana"/>
                          <a:cs typeface="Verdana"/>
                        </a:rPr>
                        <a:t>…PGn</a:t>
                      </a:r>
                      <a:endParaRPr sz="1200">
                        <a:latin typeface="Verdana"/>
                        <a:cs typeface="Verdana"/>
                      </a:endParaRPr>
                    </a:p>
                  </a:txBody>
                  <a:tcPr marL="0" marR="0" marB="0" marT="254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3810">
                        <a:lnSpc>
                          <a:spcPct val="100000"/>
                        </a:lnSpc>
                        <a:spcBef>
                          <a:spcPts val="395"/>
                        </a:spcBef>
                      </a:pPr>
                      <a:r>
                        <a:rPr dirty="0" sz="1200" spc="-10" b="1">
                          <a:latin typeface="Verdana"/>
                          <a:cs typeface="Verdana"/>
                        </a:rPr>
                        <a:t>UG1 </a:t>
                      </a:r>
                      <a:r>
                        <a:rPr dirty="0" sz="1200" b="1">
                          <a:latin typeface="Verdana"/>
                          <a:cs typeface="Verdana"/>
                        </a:rPr>
                        <a:t>+ UG2 + </a:t>
                      </a:r>
                      <a:r>
                        <a:rPr dirty="0" sz="1200" spc="-5" b="1">
                          <a:latin typeface="Verdana"/>
                          <a:cs typeface="Verdana"/>
                        </a:rPr>
                        <a:t>..</a:t>
                      </a:r>
                      <a:r>
                        <a:rPr dirty="0" sz="1200" spc="-90" b="1">
                          <a:latin typeface="Verdana"/>
                          <a:cs typeface="Verdana"/>
                        </a:rPr>
                        <a:t> </a:t>
                      </a:r>
                      <a:r>
                        <a:rPr dirty="0" sz="1200" spc="-10" b="1">
                          <a:latin typeface="Verdana"/>
                          <a:cs typeface="Verdana"/>
                        </a:rPr>
                        <a:t>+UGn</a:t>
                      </a:r>
                      <a:endParaRPr sz="1200">
                        <a:latin typeface="Verdana"/>
                        <a:cs typeface="Verdana"/>
                      </a:endParaRPr>
                    </a:p>
                    <a:p>
                      <a:pPr algn="ctr" marL="5080">
                        <a:lnSpc>
                          <a:spcPct val="100000"/>
                        </a:lnSpc>
                      </a:pPr>
                      <a:r>
                        <a:rPr dirty="0" sz="1200" b="1">
                          <a:latin typeface="Verdana"/>
                          <a:cs typeface="Verdana"/>
                        </a:rPr>
                        <a:t>+ </a:t>
                      </a:r>
                      <a:r>
                        <a:rPr dirty="0" sz="1200" spc="-5" b="1">
                          <a:latin typeface="Verdana"/>
                          <a:cs typeface="Verdana"/>
                        </a:rPr>
                        <a:t>PG1+… </a:t>
                      </a:r>
                      <a:r>
                        <a:rPr dirty="0" sz="1200" b="1">
                          <a:latin typeface="Verdana"/>
                          <a:cs typeface="Verdana"/>
                        </a:rPr>
                        <a:t>+</a:t>
                      </a:r>
                      <a:r>
                        <a:rPr dirty="0" sz="1200" spc="-60" b="1">
                          <a:latin typeface="Verdana"/>
                          <a:cs typeface="Verdana"/>
                        </a:rPr>
                        <a:t> </a:t>
                      </a:r>
                      <a:r>
                        <a:rPr dirty="0" sz="1200" b="1">
                          <a:latin typeface="Verdana"/>
                          <a:cs typeface="Verdana"/>
                        </a:rPr>
                        <a:t>PGn</a:t>
                      </a:r>
                      <a:endParaRPr sz="1200">
                        <a:latin typeface="Verdana"/>
                        <a:cs typeface="Verdana"/>
                      </a:endParaRPr>
                    </a:p>
                  </a:txBody>
                  <a:tcPr marL="0" marR="0" marB="0" marT="5016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1905">
                        <a:lnSpc>
                          <a:spcPct val="100000"/>
                        </a:lnSpc>
                        <a:spcBef>
                          <a:spcPts val="20"/>
                        </a:spcBef>
                      </a:pPr>
                      <a:r>
                        <a:rPr dirty="0" sz="1200" b="1">
                          <a:latin typeface="Verdana"/>
                          <a:cs typeface="Verdana"/>
                        </a:rPr>
                        <a:t>UG1 + UG2 +</a:t>
                      </a:r>
                      <a:r>
                        <a:rPr dirty="0" sz="1200" spc="-150" b="1">
                          <a:latin typeface="Verdana"/>
                          <a:cs typeface="Verdana"/>
                        </a:rPr>
                        <a:t> </a:t>
                      </a:r>
                      <a:r>
                        <a:rPr dirty="0" sz="1200" spc="-10" b="1">
                          <a:latin typeface="Verdana"/>
                          <a:cs typeface="Verdana"/>
                        </a:rPr>
                        <a:t>..</a:t>
                      </a:r>
                      <a:endParaRPr sz="1200">
                        <a:latin typeface="Verdana"/>
                        <a:cs typeface="Verdana"/>
                      </a:endParaRPr>
                    </a:p>
                    <a:p>
                      <a:pPr algn="ctr" marL="1270">
                        <a:lnSpc>
                          <a:spcPts val="1220"/>
                        </a:lnSpc>
                      </a:pPr>
                      <a:r>
                        <a:rPr dirty="0" sz="1200" spc="-10" b="1">
                          <a:latin typeface="Verdana"/>
                          <a:cs typeface="Verdana"/>
                        </a:rPr>
                        <a:t>+UGn </a:t>
                      </a:r>
                      <a:r>
                        <a:rPr dirty="0" sz="1200" b="1">
                          <a:latin typeface="Verdana"/>
                          <a:cs typeface="Verdana"/>
                        </a:rPr>
                        <a:t>+</a:t>
                      </a:r>
                      <a:r>
                        <a:rPr dirty="0" sz="1200" spc="-110" b="1">
                          <a:latin typeface="Verdana"/>
                          <a:cs typeface="Verdana"/>
                        </a:rPr>
                        <a:t> </a:t>
                      </a:r>
                      <a:r>
                        <a:rPr dirty="0" sz="1200" b="1">
                          <a:latin typeface="Verdana"/>
                          <a:cs typeface="Verdana"/>
                        </a:rPr>
                        <a:t>PG1+…</a:t>
                      </a:r>
                      <a:endParaRPr sz="1200">
                        <a:latin typeface="Verdana"/>
                        <a:cs typeface="Verdana"/>
                      </a:endParaRPr>
                    </a:p>
                    <a:p>
                      <a:pPr algn="ctr" marL="3175">
                        <a:lnSpc>
                          <a:spcPts val="1220"/>
                        </a:lnSpc>
                      </a:pPr>
                      <a:r>
                        <a:rPr dirty="0" sz="1200" b="1">
                          <a:latin typeface="Verdana"/>
                          <a:cs typeface="Verdana"/>
                        </a:rPr>
                        <a:t>+</a:t>
                      </a:r>
                      <a:r>
                        <a:rPr dirty="0" sz="1200" spc="-25" b="1">
                          <a:latin typeface="Verdana"/>
                          <a:cs typeface="Verdana"/>
                        </a:rPr>
                        <a:t> </a:t>
                      </a:r>
                      <a:r>
                        <a:rPr dirty="0" sz="1200" b="1">
                          <a:latin typeface="Verdana"/>
                          <a:cs typeface="Verdana"/>
                        </a:rPr>
                        <a:t>PGn</a:t>
                      </a:r>
                      <a:endParaRPr sz="1200">
                        <a:latin typeface="Verdana"/>
                        <a:cs typeface="Verdana"/>
                      </a:endParaRPr>
                    </a:p>
                  </a:txBody>
                  <a:tcPr marL="0" marR="0" marB="0" marT="254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648843">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marL="346075">
                        <a:lnSpc>
                          <a:spcPts val="1350"/>
                        </a:lnSpc>
                      </a:pPr>
                      <a:r>
                        <a:rPr dirty="0" sz="1200" spc="-5" b="1">
                          <a:latin typeface="Verdana"/>
                          <a:cs typeface="Verdana"/>
                        </a:rPr>
                        <a:t>No. </a:t>
                      </a:r>
                      <a:r>
                        <a:rPr dirty="0" sz="1200" b="1">
                          <a:latin typeface="Verdana"/>
                          <a:cs typeface="Verdana"/>
                        </a:rPr>
                        <a:t>of </a:t>
                      </a:r>
                      <a:r>
                        <a:rPr dirty="0" sz="1200" spc="-10" b="1">
                          <a:latin typeface="Verdana"/>
                          <a:cs typeface="Verdana"/>
                        </a:rPr>
                        <a:t>Faculty </a:t>
                      </a:r>
                      <a:r>
                        <a:rPr dirty="0" sz="1200" spc="-5" b="1">
                          <a:latin typeface="Verdana"/>
                          <a:cs typeface="Verdana"/>
                        </a:rPr>
                        <a:t>in</a:t>
                      </a:r>
                      <a:r>
                        <a:rPr dirty="0" sz="1200" spc="-10" b="1">
                          <a:latin typeface="Verdana"/>
                          <a:cs typeface="Verdana"/>
                        </a:rPr>
                        <a:t> the</a:t>
                      </a:r>
                      <a:endParaRPr sz="1200">
                        <a:latin typeface="Verdana"/>
                        <a:cs typeface="Verdana"/>
                      </a:endParaRPr>
                    </a:p>
                    <a:p>
                      <a:pPr marL="486409">
                        <a:lnSpc>
                          <a:spcPct val="100000"/>
                        </a:lnSpc>
                        <a:spcBef>
                          <a:spcPts val="10"/>
                        </a:spcBef>
                      </a:pPr>
                      <a:r>
                        <a:rPr dirty="0" sz="1200" spc="-10" b="1">
                          <a:latin typeface="Verdana"/>
                          <a:cs typeface="Verdana"/>
                        </a:rPr>
                        <a:t>Department</a:t>
                      </a:r>
                      <a:r>
                        <a:rPr dirty="0" sz="1200" b="1">
                          <a:latin typeface="Verdana"/>
                          <a:cs typeface="Verdana"/>
                        </a:rPr>
                        <a:t> </a:t>
                      </a:r>
                      <a:r>
                        <a:rPr dirty="0" sz="1200" spc="-5" b="1">
                          <a:latin typeface="Verdana"/>
                          <a:cs typeface="Verdana"/>
                        </a:rPr>
                        <a:t>(F)</a:t>
                      </a:r>
                      <a:endParaRPr sz="1200">
                        <a:latin typeface="Verdana"/>
                        <a:cs typeface="Verdana"/>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1905">
                        <a:lnSpc>
                          <a:spcPct val="100000"/>
                        </a:lnSpc>
                        <a:spcBef>
                          <a:spcPts val="395"/>
                        </a:spcBef>
                      </a:pPr>
                      <a:r>
                        <a:rPr dirty="0" sz="1200" spc="-5" b="1">
                          <a:latin typeface="Verdana"/>
                          <a:cs typeface="Verdana"/>
                        </a:rPr>
                        <a:t>F1</a:t>
                      </a:r>
                      <a:endParaRPr sz="1200">
                        <a:latin typeface="Verdana"/>
                        <a:cs typeface="Verdana"/>
                      </a:endParaRPr>
                    </a:p>
                  </a:txBody>
                  <a:tcPr marL="0" marR="0" marB="0" marT="5016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2540">
                        <a:lnSpc>
                          <a:spcPct val="100000"/>
                        </a:lnSpc>
                        <a:spcBef>
                          <a:spcPts val="395"/>
                        </a:spcBef>
                      </a:pPr>
                      <a:r>
                        <a:rPr dirty="0" sz="1200" spc="-5" b="1">
                          <a:latin typeface="Verdana"/>
                          <a:cs typeface="Verdana"/>
                        </a:rPr>
                        <a:t>F2</a:t>
                      </a:r>
                      <a:endParaRPr sz="1200">
                        <a:latin typeface="Verdana"/>
                        <a:cs typeface="Verdana"/>
                      </a:endParaRPr>
                    </a:p>
                  </a:txBody>
                  <a:tcPr marL="0" marR="0" marB="0" marT="5016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3810">
                        <a:lnSpc>
                          <a:spcPct val="100000"/>
                        </a:lnSpc>
                        <a:spcBef>
                          <a:spcPts val="395"/>
                        </a:spcBef>
                      </a:pPr>
                      <a:r>
                        <a:rPr dirty="0" sz="1200" spc="-5" b="1">
                          <a:latin typeface="Verdana"/>
                          <a:cs typeface="Verdana"/>
                        </a:rPr>
                        <a:t>F3</a:t>
                      </a:r>
                      <a:endParaRPr sz="1200">
                        <a:latin typeface="Verdana"/>
                        <a:cs typeface="Verdana"/>
                      </a:endParaRPr>
                    </a:p>
                  </a:txBody>
                  <a:tcPr marL="0" marR="0" marB="0" marT="5016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387134">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algn="ctr" marL="4445">
                        <a:lnSpc>
                          <a:spcPct val="100000"/>
                        </a:lnSpc>
                        <a:spcBef>
                          <a:spcPts val="135"/>
                        </a:spcBef>
                      </a:pPr>
                      <a:r>
                        <a:rPr dirty="0" sz="1200" spc="-10" b="1">
                          <a:latin typeface="Verdana"/>
                          <a:cs typeface="Verdana"/>
                        </a:rPr>
                        <a:t>Student Faculty Ratio</a:t>
                      </a:r>
                      <a:r>
                        <a:rPr dirty="0" sz="1200" spc="-40" b="1">
                          <a:latin typeface="Verdana"/>
                          <a:cs typeface="Verdana"/>
                        </a:rPr>
                        <a:t> </a:t>
                      </a:r>
                      <a:r>
                        <a:rPr dirty="0" sz="1200" spc="-10" b="1">
                          <a:latin typeface="Verdana"/>
                          <a:cs typeface="Verdana"/>
                        </a:rPr>
                        <a:t>(SFR)</a:t>
                      </a:r>
                      <a:endParaRPr sz="1200">
                        <a:latin typeface="Verdana"/>
                        <a:cs typeface="Verdana"/>
                      </a:endParaRPr>
                    </a:p>
                  </a:txBody>
                  <a:tcPr marL="0" marR="0" marB="0" marT="1714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635">
                        <a:lnSpc>
                          <a:spcPct val="100000"/>
                        </a:lnSpc>
                        <a:spcBef>
                          <a:spcPts val="135"/>
                        </a:spcBef>
                      </a:pPr>
                      <a:r>
                        <a:rPr dirty="0" sz="1200" spc="-10" b="1">
                          <a:latin typeface="Verdana"/>
                          <a:cs typeface="Verdana"/>
                        </a:rPr>
                        <a:t>SFR1=S1/F1</a:t>
                      </a:r>
                      <a:endParaRPr sz="1200">
                        <a:latin typeface="Verdana"/>
                        <a:cs typeface="Verdana"/>
                      </a:endParaRPr>
                    </a:p>
                  </a:txBody>
                  <a:tcPr marL="0" marR="0" marB="0" marT="1714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3175">
                        <a:lnSpc>
                          <a:spcPct val="100000"/>
                        </a:lnSpc>
                        <a:spcBef>
                          <a:spcPts val="135"/>
                        </a:spcBef>
                      </a:pPr>
                      <a:r>
                        <a:rPr dirty="0" sz="1200" spc="-10" b="1">
                          <a:latin typeface="Verdana"/>
                          <a:cs typeface="Verdana"/>
                        </a:rPr>
                        <a:t>SFR2=</a:t>
                      </a:r>
                      <a:r>
                        <a:rPr dirty="0" sz="1200" spc="-30" b="1">
                          <a:latin typeface="Verdana"/>
                          <a:cs typeface="Verdana"/>
                        </a:rPr>
                        <a:t> </a:t>
                      </a:r>
                      <a:r>
                        <a:rPr dirty="0" sz="1200" spc="-10" b="1">
                          <a:latin typeface="Verdana"/>
                          <a:cs typeface="Verdana"/>
                        </a:rPr>
                        <a:t>S2/F2</a:t>
                      </a:r>
                      <a:endParaRPr sz="1200">
                        <a:latin typeface="Verdana"/>
                        <a:cs typeface="Verdana"/>
                      </a:endParaRPr>
                    </a:p>
                  </a:txBody>
                  <a:tcPr marL="0" marR="0" marB="0" marT="1714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a:txBody>
                    <a:bodyPr/>
                    <a:lstStyle/>
                    <a:p>
                      <a:pPr algn="ctr" marL="3810">
                        <a:lnSpc>
                          <a:spcPct val="100000"/>
                        </a:lnSpc>
                        <a:spcBef>
                          <a:spcPts val="135"/>
                        </a:spcBef>
                      </a:pPr>
                      <a:r>
                        <a:rPr dirty="0" sz="1200" spc="-10" b="1">
                          <a:latin typeface="Verdana"/>
                          <a:cs typeface="Verdana"/>
                        </a:rPr>
                        <a:t>SFR3=</a:t>
                      </a:r>
                      <a:r>
                        <a:rPr dirty="0" sz="1200" spc="-35" b="1">
                          <a:latin typeface="Verdana"/>
                          <a:cs typeface="Verdana"/>
                        </a:rPr>
                        <a:t> </a:t>
                      </a:r>
                      <a:r>
                        <a:rPr dirty="0" sz="1200" spc="-10" b="1">
                          <a:latin typeface="Verdana"/>
                          <a:cs typeface="Verdana"/>
                        </a:rPr>
                        <a:t>S3/F3</a:t>
                      </a:r>
                      <a:endParaRPr sz="1200">
                        <a:latin typeface="Verdana"/>
                        <a:cs typeface="Verdana"/>
                      </a:endParaRPr>
                    </a:p>
                  </a:txBody>
                  <a:tcPr marL="0" marR="0" marB="0" marT="1714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220814">
                <a:tc vMerge="1">
                  <a:txBody>
                    <a:bodyPr/>
                    <a:lstStyle/>
                    <a:p>
                      <a:pPr/>
                    </a:p>
                  </a:txBody>
                  <a:tcPr marL="0" marR="0" marB="0" marT="0">
                    <a:lnL w="12700">
                      <a:solidFill>
                        <a:srgbClr val="7A9799"/>
                      </a:solidFill>
                      <a:prstDash val="solid"/>
                    </a:lnL>
                    <a:lnR w="6350">
                      <a:solidFill>
                        <a:srgbClr val="000000"/>
                      </a:solidFill>
                      <a:prstDash val="solid"/>
                    </a:lnR>
                    <a:solidFill>
                      <a:srgbClr val="E9EEE8"/>
                    </a:solidFill>
                  </a:tcPr>
                </a:tc>
                <a:tc>
                  <a:txBody>
                    <a:bodyPr/>
                    <a:lstStyle/>
                    <a:p>
                      <a:pPr algn="ctr" marL="3175">
                        <a:lnSpc>
                          <a:spcPct val="100000"/>
                        </a:lnSpc>
                        <a:spcBef>
                          <a:spcPts val="125"/>
                        </a:spcBef>
                      </a:pPr>
                      <a:r>
                        <a:rPr dirty="0" sz="1200" spc="-10" b="1">
                          <a:latin typeface="Verdana"/>
                          <a:cs typeface="Verdana"/>
                        </a:rPr>
                        <a:t>Average</a:t>
                      </a:r>
                      <a:r>
                        <a:rPr dirty="0" sz="1200" spc="-5" b="1">
                          <a:latin typeface="Verdana"/>
                          <a:cs typeface="Verdana"/>
                        </a:rPr>
                        <a:t> </a:t>
                      </a:r>
                      <a:r>
                        <a:rPr dirty="0" sz="1200" spc="-10" b="1">
                          <a:latin typeface="Verdana"/>
                          <a:cs typeface="Verdana"/>
                        </a:rPr>
                        <a:t>SFR</a:t>
                      </a:r>
                      <a:endParaRPr sz="1200">
                        <a:latin typeface="Verdana"/>
                        <a:cs typeface="Verdana"/>
                      </a:endParaRPr>
                    </a:p>
                  </a:txBody>
                  <a:tcPr marL="0" marR="0" marB="0" marT="1587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gridSpan="2">
                  <a:txBody>
                    <a:bodyPr/>
                    <a:lstStyle/>
                    <a:p>
                      <a:pPr marL="595630">
                        <a:lnSpc>
                          <a:spcPct val="100000"/>
                        </a:lnSpc>
                        <a:spcBef>
                          <a:spcPts val="125"/>
                        </a:spcBef>
                      </a:pPr>
                      <a:r>
                        <a:rPr dirty="0" sz="1200" spc="-10" b="1">
                          <a:latin typeface="Verdana"/>
                          <a:cs typeface="Verdana"/>
                        </a:rPr>
                        <a:t>SFR=(SFR1+SFR2+SFR3)/3</a:t>
                      </a:r>
                      <a:endParaRPr sz="1200">
                        <a:latin typeface="Verdana"/>
                        <a:cs typeface="Verdana"/>
                      </a:endParaRPr>
                    </a:p>
                  </a:txBody>
                  <a:tcPr marL="0" marR="0" marB="0" marT="1587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hMerge="1">
                  <a:txBody>
                    <a:bodyPr/>
                    <a:lstStyle/>
                    <a:p>
                      <a:pPr/>
                    </a:p>
                  </a:txBody>
                  <a:tcPr marL="0" marR="0" marB="0" marT="0"/>
                </a:tc>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9EEE8"/>
                    </a:solidFill>
                  </a:tcPr>
                </a:tc>
                <a:tc vMerge="1">
                  <a:txBody>
                    <a:bodyPr/>
                    <a:lstStyle/>
                    <a:p>
                      <a:pPr/>
                    </a:p>
                  </a:txBody>
                  <a:tcPr marL="0" marR="0" marB="0" marT="0">
                    <a:lnL w="6350">
                      <a:solidFill>
                        <a:srgbClr val="000000"/>
                      </a:solidFill>
                      <a:prstDash val="solid"/>
                    </a:lnL>
                    <a:lnR w="12700">
                      <a:solidFill>
                        <a:srgbClr val="7A9799"/>
                      </a:solidFill>
                      <a:prstDash val="solid"/>
                    </a:lnR>
                    <a:solidFill>
                      <a:srgbClr val="E9EEE8"/>
                    </a:solidFill>
                  </a:tcPr>
                </a:tc>
              </a:tr>
              <a:tr h="295656">
                <a:tc gridSpan="6">
                  <a:txBody>
                    <a:bodyPr/>
                    <a:lstStyle/>
                    <a:p>
                      <a:pPr>
                        <a:lnSpc>
                          <a:spcPct val="100000"/>
                        </a:lnSpc>
                      </a:pPr>
                      <a:endParaRPr sz="1100">
                        <a:latin typeface="Times New Roman"/>
                        <a:cs typeface="Times New Roman"/>
                      </a:endParaRPr>
                    </a:p>
                  </a:txBody>
                  <a:tcPr marL="0" marR="0" marB="0" marT="0">
                    <a:lnL w="12700">
                      <a:solidFill>
                        <a:srgbClr val="7A9799"/>
                      </a:solidFill>
                      <a:prstDash val="solid"/>
                    </a:lnL>
                    <a:lnR w="12700">
                      <a:solidFill>
                        <a:srgbClr val="7A9799"/>
                      </a:solidFill>
                      <a:prstDash val="solid"/>
                    </a:lnR>
                    <a:solidFill>
                      <a:srgbClr val="E9EEE8"/>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312801">
                <a:tc gridSpan="6">
                  <a:txBody>
                    <a:bodyPr/>
                    <a:lstStyle/>
                    <a:p>
                      <a:pPr>
                        <a:lnSpc>
                          <a:spcPct val="100000"/>
                        </a:lnSpc>
                      </a:pPr>
                      <a:endParaRPr sz="1100">
                        <a:latin typeface="Times New Roman"/>
                        <a:cs typeface="Times New Roman"/>
                      </a:endParaRPr>
                    </a:p>
                  </a:txBody>
                  <a:tcPr marL="0" marR="0" marB="0" marT="0">
                    <a:lnL w="12700">
                      <a:solidFill>
                        <a:srgbClr val="7A9799"/>
                      </a:solidFill>
                      <a:prstDash val="solid"/>
                    </a:lnL>
                    <a:lnR w="12700">
                      <a:solidFill>
                        <a:srgbClr val="7A9799"/>
                      </a:solidFill>
                      <a:prstDash val="solid"/>
                    </a:lnR>
                    <a:lnB w="19050">
                      <a:solidFill>
                        <a:srgbClr val="7A9799"/>
                      </a:solidFill>
                      <a:prstDash val="solid"/>
                    </a:lnB>
                    <a:solidFill>
                      <a:srgbClr val="8BACAD"/>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6" name="object 6"/>
            <p:cNvSpPr/>
            <p:nvPr/>
          </p:nvSpPr>
          <p:spPr>
            <a:xfrm>
              <a:off x="360425" y="533400"/>
              <a:ext cx="8943594" cy="5638800"/>
            </a:xfrm>
            <a:prstGeom prst="rect">
              <a:avLst/>
            </a:prstGeom>
            <a:blipFill>
              <a:blip r:embed="rId2" cstate="print"/>
              <a:stretch>
                <a:fillRect/>
              </a:stretch>
            </a:blipFill>
          </p:spPr>
          <p:txBody>
            <a:bodyPr wrap="square" lIns="0" tIns="0" rIns="0" bIns="0" rtlCol="0"/>
            <a:lstStyle/>
            <a:p/>
          </p:txBody>
        </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535940" y="960120"/>
            <a:ext cx="2462530" cy="330200"/>
          </a:xfrm>
          <a:prstGeom prst="rect"/>
        </p:spPr>
        <p:txBody>
          <a:bodyPr wrap="square" lIns="0" tIns="12700" rIns="0" bIns="0" rtlCol="0" vert="horz">
            <a:spAutoFit/>
          </a:bodyPr>
          <a:lstStyle/>
          <a:p>
            <a:pPr marL="12700">
              <a:lnSpc>
                <a:spcPct val="100000"/>
              </a:lnSpc>
              <a:spcBef>
                <a:spcPts val="100"/>
              </a:spcBef>
            </a:pPr>
            <a:r>
              <a:rPr dirty="0" b="1">
                <a:solidFill>
                  <a:srgbClr val="000000"/>
                </a:solidFill>
                <a:latin typeface="Times New Roman"/>
                <a:cs typeface="Times New Roman"/>
              </a:rPr>
              <a:t>* </a:t>
            </a:r>
            <a:r>
              <a:rPr dirty="0" spc="-5" b="1">
                <a:solidFill>
                  <a:srgbClr val="000000"/>
                </a:solidFill>
                <a:latin typeface="Times New Roman"/>
                <a:cs typeface="Times New Roman"/>
              </a:rPr>
              <a:t>REGULAR Means</a:t>
            </a:r>
            <a:r>
              <a:rPr dirty="0" spc="-20" b="1">
                <a:solidFill>
                  <a:srgbClr val="000000"/>
                </a:solidFill>
                <a:latin typeface="Times New Roman"/>
                <a:cs typeface="Times New Roman"/>
              </a:rPr>
              <a:t> </a:t>
            </a:r>
            <a:r>
              <a:rPr dirty="0" b="1">
                <a:solidFill>
                  <a:srgbClr val="000000"/>
                </a:solidFill>
                <a:latin typeface="Times New Roman"/>
                <a:cs typeface="Times New Roman"/>
              </a:rPr>
              <a:t>–</a:t>
            </a:r>
          </a:p>
        </p:txBody>
      </p:sp>
      <p:sp>
        <p:nvSpPr>
          <p:cNvPr id="8" name="object 8"/>
          <p:cNvSpPr txBox="1">
            <a:spLocks noGrp="1"/>
          </p:cNvSpPr>
          <p:nvPr>
            <p:ph type="body" idx="1"/>
          </p:nvPr>
        </p:nvSpPr>
        <p:spPr>
          <a:prstGeom prst="rect"/>
        </p:spPr>
        <p:txBody>
          <a:bodyPr wrap="square" lIns="0" tIns="165048" rIns="0" bIns="0" rtlCol="0" vert="horz">
            <a:spAutoFit/>
          </a:bodyPr>
          <a:lstStyle/>
          <a:p>
            <a:pPr algn="just" marL="298450" marR="5080" indent="-285750">
              <a:lnSpc>
                <a:spcPct val="150000"/>
              </a:lnSpc>
              <a:spcBef>
                <a:spcPts val="100"/>
              </a:spcBef>
              <a:buFont typeface="Arial"/>
              <a:buChar char="•"/>
              <a:tabLst>
                <a:tab pos="298450" algn="l"/>
              </a:tabLst>
            </a:pPr>
            <a:r>
              <a:rPr dirty="0" sz="2000" spc="-5" b="0" i="0">
                <a:latin typeface="Times New Roman"/>
                <a:cs typeface="Times New Roman"/>
              </a:rPr>
              <a:t>Full time on roll with prescribed pay scale. An employee on contract for a period </a:t>
            </a:r>
            <a:r>
              <a:rPr dirty="0" sz="2000" spc="-10" b="0" i="0">
                <a:latin typeface="Times New Roman"/>
                <a:cs typeface="Times New Roman"/>
              </a:rPr>
              <a:t>of  </a:t>
            </a:r>
            <a:r>
              <a:rPr dirty="0" sz="2000" spc="-5" b="0" i="0">
                <a:latin typeface="Times New Roman"/>
                <a:cs typeface="Times New Roman"/>
              </a:rPr>
              <a:t>more than two years </a:t>
            </a:r>
            <a:r>
              <a:rPr dirty="0" sz="2000" b="0" i="0">
                <a:latin typeface="Times New Roman"/>
                <a:cs typeface="Times New Roman"/>
              </a:rPr>
              <a:t>AND </a:t>
            </a:r>
            <a:r>
              <a:rPr dirty="0" sz="2000" spc="-5" b="0" i="0">
                <a:latin typeface="Times New Roman"/>
                <a:cs typeface="Times New Roman"/>
              </a:rPr>
              <a:t>drawing consolidated salary equal or higher than  applicable gross salary shall only be counted as a regular</a:t>
            </a:r>
            <a:r>
              <a:rPr dirty="0" sz="2000" spc="-35" b="0" i="0">
                <a:latin typeface="Times New Roman"/>
                <a:cs typeface="Times New Roman"/>
              </a:rPr>
              <a:t> </a:t>
            </a:r>
            <a:r>
              <a:rPr dirty="0" sz="2000" spc="-5" b="0" i="0">
                <a:latin typeface="Times New Roman"/>
                <a:cs typeface="Times New Roman"/>
              </a:rPr>
              <a:t>employee</a:t>
            </a:r>
            <a:endParaRPr sz="2000">
              <a:latin typeface="Times New Roman"/>
              <a:cs typeface="Times New Roman"/>
            </a:endParaRPr>
          </a:p>
          <a:p>
            <a:pPr algn="just" marL="298450" marR="5080" indent="-285750">
              <a:lnSpc>
                <a:spcPct val="150000"/>
              </a:lnSpc>
              <a:buFont typeface="Arial"/>
              <a:buChar char="•"/>
              <a:tabLst>
                <a:tab pos="298450" algn="l"/>
              </a:tabLst>
            </a:pPr>
            <a:r>
              <a:rPr dirty="0" sz="2000" spc="-5" b="0" i="0">
                <a:latin typeface="Times New Roman"/>
                <a:cs typeface="Times New Roman"/>
              </a:rPr>
              <a:t>Prescribed pay scales means pay scales notified by the AICTE/Central Government  and implementation as prescribed by the State Government. In case State  </a:t>
            </a:r>
            <a:r>
              <a:rPr dirty="0" sz="2000" b="0" i="0">
                <a:latin typeface="Times New Roman"/>
                <a:cs typeface="Times New Roman"/>
              </a:rPr>
              <a:t>Government </a:t>
            </a:r>
            <a:r>
              <a:rPr dirty="0" sz="2000" spc="-5" b="0" i="0">
                <a:latin typeface="Times New Roman"/>
                <a:cs typeface="Times New Roman"/>
              </a:rPr>
              <a:t>prescribes lesser consolidated salary </a:t>
            </a:r>
            <a:r>
              <a:rPr dirty="0" sz="2000" b="0" i="0">
                <a:latin typeface="Times New Roman"/>
                <a:cs typeface="Times New Roman"/>
              </a:rPr>
              <a:t>for a </a:t>
            </a:r>
            <a:r>
              <a:rPr dirty="0" sz="2000" spc="-5" b="0" i="0">
                <a:latin typeface="Times New Roman"/>
                <a:cs typeface="Times New Roman"/>
              </a:rPr>
              <a:t>particular cadre </a:t>
            </a:r>
            <a:r>
              <a:rPr dirty="0" sz="2000" b="0" i="0">
                <a:latin typeface="Times New Roman"/>
                <a:cs typeface="Times New Roman"/>
              </a:rPr>
              <a:t>then </a:t>
            </a:r>
            <a:r>
              <a:rPr dirty="0" sz="2000" spc="-5" b="0" i="0">
                <a:latin typeface="Times New Roman"/>
                <a:cs typeface="Times New Roman"/>
              </a:rPr>
              <a:t>same  will be considered as reference while counting faculty as a regular</a:t>
            </a:r>
            <a:r>
              <a:rPr dirty="0" sz="2000" spc="30" b="0" i="0">
                <a:latin typeface="Times New Roman"/>
                <a:cs typeface="Times New Roman"/>
              </a:rPr>
              <a:t> </a:t>
            </a:r>
            <a:r>
              <a:rPr dirty="0" sz="2000" spc="-5" b="0" i="0">
                <a:latin typeface="Times New Roman"/>
                <a:cs typeface="Times New Roman"/>
              </a:rPr>
              <a:t>faculty</a:t>
            </a:r>
            <a:endParaRPr sz="2000">
              <a:latin typeface="Times New Roman"/>
              <a:cs typeface="Times New Roman"/>
            </a:endParaRPr>
          </a:p>
        </p:txBody>
      </p:sp>
      <p:sp>
        <p:nvSpPr>
          <p:cNvPr id="9" name="object 9"/>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764540" y="635762"/>
            <a:ext cx="3237230" cy="330200"/>
          </a:xfrm>
          <a:prstGeom prst="rect"/>
        </p:spPr>
        <p:txBody>
          <a:bodyPr wrap="square" lIns="0" tIns="12065" rIns="0" bIns="0" rtlCol="0" vert="horz">
            <a:spAutoFit/>
          </a:bodyPr>
          <a:lstStyle/>
          <a:p>
            <a:pPr marL="12700">
              <a:lnSpc>
                <a:spcPct val="100000"/>
              </a:lnSpc>
              <a:spcBef>
                <a:spcPts val="95"/>
              </a:spcBef>
            </a:pPr>
            <a:r>
              <a:rPr dirty="0" u="heavy" spc="-10" b="1">
                <a:solidFill>
                  <a:srgbClr val="000000"/>
                </a:solidFill>
                <a:uFill>
                  <a:solidFill>
                    <a:srgbClr val="000000"/>
                  </a:solidFill>
                </a:uFill>
                <a:latin typeface="Verdana"/>
                <a:cs typeface="Verdana"/>
              </a:rPr>
              <a:t>Guidelines </a:t>
            </a:r>
            <a:r>
              <a:rPr dirty="0" u="heavy" spc="-5" b="1">
                <a:solidFill>
                  <a:srgbClr val="000000"/>
                </a:solidFill>
                <a:uFill>
                  <a:solidFill>
                    <a:srgbClr val="000000"/>
                  </a:solidFill>
                </a:uFill>
                <a:latin typeface="Verdana"/>
                <a:cs typeface="Verdana"/>
              </a:rPr>
              <a:t>for</a:t>
            </a:r>
            <a:r>
              <a:rPr dirty="0" u="heavy" spc="25" b="1">
                <a:solidFill>
                  <a:srgbClr val="000000"/>
                </a:solidFill>
                <a:uFill>
                  <a:solidFill>
                    <a:srgbClr val="000000"/>
                  </a:solidFill>
                </a:uFill>
                <a:latin typeface="Verdana"/>
                <a:cs typeface="Verdana"/>
              </a:rPr>
              <a:t> </a:t>
            </a:r>
            <a:r>
              <a:rPr dirty="0" u="heavy" spc="-10" b="1">
                <a:solidFill>
                  <a:srgbClr val="000000"/>
                </a:solidFill>
                <a:uFill>
                  <a:solidFill>
                    <a:srgbClr val="000000"/>
                  </a:solidFill>
                </a:uFill>
                <a:latin typeface="Verdana"/>
                <a:cs typeface="Verdana"/>
              </a:rPr>
              <a:t>Faculty:</a:t>
            </a:r>
          </a:p>
        </p:txBody>
      </p:sp>
      <p:sp>
        <p:nvSpPr>
          <p:cNvPr id="8" name="object 8"/>
          <p:cNvSpPr txBox="1"/>
          <p:nvPr/>
        </p:nvSpPr>
        <p:spPr>
          <a:xfrm>
            <a:off x="764540" y="1292860"/>
            <a:ext cx="8454390" cy="4879340"/>
          </a:xfrm>
          <a:prstGeom prst="rect">
            <a:avLst/>
          </a:prstGeom>
        </p:spPr>
        <p:txBody>
          <a:bodyPr wrap="square" lIns="0" tIns="12700" rIns="0" bIns="0" rtlCol="0" vert="horz">
            <a:spAutoFit/>
          </a:bodyPr>
          <a:lstStyle/>
          <a:p>
            <a:pPr algn="just" marL="355600" marR="5080" indent="-342900">
              <a:lnSpc>
                <a:spcPct val="114999"/>
              </a:lnSpc>
              <a:spcBef>
                <a:spcPts val="100"/>
              </a:spcBef>
              <a:buFont typeface="Symbol"/>
              <a:buChar char=""/>
              <a:tabLst>
                <a:tab pos="355600" algn="l"/>
              </a:tabLst>
            </a:pPr>
            <a:r>
              <a:rPr dirty="0" sz="1800">
                <a:latin typeface="Times New Roman"/>
                <a:cs typeface="Times New Roman"/>
              </a:rPr>
              <a:t>The PhD faculty count requirement shall be calculated on the pro-rota </a:t>
            </a:r>
            <a:r>
              <a:rPr dirty="0" sz="1800" spc="-5">
                <a:latin typeface="Times New Roman"/>
                <a:cs typeface="Times New Roman"/>
              </a:rPr>
              <a:t>basis </a:t>
            </a:r>
            <a:r>
              <a:rPr dirty="0" sz="1800">
                <a:latin typeface="Times New Roman"/>
                <a:cs typeface="Times New Roman"/>
              </a:rPr>
              <a:t>– with </a:t>
            </a:r>
            <a:r>
              <a:rPr dirty="0" sz="1800" spc="-5">
                <a:latin typeface="Times New Roman"/>
                <a:cs typeface="Times New Roman"/>
              </a:rPr>
              <a:t>at  </a:t>
            </a:r>
            <a:r>
              <a:rPr dirty="0" sz="1800">
                <a:latin typeface="Times New Roman"/>
                <a:cs typeface="Times New Roman"/>
              </a:rPr>
              <a:t>least 75% </a:t>
            </a:r>
            <a:r>
              <a:rPr dirty="0" sz="1800" spc="-5">
                <a:latin typeface="Times New Roman"/>
                <a:cs typeface="Times New Roman"/>
              </a:rPr>
              <a:t>to </a:t>
            </a:r>
            <a:r>
              <a:rPr dirty="0" sz="1800">
                <a:latin typeface="Times New Roman"/>
                <a:cs typeface="Times New Roman"/>
              </a:rPr>
              <a:t>be part of the regular </a:t>
            </a:r>
            <a:r>
              <a:rPr dirty="0" sz="1800" spc="-20">
                <a:latin typeface="Times New Roman"/>
                <a:cs typeface="Times New Roman"/>
              </a:rPr>
              <a:t>faculty, </a:t>
            </a:r>
            <a:r>
              <a:rPr dirty="0" sz="1800">
                <a:latin typeface="Times New Roman"/>
                <a:cs typeface="Times New Roman"/>
              </a:rPr>
              <a:t>and the remaining being part of the  contractual* </a:t>
            </a:r>
            <a:r>
              <a:rPr dirty="0" sz="1800" spc="-20">
                <a:latin typeface="Times New Roman"/>
                <a:cs typeface="Times New Roman"/>
              </a:rPr>
              <a:t>faculty, </a:t>
            </a:r>
            <a:r>
              <a:rPr dirty="0" sz="1800" spc="-5">
                <a:latin typeface="Times New Roman"/>
                <a:cs typeface="Times New Roman"/>
              </a:rPr>
              <a:t>if </a:t>
            </a:r>
            <a:r>
              <a:rPr dirty="0" sz="1800" spc="-35">
                <a:latin typeface="Times New Roman"/>
                <a:cs typeface="Times New Roman"/>
              </a:rPr>
              <a:t>any. </a:t>
            </a:r>
            <a:r>
              <a:rPr dirty="0" sz="1800">
                <a:latin typeface="Times New Roman"/>
                <a:cs typeface="Times New Roman"/>
              </a:rPr>
              <a:t>*(Only those who have taught for consecutive 2 </a:t>
            </a:r>
            <a:r>
              <a:rPr dirty="0" sz="1800" spc="-5">
                <a:latin typeface="Times New Roman"/>
                <a:cs typeface="Times New Roman"/>
              </a:rPr>
              <a:t>semesters  </a:t>
            </a:r>
            <a:r>
              <a:rPr dirty="0" sz="1800">
                <a:latin typeface="Times New Roman"/>
                <a:cs typeface="Times New Roman"/>
              </a:rPr>
              <a:t>on full </a:t>
            </a:r>
            <a:r>
              <a:rPr dirty="0" sz="1800" spc="-5">
                <a:latin typeface="Times New Roman"/>
                <a:cs typeface="Times New Roman"/>
              </a:rPr>
              <a:t>time</a:t>
            </a:r>
            <a:r>
              <a:rPr dirty="0" sz="1800">
                <a:latin typeface="Times New Roman"/>
                <a:cs typeface="Times New Roman"/>
              </a:rPr>
              <a:t> </a:t>
            </a:r>
            <a:r>
              <a:rPr dirty="0" sz="1800" spc="-5">
                <a:latin typeface="Times New Roman"/>
                <a:cs typeface="Times New Roman"/>
              </a:rPr>
              <a:t>basis)</a:t>
            </a:r>
            <a:endParaRPr sz="1800">
              <a:latin typeface="Times New Roman"/>
              <a:cs typeface="Times New Roman"/>
            </a:endParaRPr>
          </a:p>
          <a:p>
            <a:pPr>
              <a:lnSpc>
                <a:spcPct val="100000"/>
              </a:lnSpc>
              <a:buFont typeface="Symbol"/>
              <a:buChar char=""/>
            </a:pPr>
            <a:endParaRPr sz="2050">
              <a:latin typeface="Times New Roman"/>
              <a:cs typeface="Times New Roman"/>
            </a:endParaRPr>
          </a:p>
          <a:p>
            <a:pPr algn="just" marL="355600" marR="5080" indent="-342900">
              <a:lnSpc>
                <a:spcPct val="100000"/>
              </a:lnSpc>
              <a:buFont typeface="Symbol"/>
              <a:buChar char=""/>
              <a:tabLst>
                <a:tab pos="355600" algn="l"/>
              </a:tabLst>
            </a:pPr>
            <a:r>
              <a:rPr dirty="0" sz="1800">
                <a:latin typeface="Times New Roman"/>
                <a:cs typeface="Times New Roman"/>
              </a:rPr>
              <a:t>The contractual </a:t>
            </a:r>
            <a:r>
              <a:rPr dirty="0" sz="1800" spc="-5">
                <a:latin typeface="Times New Roman"/>
                <a:cs typeface="Times New Roman"/>
              </a:rPr>
              <a:t>faculty </a:t>
            </a:r>
            <a:r>
              <a:rPr dirty="0" sz="1800">
                <a:latin typeface="Times New Roman"/>
                <a:cs typeface="Times New Roman"/>
              </a:rPr>
              <a:t>(doing away with the terminology of </a:t>
            </a:r>
            <a:r>
              <a:rPr dirty="0" sz="1800" spc="-5">
                <a:latin typeface="Times New Roman"/>
                <a:cs typeface="Times New Roman"/>
              </a:rPr>
              <a:t>visiting/adjunct </a:t>
            </a:r>
            <a:r>
              <a:rPr dirty="0" sz="1800" spc="-20">
                <a:latin typeface="Times New Roman"/>
                <a:cs typeface="Times New Roman"/>
              </a:rPr>
              <a:t>faculty,  </a:t>
            </a:r>
            <a:r>
              <a:rPr dirty="0" sz="1800">
                <a:latin typeface="Times New Roman"/>
                <a:cs typeface="Times New Roman"/>
              </a:rPr>
              <a:t>whatsoever) who have taught for 2 consecutive </a:t>
            </a:r>
            <a:r>
              <a:rPr dirty="0" sz="1800" spc="-5">
                <a:latin typeface="Times New Roman"/>
                <a:cs typeface="Times New Roman"/>
              </a:rPr>
              <a:t>semesters in the </a:t>
            </a:r>
            <a:r>
              <a:rPr dirty="0" sz="1800">
                <a:latin typeface="Times New Roman"/>
                <a:cs typeface="Times New Roman"/>
              </a:rPr>
              <a:t>corresponding  </a:t>
            </a:r>
            <a:r>
              <a:rPr dirty="0" sz="1800" spc="-5">
                <a:latin typeface="Times New Roman"/>
                <a:cs typeface="Times New Roman"/>
              </a:rPr>
              <a:t>academic year </a:t>
            </a:r>
            <a:r>
              <a:rPr dirty="0" sz="1800">
                <a:latin typeface="Times New Roman"/>
                <a:cs typeface="Times New Roman"/>
              </a:rPr>
              <a:t>on full </a:t>
            </a:r>
            <a:r>
              <a:rPr dirty="0" sz="1800" spc="-5">
                <a:latin typeface="Times New Roman"/>
                <a:cs typeface="Times New Roman"/>
              </a:rPr>
              <a:t>time basis </a:t>
            </a:r>
            <a:r>
              <a:rPr dirty="0" sz="1800">
                <a:latin typeface="Times New Roman"/>
                <a:cs typeface="Times New Roman"/>
              </a:rPr>
              <a:t>shall </a:t>
            </a:r>
            <a:r>
              <a:rPr dirty="0" sz="1800" spc="-5">
                <a:latin typeface="Times New Roman"/>
                <a:cs typeface="Times New Roman"/>
              </a:rPr>
              <a:t>be considered </a:t>
            </a:r>
            <a:r>
              <a:rPr dirty="0" sz="1800">
                <a:latin typeface="Times New Roman"/>
                <a:cs typeface="Times New Roman"/>
              </a:rPr>
              <a:t>for </a:t>
            </a:r>
            <a:r>
              <a:rPr dirty="0" sz="1800" spc="-5">
                <a:latin typeface="Times New Roman"/>
                <a:cs typeface="Times New Roman"/>
              </a:rPr>
              <a:t>the </a:t>
            </a:r>
            <a:r>
              <a:rPr dirty="0" sz="1800">
                <a:latin typeface="Times New Roman"/>
                <a:cs typeface="Times New Roman"/>
              </a:rPr>
              <a:t>purpose </a:t>
            </a:r>
            <a:r>
              <a:rPr dirty="0" sz="1800" spc="-5">
                <a:latin typeface="Times New Roman"/>
                <a:cs typeface="Times New Roman"/>
              </a:rPr>
              <a:t>of calculation in the  Student Faculty</a:t>
            </a:r>
            <a:r>
              <a:rPr dirty="0" sz="1800" spc="5">
                <a:latin typeface="Times New Roman"/>
                <a:cs typeface="Times New Roman"/>
              </a:rPr>
              <a:t> </a:t>
            </a:r>
            <a:r>
              <a:rPr dirty="0" sz="1800" spc="-5">
                <a:latin typeface="Times New Roman"/>
                <a:cs typeface="Times New Roman"/>
              </a:rPr>
              <a:t>Ratio.</a:t>
            </a:r>
            <a:endParaRPr sz="1800">
              <a:latin typeface="Times New Roman"/>
              <a:cs typeface="Times New Roman"/>
            </a:endParaRPr>
          </a:p>
          <a:p>
            <a:pPr>
              <a:lnSpc>
                <a:spcPct val="100000"/>
              </a:lnSpc>
              <a:spcBef>
                <a:spcPts val="40"/>
              </a:spcBef>
              <a:buFont typeface="Symbol"/>
              <a:buChar char=""/>
            </a:pPr>
            <a:endParaRPr sz="1850">
              <a:latin typeface="Times New Roman"/>
              <a:cs typeface="Times New Roman"/>
            </a:endParaRPr>
          </a:p>
          <a:p>
            <a:pPr algn="just" marL="355600" marR="5080" indent="-342900">
              <a:lnSpc>
                <a:spcPct val="99700"/>
              </a:lnSpc>
              <a:buFont typeface="Symbol"/>
              <a:buChar char=""/>
              <a:tabLst>
                <a:tab pos="355600" algn="l"/>
              </a:tabLst>
            </a:pPr>
            <a:r>
              <a:rPr dirty="0" sz="1800">
                <a:latin typeface="Times New Roman"/>
                <a:cs typeface="Times New Roman"/>
              </a:rPr>
              <a:t>If a member of regular or </a:t>
            </a:r>
            <a:r>
              <a:rPr dirty="0" sz="1800" spc="-5">
                <a:latin typeface="Times New Roman"/>
                <a:cs typeface="Times New Roman"/>
              </a:rPr>
              <a:t>contractual faculty is designated as </a:t>
            </a:r>
            <a:r>
              <a:rPr dirty="0" sz="1800" spc="-10">
                <a:latin typeface="Times New Roman"/>
                <a:cs typeface="Times New Roman"/>
              </a:rPr>
              <a:t>lecturer, </a:t>
            </a:r>
            <a:r>
              <a:rPr dirty="0" sz="1800">
                <a:latin typeface="Times New Roman"/>
                <a:cs typeface="Times New Roman"/>
              </a:rPr>
              <a:t>even though  holding </a:t>
            </a:r>
            <a:r>
              <a:rPr dirty="0" sz="1800" spc="-5">
                <a:latin typeface="Times New Roman"/>
                <a:cs typeface="Times New Roman"/>
              </a:rPr>
              <a:t>an </a:t>
            </a:r>
            <a:r>
              <a:rPr dirty="0" sz="1800" spc="-25">
                <a:latin typeface="Times New Roman"/>
                <a:cs typeface="Times New Roman"/>
              </a:rPr>
              <a:t>M.Tech </a:t>
            </a:r>
            <a:r>
              <a:rPr dirty="0" sz="1800">
                <a:latin typeface="Times New Roman"/>
                <a:cs typeface="Times New Roman"/>
              </a:rPr>
              <a:t>degree, </a:t>
            </a:r>
            <a:r>
              <a:rPr dirty="0" sz="1800" spc="-5">
                <a:latin typeface="Times New Roman"/>
                <a:cs typeface="Times New Roman"/>
              </a:rPr>
              <a:t>NBA shall </a:t>
            </a:r>
            <a:r>
              <a:rPr dirty="0" sz="1800">
                <a:latin typeface="Times New Roman"/>
                <a:cs typeface="Times New Roman"/>
              </a:rPr>
              <a:t>not count </a:t>
            </a:r>
            <a:r>
              <a:rPr dirty="0" sz="1800" spc="-5">
                <a:latin typeface="Times New Roman"/>
                <a:cs typeface="Times New Roman"/>
              </a:rPr>
              <a:t>him/her </a:t>
            </a:r>
            <a:r>
              <a:rPr dirty="0" sz="1800">
                <a:latin typeface="Times New Roman"/>
                <a:cs typeface="Times New Roman"/>
              </a:rPr>
              <a:t>against the faculty  </a:t>
            </a:r>
            <a:r>
              <a:rPr dirty="0" sz="1800" spc="-5">
                <a:latin typeface="Times New Roman"/>
                <a:cs typeface="Times New Roman"/>
              </a:rPr>
              <a:t>requirements</a:t>
            </a:r>
            <a:r>
              <a:rPr dirty="0" sz="1800" spc="-5" b="0">
                <a:latin typeface="Bookman Old Style"/>
                <a:cs typeface="Bookman Old Style"/>
              </a:rPr>
              <a:t>.</a:t>
            </a:r>
            <a:endParaRPr sz="1800">
              <a:latin typeface="Bookman Old Style"/>
              <a:cs typeface="Bookman Old Style"/>
            </a:endParaRPr>
          </a:p>
          <a:p>
            <a:pPr>
              <a:lnSpc>
                <a:spcPct val="100000"/>
              </a:lnSpc>
              <a:buFont typeface="Symbol"/>
              <a:buChar char=""/>
            </a:pPr>
            <a:endParaRPr sz="1850">
              <a:latin typeface="Bookman Old Style"/>
              <a:cs typeface="Bookman Old Style"/>
            </a:endParaRPr>
          </a:p>
          <a:p>
            <a:pPr algn="just" marL="355600" marR="5080" indent="-342900">
              <a:lnSpc>
                <a:spcPct val="100000"/>
              </a:lnSpc>
              <a:buFont typeface="Symbol"/>
              <a:buChar char=""/>
              <a:tabLst>
                <a:tab pos="355600" algn="l"/>
              </a:tabLst>
            </a:pPr>
            <a:r>
              <a:rPr dirty="0" sz="1800">
                <a:latin typeface="Times New Roman"/>
                <a:cs typeface="Times New Roman"/>
              </a:rPr>
              <a:t>In the </a:t>
            </a:r>
            <a:r>
              <a:rPr dirty="0" sz="1800" spc="-5">
                <a:latin typeface="Times New Roman"/>
                <a:cs typeface="Times New Roman"/>
              </a:rPr>
              <a:t>multidisciplinary </a:t>
            </a:r>
            <a:r>
              <a:rPr dirty="0" sz="1800">
                <a:latin typeface="Times New Roman"/>
                <a:cs typeface="Times New Roman"/>
              </a:rPr>
              <a:t>areas (like </a:t>
            </a:r>
            <a:r>
              <a:rPr dirty="0" sz="1800" spc="-5">
                <a:latin typeface="Times New Roman"/>
                <a:cs typeface="Times New Roman"/>
              </a:rPr>
              <a:t>MBA </a:t>
            </a:r>
            <a:r>
              <a:rPr dirty="0" sz="1800">
                <a:latin typeface="Times New Roman"/>
                <a:cs typeface="Times New Roman"/>
              </a:rPr>
              <a:t>or </a:t>
            </a:r>
            <a:r>
              <a:rPr dirty="0" sz="1800" spc="-5">
                <a:latin typeface="Times New Roman"/>
                <a:cs typeface="Times New Roman"/>
              </a:rPr>
              <a:t>PGDM) </a:t>
            </a:r>
            <a:r>
              <a:rPr dirty="0" sz="1800">
                <a:latin typeface="Times New Roman"/>
                <a:cs typeface="Times New Roman"/>
              </a:rPr>
              <a:t>or </a:t>
            </a:r>
            <a:r>
              <a:rPr dirty="0" sz="1800" spc="-5">
                <a:latin typeface="Times New Roman"/>
                <a:cs typeface="Times New Roman"/>
              </a:rPr>
              <a:t>specialized </a:t>
            </a:r>
            <a:r>
              <a:rPr dirty="0" sz="1800">
                <a:latin typeface="Times New Roman"/>
                <a:cs typeface="Times New Roman"/>
              </a:rPr>
              <a:t>areas like  </a:t>
            </a:r>
            <a:r>
              <a:rPr dirty="0" sz="1800" spc="-10">
                <a:latin typeface="Times New Roman"/>
                <a:cs typeface="Times New Roman"/>
              </a:rPr>
              <a:t>Biotechnology, </a:t>
            </a:r>
            <a:r>
              <a:rPr dirty="0" sz="1800">
                <a:latin typeface="Times New Roman"/>
                <a:cs typeface="Times New Roman"/>
              </a:rPr>
              <a:t>all the </a:t>
            </a:r>
            <a:r>
              <a:rPr dirty="0" sz="1800" spc="-5">
                <a:latin typeface="Times New Roman"/>
                <a:cs typeface="Times New Roman"/>
              </a:rPr>
              <a:t>qualifications relevant </a:t>
            </a:r>
            <a:r>
              <a:rPr dirty="0" sz="1800">
                <a:latin typeface="Times New Roman"/>
                <a:cs typeface="Times New Roman"/>
              </a:rPr>
              <a:t>and purposeful </a:t>
            </a:r>
            <a:r>
              <a:rPr dirty="0" sz="1800" spc="-5">
                <a:latin typeface="Times New Roman"/>
                <a:cs typeface="Times New Roman"/>
              </a:rPr>
              <a:t>to </a:t>
            </a:r>
            <a:r>
              <a:rPr dirty="0" sz="1800">
                <a:latin typeface="Times New Roman"/>
                <a:cs typeface="Times New Roman"/>
              </a:rPr>
              <a:t>those </a:t>
            </a:r>
            <a:r>
              <a:rPr dirty="0" sz="1800" spc="-5">
                <a:latin typeface="Times New Roman"/>
                <a:cs typeface="Times New Roman"/>
              </a:rPr>
              <a:t>disciplines </a:t>
            </a:r>
            <a:r>
              <a:rPr dirty="0" sz="1800">
                <a:latin typeface="Times New Roman"/>
                <a:cs typeface="Times New Roman"/>
              </a:rPr>
              <a:t>need </a:t>
            </a:r>
            <a:r>
              <a:rPr dirty="0" sz="1800" spc="-5">
                <a:latin typeface="Times New Roman"/>
                <a:cs typeface="Times New Roman"/>
              </a:rPr>
              <a:t>to  </a:t>
            </a:r>
            <a:r>
              <a:rPr dirty="0" sz="1800">
                <a:latin typeface="Times New Roman"/>
                <a:cs typeface="Times New Roman"/>
              </a:rPr>
              <a:t>be considered, </a:t>
            </a:r>
            <a:r>
              <a:rPr dirty="0" sz="1800" spc="-5">
                <a:latin typeface="Times New Roman"/>
                <a:cs typeface="Times New Roman"/>
              </a:rPr>
              <a:t>in addition to </a:t>
            </a:r>
            <a:r>
              <a:rPr dirty="0" sz="1800">
                <a:latin typeface="Times New Roman"/>
                <a:cs typeface="Times New Roman"/>
              </a:rPr>
              <a:t>the </a:t>
            </a:r>
            <a:r>
              <a:rPr dirty="0" sz="1800" spc="-10">
                <a:latin typeface="Times New Roman"/>
                <a:cs typeface="Times New Roman"/>
              </a:rPr>
              <a:t>M.Tech/MBA/PGDM</a:t>
            </a:r>
            <a:r>
              <a:rPr dirty="0" sz="1800" spc="15">
                <a:latin typeface="Times New Roman"/>
                <a:cs typeface="Times New Roman"/>
              </a:rPr>
              <a:t> </a:t>
            </a:r>
            <a:r>
              <a:rPr dirty="0" sz="1800" spc="-5">
                <a:latin typeface="Times New Roman"/>
                <a:cs typeface="Times New Roman"/>
              </a:rPr>
              <a:t>degrees.</a:t>
            </a:r>
            <a:endParaRPr sz="1800">
              <a:latin typeface="Times New Roman"/>
              <a:cs typeface="Times New Roman"/>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p:nvPr/>
        </p:nvSpPr>
        <p:spPr>
          <a:xfrm>
            <a:off x="688340" y="650240"/>
            <a:ext cx="8529320" cy="4338320"/>
          </a:xfrm>
          <a:prstGeom prst="rect">
            <a:avLst/>
          </a:prstGeom>
        </p:spPr>
        <p:txBody>
          <a:bodyPr wrap="square" lIns="0" tIns="12700" rIns="0" bIns="0" rtlCol="0" vert="horz">
            <a:spAutoFit/>
          </a:bodyPr>
          <a:lstStyle/>
          <a:p>
            <a:pPr algn="just" marL="355600" marR="5080" indent="-342900">
              <a:lnSpc>
                <a:spcPct val="100000"/>
              </a:lnSpc>
              <a:spcBef>
                <a:spcPts val="100"/>
              </a:spcBef>
              <a:buFont typeface="Symbol"/>
              <a:buChar char=""/>
              <a:tabLst>
                <a:tab pos="355600" algn="l"/>
              </a:tabLst>
            </a:pPr>
            <a:r>
              <a:rPr dirty="0" sz="1800">
                <a:latin typeface="Times New Roman"/>
                <a:cs typeface="Times New Roman"/>
              </a:rPr>
              <a:t>There </a:t>
            </a:r>
            <a:r>
              <a:rPr dirty="0" sz="1800" spc="-5">
                <a:latin typeface="Times New Roman"/>
                <a:cs typeface="Times New Roman"/>
              </a:rPr>
              <a:t>is </a:t>
            </a:r>
            <a:r>
              <a:rPr dirty="0" sz="1800">
                <a:latin typeface="Times New Roman"/>
                <a:cs typeface="Times New Roman"/>
              </a:rPr>
              <a:t>no age </a:t>
            </a:r>
            <a:r>
              <a:rPr dirty="0" sz="1800" spc="-5">
                <a:latin typeface="Times New Roman"/>
                <a:cs typeface="Times New Roman"/>
              </a:rPr>
              <a:t>limit </a:t>
            </a:r>
            <a:r>
              <a:rPr dirty="0" sz="1800">
                <a:latin typeface="Times New Roman"/>
                <a:cs typeface="Times New Roman"/>
              </a:rPr>
              <a:t>to the consideration for the emeritus faculty </a:t>
            </a:r>
            <a:r>
              <a:rPr dirty="0" sz="1800" spc="-5">
                <a:latin typeface="Times New Roman"/>
                <a:cs typeface="Times New Roman"/>
              </a:rPr>
              <a:t>as </a:t>
            </a:r>
            <a:r>
              <a:rPr dirty="0" sz="1800">
                <a:latin typeface="Times New Roman"/>
                <a:cs typeface="Times New Roman"/>
              </a:rPr>
              <a:t>long </a:t>
            </a:r>
            <a:r>
              <a:rPr dirty="0" sz="1800" spc="-5">
                <a:latin typeface="Times New Roman"/>
                <a:cs typeface="Times New Roman"/>
              </a:rPr>
              <a:t>as </a:t>
            </a:r>
            <a:r>
              <a:rPr dirty="0" sz="1800">
                <a:latin typeface="Times New Roman"/>
                <a:cs typeface="Times New Roman"/>
              </a:rPr>
              <a:t>they are  </a:t>
            </a:r>
            <a:r>
              <a:rPr dirty="0" sz="1800" spc="-5">
                <a:latin typeface="Times New Roman"/>
                <a:cs typeface="Times New Roman"/>
              </a:rPr>
              <a:t>physically </a:t>
            </a:r>
            <a:r>
              <a:rPr dirty="0" sz="1800">
                <a:latin typeface="Times New Roman"/>
                <a:cs typeface="Times New Roman"/>
              </a:rPr>
              <a:t>fit </a:t>
            </a:r>
            <a:r>
              <a:rPr dirty="0" sz="1800" spc="-5">
                <a:latin typeface="Times New Roman"/>
                <a:cs typeface="Times New Roman"/>
              </a:rPr>
              <a:t>to take </a:t>
            </a:r>
            <a:r>
              <a:rPr dirty="0" sz="1800">
                <a:latin typeface="Times New Roman"/>
                <a:cs typeface="Times New Roman"/>
              </a:rPr>
              <a:t>classes and </a:t>
            </a:r>
            <a:r>
              <a:rPr dirty="0" sz="1800" spc="-5">
                <a:latin typeface="Times New Roman"/>
                <a:cs typeface="Times New Roman"/>
              </a:rPr>
              <a:t>engage </a:t>
            </a:r>
            <a:r>
              <a:rPr dirty="0" sz="1800">
                <a:latin typeface="Times New Roman"/>
                <a:cs typeface="Times New Roman"/>
              </a:rPr>
              <a:t>with students, and are </a:t>
            </a:r>
            <a:r>
              <a:rPr dirty="0" sz="1800" spc="-5">
                <a:latin typeface="Times New Roman"/>
                <a:cs typeface="Times New Roman"/>
              </a:rPr>
              <a:t>employed on </a:t>
            </a:r>
            <a:r>
              <a:rPr dirty="0" sz="1800">
                <a:latin typeface="Times New Roman"/>
                <a:cs typeface="Times New Roman"/>
              </a:rPr>
              <a:t>a full time  </a:t>
            </a:r>
            <a:r>
              <a:rPr dirty="0" sz="1800" spc="-5">
                <a:latin typeface="Times New Roman"/>
                <a:cs typeface="Times New Roman"/>
              </a:rPr>
              <a:t>basis.</a:t>
            </a:r>
            <a:endParaRPr sz="1800">
              <a:latin typeface="Times New Roman"/>
              <a:cs typeface="Times New Roman"/>
            </a:endParaRPr>
          </a:p>
          <a:p>
            <a:pPr>
              <a:lnSpc>
                <a:spcPct val="100000"/>
              </a:lnSpc>
              <a:spcBef>
                <a:spcPts val="30"/>
              </a:spcBef>
              <a:buChar char=""/>
            </a:pPr>
            <a:endParaRPr sz="1850">
              <a:latin typeface="Times New Roman"/>
              <a:cs typeface="Times New Roman"/>
            </a:endParaRPr>
          </a:p>
          <a:p>
            <a:pPr marL="355600" indent="-342900">
              <a:lnSpc>
                <a:spcPct val="100000"/>
              </a:lnSpc>
              <a:spcBef>
                <a:spcPts val="5"/>
              </a:spcBef>
              <a:buFont typeface="Symbol"/>
              <a:buChar char=""/>
              <a:tabLst>
                <a:tab pos="354965" algn="l"/>
                <a:tab pos="355600" algn="l"/>
              </a:tabLst>
            </a:pPr>
            <a:r>
              <a:rPr dirty="0" sz="1800">
                <a:latin typeface="Times New Roman"/>
                <a:cs typeface="Times New Roman"/>
              </a:rPr>
              <a:t>Regular </a:t>
            </a:r>
            <a:r>
              <a:rPr dirty="0" sz="1800" spc="-5">
                <a:latin typeface="Times New Roman"/>
                <a:cs typeface="Times New Roman"/>
              </a:rPr>
              <a:t>faculty to </a:t>
            </a:r>
            <a:r>
              <a:rPr dirty="0" sz="1800">
                <a:latin typeface="Times New Roman"/>
                <a:cs typeface="Times New Roman"/>
              </a:rPr>
              <a:t>be counted </a:t>
            </a:r>
            <a:r>
              <a:rPr dirty="0" sz="1800" spc="-5">
                <a:latin typeface="Times New Roman"/>
                <a:cs typeface="Times New Roman"/>
              </a:rPr>
              <a:t>if completed </a:t>
            </a:r>
            <a:r>
              <a:rPr dirty="0" sz="1800">
                <a:latin typeface="Times New Roman"/>
                <a:cs typeface="Times New Roman"/>
              </a:rPr>
              <a:t>9 months for the current </a:t>
            </a:r>
            <a:r>
              <a:rPr dirty="0" sz="1800" spc="-5">
                <a:latin typeface="Times New Roman"/>
                <a:cs typeface="Times New Roman"/>
              </a:rPr>
              <a:t>academic</a:t>
            </a:r>
            <a:r>
              <a:rPr dirty="0" sz="1800" spc="50">
                <a:latin typeface="Times New Roman"/>
                <a:cs typeface="Times New Roman"/>
              </a:rPr>
              <a:t> </a:t>
            </a:r>
            <a:r>
              <a:rPr dirty="0" sz="1800" spc="-25">
                <a:latin typeface="Times New Roman"/>
                <a:cs typeface="Times New Roman"/>
              </a:rPr>
              <a:t>year.</a:t>
            </a:r>
            <a:endParaRPr sz="1800">
              <a:latin typeface="Times New Roman"/>
              <a:cs typeface="Times New Roman"/>
            </a:endParaRPr>
          </a:p>
          <a:p>
            <a:pPr>
              <a:lnSpc>
                <a:spcPct val="100000"/>
              </a:lnSpc>
              <a:buChar char=""/>
            </a:pPr>
            <a:endParaRPr sz="2200">
              <a:latin typeface="Times New Roman"/>
              <a:cs typeface="Times New Roman"/>
            </a:endParaRPr>
          </a:p>
          <a:p>
            <a:pPr algn="just" marL="241300" marR="5080">
              <a:lnSpc>
                <a:spcPct val="100000"/>
              </a:lnSpc>
              <a:spcBef>
                <a:spcPts val="1790"/>
              </a:spcBef>
            </a:pPr>
            <a:r>
              <a:rPr dirty="0" u="heavy" sz="1800" spc="-5" b="1">
                <a:uFill>
                  <a:solidFill>
                    <a:srgbClr val="000000"/>
                  </a:solidFill>
                </a:uFill>
                <a:latin typeface="Times New Roman"/>
                <a:cs typeface="Times New Roman"/>
              </a:rPr>
              <a:t>NOTE:</a:t>
            </a:r>
            <a:r>
              <a:rPr dirty="0" sz="1800" spc="-5" b="1">
                <a:latin typeface="Times New Roman"/>
                <a:cs typeface="Times New Roman"/>
              </a:rPr>
              <a:t> Kindly </a:t>
            </a:r>
            <a:r>
              <a:rPr dirty="0" sz="1800" b="1">
                <a:latin typeface="Times New Roman"/>
                <a:cs typeface="Times New Roman"/>
              </a:rPr>
              <a:t>note that the </a:t>
            </a:r>
            <a:r>
              <a:rPr dirty="0" sz="1800" spc="-5" b="1">
                <a:latin typeface="Times New Roman"/>
                <a:cs typeface="Times New Roman"/>
              </a:rPr>
              <a:t>year mentioned </a:t>
            </a:r>
            <a:r>
              <a:rPr dirty="0" sz="1800" spc="-10" b="1">
                <a:latin typeface="Times New Roman"/>
                <a:cs typeface="Times New Roman"/>
              </a:rPr>
              <a:t>here </a:t>
            </a:r>
            <a:r>
              <a:rPr dirty="0" sz="1800" spc="-5" b="1">
                <a:latin typeface="Times New Roman"/>
                <a:cs typeface="Times New Roman"/>
              </a:rPr>
              <a:t>is </a:t>
            </a:r>
            <a:r>
              <a:rPr dirty="0" sz="1800" spc="-15" b="1">
                <a:latin typeface="Times New Roman"/>
                <a:cs typeface="Times New Roman"/>
              </a:rPr>
              <a:t>exemplary, </a:t>
            </a:r>
            <a:r>
              <a:rPr dirty="0" sz="1800" b="1">
                <a:latin typeface="Times New Roman"/>
                <a:cs typeface="Times New Roman"/>
              </a:rPr>
              <a:t>institute </a:t>
            </a:r>
            <a:r>
              <a:rPr dirty="0" sz="1800" spc="-5" b="1">
                <a:latin typeface="Times New Roman"/>
                <a:cs typeface="Times New Roman"/>
              </a:rPr>
              <a:t>has </a:t>
            </a:r>
            <a:r>
              <a:rPr dirty="0" sz="1800" b="1">
                <a:latin typeface="Times New Roman"/>
                <a:cs typeface="Times New Roman"/>
              </a:rPr>
              <a:t>to  </a:t>
            </a:r>
            <a:r>
              <a:rPr dirty="0" sz="1800" spc="-5" b="1">
                <a:latin typeface="Times New Roman"/>
                <a:cs typeface="Times New Roman"/>
              </a:rPr>
              <a:t>consider the </a:t>
            </a:r>
            <a:r>
              <a:rPr dirty="0" sz="1800" b="1">
                <a:latin typeface="Times New Roman"/>
                <a:cs typeface="Times New Roman"/>
              </a:rPr>
              <a:t>academic years as </a:t>
            </a:r>
            <a:r>
              <a:rPr dirty="0" sz="1800" spc="-5" b="1">
                <a:latin typeface="Times New Roman"/>
                <a:cs typeface="Times New Roman"/>
              </a:rPr>
              <a:t>per the definition </a:t>
            </a:r>
            <a:r>
              <a:rPr dirty="0" sz="1800" b="1">
                <a:latin typeface="Times New Roman"/>
                <a:cs typeface="Times New Roman"/>
              </a:rPr>
              <a:t>of </a:t>
            </a:r>
            <a:r>
              <a:rPr dirty="0" sz="1800" spc="-60" b="1">
                <a:latin typeface="Times New Roman"/>
                <a:cs typeface="Times New Roman"/>
              </a:rPr>
              <a:t>CAY </a:t>
            </a:r>
            <a:r>
              <a:rPr dirty="0" sz="1800" spc="-5" b="1">
                <a:latin typeface="Times New Roman"/>
                <a:cs typeface="Times New Roman"/>
              </a:rPr>
              <a:t>given in the document and  according to the prevailing</a:t>
            </a:r>
            <a:r>
              <a:rPr dirty="0" sz="1800" spc="5" b="1">
                <a:latin typeface="Times New Roman"/>
                <a:cs typeface="Times New Roman"/>
              </a:rPr>
              <a:t> </a:t>
            </a:r>
            <a:r>
              <a:rPr dirty="0" sz="1800" spc="-35" b="1">
                <a:latin typeface="Times New Roman"/>
                <a:cs typeface="Times New Roman"/>
              </a:rPr>
              <a:t>year.</a:t>
            </a:r>
            <a:endParaRPr sz="1800">
              <a:latin typeface="Times New Roman"/>
              <a:cs typeface="Times New Roman"/>
            </a:endParaRPr>
          </a:p>
          <a:p>
            <a:pPr marL="469900">
              <a:lnSpc>
                <a:spcPct val="100000"/>
              </a:lnSpc>
              <a:spcBef>
                <a:spcPts val="1320"/>
              </a:spcBef>
            </a:pPr>
            <a:r>
              <a:rPr dirty="0" sz="1800" spc="-85" b="1">
                <a:latin typeface="Times New Roman"/>
                <a:cs typeface="Times New Roman"/>
              </a:rPr>
              <a:t>CAY: </a:t>
            </a:r>
            <a:r>
              <a:rPr dirty="0" sz="1800" spc="-5" b="1">
                <a:latin typeface="Times New Roman"/>
                <a:cs typeface="Times New Roman"/>
              </a:rPr>
              <a:t>Current </a:t>
            </a:r>
            <a:r>
              <a:rPr dirty="0" sz="1800" b="1">
                <a:latin typeface="Times New Roman"/>
                <a:cs typeface="Times New Roman"/>
              </a:rPr>
              <a:t>Academic</a:t>
            </a:r>
            <a:r>
              <a:rPr dirty="0" sz="1800" spc="-150" b="1">
                <a:latin typeface="Times New Roman"/>
                <a:cs typeface="Times New Roman"/>
              </a:rPr>
              <a:t> </a:t>
            </a:r>
            <a:r>
              <a:rPr dirty="0" sz="1800" spc="-55" b="1">
                <a:latin typeface="Times New Roman"/>
                <a:cs typeface="Times New Roman"/>
              </a:rPr>
              <a:t>Year</a:t>
            </a:r>
            <a:endParaRPr sz="1800">
              <a:latin typeface="Times New Roman"/>
              <a:cs typeface="Times New Roman"/>
            </a:endParaRPr>
          </a:p>
          <a:p>
            <a:pPr marL="469900">
              <a:lnSpc>
                <a:spcPct val="100000"/>
              </a:lnSpc>
            </a:pPr>
            <a:r>
              <a:rPr dirty="0" sz="1800" spc="-30" b="1">
                <a:latin typeface="Times New Roman"/>
                <a:cs typeface="Times New Roman"/>
              </a:rPr>
              <a:t>CAYm1: </a:t>
            </a:r>
            <a:r>
              <a:rPr dirty="0" sz="1800" spc="-5" b="1">
                <a:latin typeface="Times New Roman"/>
                <a:cs typeface="Times New Roman"/>
              </a:rPr>
              <a:t>Current Academic </a:t>
            </a:r>
            <a:r>
              <a:rPr dirty="0" sz="1800" spc="-50" b="1">
                <a:latin typeface="Times New Roman"/>
                <a:cs typeface="Times New Roman"/>
              </a:rPr>
              <a:t>Year </a:t>
            </a:r>
            <a:r>
              <a:rPr dirty="0" sz="1800" b="1">
                <a:latin typeface="Times New Roman"/>
                <a:cs typeface="Times New Roman"/>
              </a:rPr>
              <a:t>minus 1 = </a:t>
            </a:r>
            <a:r>
              <a:rPr dirty="0" sz="1800" spc="-5" b="1">
                <a:latin typeface="Times New Roman"/>
                <a:cs typeface="Times New Roman"/>
              </a:rPr>
              <a:t>Current </a:t>
            </a:r>
            <a:r>
              <a:rPr dirty="0" sz="1800" b="1">
                <a:latin typeface="Times New Roman"/>
                <a:cs typeface="Times New Roman"/>
              </a:rPr>
              <a:t>Assessment</a:t>
            </a:r>
            <a:r>
              <a:rPr dirty="0" sz="1800" spc="-330" b="1">
                <a:latin typeface="Times New Roman"/>
                <a:cs typeface="Times New Roman"/>
              </a:rPr>
              <a:t> </a:t>
            </a:r>
            <a:r>
              <a:rPr dirty="0" sz="1800" spc="-50" b="1">
                <a:latin typeface="Times New Roman"/>
                <a:cs typeface="Times New Roman"/>
              </a:rPr>
              <a:t>Year</a:t>
            </a:r>
            <a:endParaRPr sz="1800">
              <a:latin typeface="Times New Roman"/>
              <a:cs typeface="Times New Roman"/>
            </a:endParaRPr>
          </a:p>
          <a:p>
            <a:pPr marL="469900">
              <a:lnSpc>
                <a:spcPct val="100000"/>
              </a:lnSpc>
            </a:pPr>
            <a:r>
              <a:rPr dirty="0" sz="1800" spc="-30" b="1">
                <a:latin typeface="Times New Roman"/>
                <a:cs typeface="Times New Roman"/>
              </a:rPr>
              <a:t>CAYm2: </a:t>
            </a:r>
            <a:r>
              <a:rPr dirty="0" sz="1800" spc="-5" b="1">
                <a:latin typeface="Times New Roman"/>
                <a:cs typeface="Times New Roman"/>
              </a:rPr>
              <a:t>Current </a:t>
            </a:r>
            <a:r>
              <a:rPr dirty="0" sz="1800" b="1">
                <a:latin typeface="Times New Roman"/>
                <a:cs typeface="Times New Roman"/>
              </a:rPr>
              <a:t>Academic </a:t>
            </a:r>
            <a:r>
              <a:rPr dirty="0" sz="1800" spc="-55" b="1">
                <a:latin typeface="Times New Roman"/>
                <a:cs typeface="Times New Roman"/>
              </a:rPr>
              <a:t>Year </a:t>
            </a:r>
            <a:r>
              <a:rPr dirty="0" sz="1800" spc="-5" b="1">
                <a:latin typeface="Times New Roman"/>
                <a:cs typeface="Times New Roman"/>
              </a:rPr>
              <a:t>minus </a:t>
            </a:r>
            <a:r>
              <a:rPr dirty="0" sz="1800" b="1">
                <a:latin typeface="Times New Roman"/>
                <a:cs typeface="Times New Roman"/>
              </a:rPr>
              <a:t>2 = </a:t>
            </a:r>
            <a:r>
              <a:rPr dirty="0" sz="1800" spc="-5" b="1">
                <a:latin typeface="Times New Roman"/>
                <a:cs typeface="Times New Roman"/>
              </a:rPr>
              <a:t>Current Assessment </a:t>
            </a:r>
            <a:r>
              <a:rPr dirty="0" sz="1800" spc="-55" b="1">
                <a:latin typeface="Times New Roman"/>
                <a:cs typeface="Times New Roman"/>
              </a:rPr>
              <a:t>Year</a:t>
            </a:r>
            <a:r>
              <a:rPr dirty="0" sz="1800" spc="-290" b="1">
                <a:latin typeface="Times New Roman"/>
                <a:cs typeface="Times New Roman"/>
              </a:rPr>
              <a:t> </a:t>
            </a:r>
            <a:r>
              <a:rPr dirty="0" sz="1800" spc="-5" b="1">
                <a:latin typeface="Times New Roman"/>
                <a:cs typeface="Times New Roman"/>
              </a:rPr>
              <a:t>minus1</a:t>
            </a:r>
            <a:endParaRPr sz="1800">
              <a:latin typeface="Times New Roman"/>
              <a:cs typeface="Times New Roman"/>
            </a:endParaRPr>
          </a:p>
          <a:p>
            <a:pPr>
              <a:lnSpc>
                <a:spcPct val="100000"/>
              </a:lnSpc>
              <a:spcBef>
                <a:spcPts val="25"/>
              </a:spcBef>
            </a:pPr>
            <a:endParaRPr sz="1850">
              <a:latin typeface="Times New Roman"/>
              <a:cs typeface="Times New Roman"/>
            </a:endParaRPr>
          </a:p>
          <a:p>
            <a:pPr marL="355600" indent="-342900">
              <a:lnSpc>
                <a:spcPct val="100000"/>
              </a:lnSpc>
              <a:buFont typeface="Symbol"/>
              <a:buChar char=""/>
              <a:tabLst>
                <a:tab pos="354965" algn="l"/>
                <a:tab pos="355600" algn="l"/>
              </a:tabLst>
            </a:pPr>
            <a:r>
              <a:rPr dirty="0" sz="2000" spc="-5">
                <a:latin typeface="Times New Roman"/>
                <a:cs typeface="Times New Roman"/>
              </a:rPr>
              <a:t>Academic year is considered from July to</a:t>
            </a:r>
            <a:r>
              <a:rPr dirty="0" sz="2000" spc="-30">
                <a:latin typeface="Times New Roman"/>
                <a:cs typeface="Times New Roman"/>
              </a:rPr>
              <a:t> </a:t>
            </a:r>
            <a:r>
              <a:rPr dirty="0" sz="2000" spc="-5">
                <a:latin typeface="Times New Roman"/>
                <a:cs typeface="Times New Roman"/>
              </a:rPr>
              <a:t>June.</a:t>
            </a:r>
            <a:endParaRPr sz="2000">
              <a:latin typeface="Times New Roman"/>
              <a:cs typeface="Times New Roman"/>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513841" y="1407921"/>
            <a:ext cx="8875395" cy="848994"/>
          </a:xfrm>
          <a:prstGeom prst="rect"/>
        </p:spPr>
        <p:txBody>
          <a:bodyPr wrap="square" lIns="0" tIns="12700" rIns="0" bIns="0" rtlCol="0" vert="horz">
            <a:spAutoFit/>
          </a:bodyPr>
          <a:lstStyle/>
          <a:p>
            <a:pPr algn="just" marL="12700" marR="5080">
              <a:lnSpc>
                <a:spcPct val="100000"/>
              </a:lnSpc>
              <a:spcBef>
                <a:spcPts val="100"/>
              </a:spcBef>
            </a:pPr>
            <a:r>
              <a:rPr dirty="0" sz="1800" spc="-15">
                <a:solidFill>
                  <a:srgbClr val="000000"/>
                </a:solidFill>
              </a:rPr>
              <a:t>Marks </a:t>
            </a:r>
            <a:r>
              <a:rPr dirty="0" sz="1800" spc="-5">
                <a:solidFill>
                  <a:srgbClr val="000000"/>
                </a:solidFill>
              </a:rPr>
              <a:t>to be </a:t>
            </a:r>
            <a:r>
              <a:rPr dirty="0" sz="1800" spc="-15">
                <a:solidFill>
                  <a:srgbClr val="000000"/>
                </a:solidFill>
              </a:rPr>
              <a:t>given </a:t>
            </a:r>
            <a:r>
              <a:rPr dirty="0" sz="1800" spc="-10">
                <a:solidFill>
                  <a:srgbClr val="000000"/>
                </a:solidFill>
              </a:rPr>
              <a:t>proportionally </a:t>
            </a:r>
            <a:r>
              <a:rPr dirty="0" sz="1800" spc="-5">
                <a:solidFill>
                  <a:srgbClr val="000000"/>
                </a:solidFill>
              </a:rPr>
              <a:t>from </a:t>
            </a:r>
            <a:r>
              <a:rPr dirty="0" sz="1800">
                <a:solidFill>
                  <a:srgbClr val="000000"/>
                </a:solidFill>
              </a:rPr>
              <a:t>a </a:t>
            </a:r>
            <a:r>
              <a:rPr dirty="0" sz="1800" spc="-15">
                <a:solidFill>
                  <a:srgbClr val="000000"/>
                </a:solidFill>
              </a:rPr>
              <a:t>maximum </a:t>
            </a:r>
            <a:r>
              <a:rPr dirty="0" sz="1800" spc="-5">
                <a:solidFill>
                  <a:srgbClr val="000000"/>
                </a:solidFill>
              </a:rPr>
              <a:t>of </a:t>
            </a:r>
            <a:r>
              <a:rPr dirty="0" sz="1800" spc="-10">
                <a:solidFill>
                  <a:srgbClr val="000000"/>
                </a:solidFill>
              </a:rPr>
              <a:t>20 </a:t>
            </a:r>
            <a:r>
              <a:rPr dirty="0" sz="1800" spc="-5">
                <a:solidFill>
                  <a:srgbClr val="000000"/>
                </a:solidFill>
              </a:rPr>
              <a:t>to </a:t>
            </a:r>
            <a:r>
              <a:rPr dirty="0" sz="1800">
                <a:solidFill>
                  <a:srgbClr val="000000"/>
                </a:solidFill>
              </a:rPr>
              <a:t>a </a:t>
            </a:r>
            <a:r>
              <a:rPr dirty="0" sz="1800" spc="-20">
                <a:solidFill>
                  <a:srgbClr val="000000"/>
                </a:solidFill>
              </a:rPr>
              <a:t>minimum </a:t>
            </a:r>
            <a:r>
              <a:rPr dirty="0" sz="1800" spc="-10">
                <a:solidFill>
                  <a:srgbClr val="000000"/>
                </a:solidFill>
              </a:rPr>
              <a:t>of </a:t>
            </a:r>
            <a:r>
              <a:rPr dirty="0" sz="1800">
                <a:solidFill>
                  <a:srgbClr val="000000"/>
                </a:solidFill>
              </a:rPr>
              <a:t>10 </a:t>
            </a:r>
            <a:r>
              <a:rPr dirty="0" sz="1800" spc="-10">
                <a:solidFill>
                  <a:srgbClr val="000000"/>
                </a:solidFill>
              </a:rPr>
              <a:t>for </a:t>
            </a:r>
            <a:r>
              <a:rPr dirty="0" sz="1800" spc="-15">
                <a:solidFill>
                  <a:srgbClr val="000000"/>
                </a:solidFill>
              </a:rPr>
              <a:t>average  </a:t>
            </a:r>
            <a:r>
              <a:rPr dirty="0" sz="1800" spc="-10">
                <a:solidFill>
                  <a:srgbClr val="000000"/>
                </a:solidFill>
              </a:rPr>
              <a:t>SFR </a:t>
            </a:r>
            <a:r>
              <a:rPr dirty="0" sz="1800" spc="-5">
                <a:solidFill>
                  <a:srgbClr val="000000"/>
                </a:solidFill>
              </a:rPr>
              <a:t>between </a:t>
            </a:r>
            <a:r>
              <a:rPr dirty="0" sz="1800">
                <a:solidFill>
                  <a:srgbClr val="000000"/>
                </a:solidFill>
              </a:rPr>
              <a:t>20:1 to </a:t>
            </a:r>
            <a:r>
              <a:rPr dirty="0" sz="1800" spc="-5">
                <a:solidFill>
                  <a:srgbClr val="000000"/>
                </a:solidFill>
              </a:rPr>
              <a:t>25:1, </a:t>
            </a:r>
            <a:r>
              <a:rPr dirty="0" sz="1800">
                <a:solidFill>
                  <a:srgbClr val="000000"/>
                </a:solidFill>
              </a:rPr>
              <a:t>and </a:t>
            </a:r>
            <a:r>
              <a:rPr dirty="0" sz="1800" spc="-5">
                <a:solidFill>
                  <a:srgbClr val="000000"/>
                </a:solidFill>
              </a:rPr>
              <a:t>zero </a:t>
            </a:r>
            <a:r>
              <a:rPr dirty="0" sz="1800" spc="-10">
                <a:solidFill>
                  <a:srgbClr val="000000"/>
                </a:solidFill>
              </a:rPr>
              <a:t>for average SFR higher than </a:t>
            </a:r>
            <a:r>
              <a:rPr dirty="0" sz="1800" spc="-15">
                <a:solidFill>
                  <a:srgbClr val="000000"/>
                </a:solidFill>
              </a:rPr>
              <a:t>25:1. Marks distribution  </a:t>
            </a:r>
            <a:r>
              <a:rPr dirty="0" sz="1800" spc="-10">
                <a:solidFill>
                  <a:srgbClr val="000000"/>
                </a:solidFill>
              </a:rPr>
              <a:t>is given as</a:t>
            </a:r>
            <a:r>
              <a:rPr dirty="0" sz="1800" spc="-245">
                <a:solidFill>
                  <a:srgbClr val="000000"/>
                </a:solidFill>
              </a:rPr>
              <a:t> </a:t>
            </a:r>
            <a:r>
              <a:rPr dirty="0" sz="1800" spc="-5">
                <a:solidFill>
                  <a:srgbClr val="000000"/>
                </a:solidFill>
              </a:rPr>
              <a:t>below:</a:t>
            </a:r>
            <a:endParaRPr sz="1800"/>
          </a:p>
        </p:txBody>
      </p:sp>
      <p:sp>
        <p:nvSpPr>
          <p:cNvPr id="8" name="object 8"/>
          <p:cNvSpPr txBox="1"/>
          <p:nvPr/>
        </p:nvSpPr>
        <p:spPr>
          <a:xfrm>
            <a:off x="524509" y="2505455"/>
            <a:ext cx="796925" cy="848360"/>
          </a:xfrm>
          <a:prstGeom prst="rect">
            <a:avLst/>
          </a:prstGeom>
        </p:spPr>
        <p:txBody>
          <a:bodyPr wrap="square" lIns="0" tIns="12700" rIns="0" bIns="0" rtlCol="0" vert="horz">
            <a:spAutoFit/>
          </a:bodyPr>
          <a:lstStyle/>
          <a:p>
            <a:pPr marL="12700">
              <a:lnSpc>
                <a:spcPct val="100000"/>
              </a:lnSpc>
              <a:spcBef>
                <a:spcPts val="100"/>
              </a:spcBef>
            </a:pPr>
            <a:r>
              <a:rPr dirty="0" sz="1800">
                <a:latin typeface="Times New Roman"/>
                <a:cs typeface="Times New Roman"/>
              </a:rPr>
              <a:t>&lt; = 20</a:t>
            </a:r>
            <a:r>
              <a:rPr dirty="0" sz="1800" spc="185">
                <a:latin typeface="Times New Roman"/>
                <a:cs typeface="Times New Roman"/>
              </a:rPr>
              <a:t> </a:t>
            </a:r>
            <a:r>
              <a:rPr dirty="0" sz="1800">
                <a:latin typeface="Times New Roman"/>
                <a:cs typeface="Times New Roman"/>
              </a:rPr>
              <a:t>-</a:t>
            </a:r>
            <a:endParaRPr sz="1800">
              <a:latin typeface="Times New Roman"/>
              <a:cs typeface="Times New Roman"/>
            </a:endParaRPr>
          </a:p>
          <a:p>
            <a:pPr marL="12700">
              <a:lnSpc>
                <a:spcPct val="100000"/>
              </a:lnSpc>
            </a:pPr>
            <a:r>
              <a:rPr dirty="0" sz="1800">
                <a:latin typeface="Times New Roman"/>
                <a:cs typeface="Times New Roman"/>
              </a:rPr>
              <a:t>&lt; = 25</a:t>
            </a:r>
            <a:r>
              <a:rPr dirty="0" sz="1800" spc="185">
                <a:latin typeface="Times New Roman"/>
                <a:cs typeface="Times New Roman"/>
              </a:rPr>
              <a:t> </a:t>
            </a:r>
            <a:r>
              <a:rPr dirty="0" sz="1800">
                <a:latin typeface="Times New Roman"/>
                <a:cs typeface="Times New Roman"/>
              </a:rPr>
              <a:t>-</a:t>
            </a:r>
            <a:endParaRPr sz="1800">
              <a:latin typeface="Times New Roman"/>
              <a:cs typeface="Times New Roman"/>
            </a:endParaRPr>
          </a:p>
          <a:p>
            <a:pPr marL="127000">
              <a:lnSpc>
                <a:spcPct val="100000"/>
              </a:lnSpc>
            </a:pPr>
            <a:r>
              <a:rPr dirty="0" sz="1800">
                <a:latin typeface="Times New Roman"/>
                <a:cs typeface="Times New Roman"/>
              </a:rPr>
              <a:t>&gt;  25</a:t>
            </a:r>
            <a:r>
              <a:rPr dirty="0" sz="1800" spc="260">
                <a:latin typeface="Times New Roman"/>
                <a:cs typeface="Times New Roman"/>
              </a:rPr>
              <a:t> </a:t>
            </a:r>
            <a:r>
              <a:rPr dirty="0" sz="1800">
                <a:latin typeface="Times New Roman"/>
                <a:cs typeface="Times New Roman"/>
              </a:rPr>
              <a:t>-</a:t>
            </a:r>
            <a:endParaRPr sz="1800">
              <a:latin typeface="Times New Roman"/>
              <a:cs typeface="Times New Roman"/>
            </a:endParaRPr>
          </a:p>
        </p:txBody>
      </p:sp>
      <p:sp>
        <p:nvSpPr>
          <p:cNvPr id="9" name="object 9"/>
          <p:cNvSpPr txBox="1"/>
          <p:nvPr/>
        </p:nvSpPr>
        <p:spPr>
          <a:xfrm>
            <a:off x="1523491" y="2505455"/>
            <a:ext cx="895350" cy="848360"/>
          </a:xfrm>
          <a:prstGeom prst="rect">
            <a:avLst/>
          </a:prstGeom>
        </p:spPr>
        <p:txBody>
          <a:bodyPr wrap="square" lIns="0" tIns="12700" rIns="0" bIns="0" rtlCol="0" vert="horz">
            <a:spAutoFit/>
          </a:bodyPr>
          <a:lstStyle/>
          <a:p>
            <a:pPr marL="12700">
              <a:lnSpc>
                <a:spcPct val="100000"/>
              </a:lnSpc>
              <a:spcBef>
                <a:spcPts val="100"/>
              </a:spcBef>
            </a:pPr>
            <a:r>
              <a:rPr dirty="0" sz="1800">
                <a:latin typeface="Times New Roman"/>
                <a:cs typeface="Times New Roman"/>
              </a:rPr>
              <a:t>20</a:t>
            </a:r>
            <a:r>
              <a:rPr dirty="0" sz="1800" spc="-90">
                <a:latin typeface="Times New Roman"/>
                <a:cs typeface="Times New Roman"/>
              </a:rPr>
              <a:t> </a:t>
            </a:r>
            <a:r>
              <a:rPr dirty="0" sz="1800" spc="-5">
                <a:latin typeface="Times New Roman"/>
                <a:cs typeface="Times New Roman"/>
              </a:rPr>
              <a:t>Marks</a:t>
            </a:r>
            <a:endParaRPr sz="1800">
              <a:latin typeface="Times New Roman"/>
              <a:cs typeface="Times New Roman"/>
            </a:endParaRPr>
          </a:p>
          <a:p>
            <a:pPr marL="12700">
              <a:lnSpc>
                <a:spcPct val="100000"/>
              </a:lnSpc>
            </a:pPr>
            <a:r>
              <a:rPr dirty="0" sz="1800">
                <a:latin typeface="Times New Roman"/>
                <a:cs typeface="Times New Roman"/>
              </a:rPr>
              <a:t>10</a:t>
            </a:r>
            <a:r>
              <a:rPr dirty="0" sz="1800" spc="-90">
                <a:latin typeface="Times New Roman"/>
                <a:cs typeface="Times New Roman"/>
              </a:rPr>
              <a:t> </a:t>
            </a:r>
            <a:r>
              <a:rPr dirty="0" sz="1800" spc="-5">
                <a:latin typeface="Times New Roman"/>
                <a:cs typeface="Times New Roman"/>
              </a:rPr>
              <a:t>Marks</a:t>
            </a:r>
            <a:endParaRPr sz="1800">
              <a:latin typeface="Times New Roman"/>
              <a:cs typeface="Times New Roman"/>
            </a:endParaRPr>
          </a:p>
          <a:p>
            <a:pPr marL="64769">
              <a:lnSpc>
                <a:spcPct val="100000"/>
              </a:lnSpc>
            </a:pPr>
            <a:r>
              <a:rPr dirty="0" sz="1800">
                <a:latin typeface="Times New Roman"/>
                <a:cs typeface="Times New Roman"/>
              </a:rPr>
              <a:t>0</a:t>
            </a:r>
            <a:r>
              <a:rPr dirty="0" sz="1800" spc="-40">
                <a:latin typeface="Times New Roman"/>
                <a:cs typeface="Times New Roman"/>
              </a:rPr>
              <a:t> </a:t>
            </a:r>
            <a:r>
              <a:rPr dirty="0" sz="1800" spc="-5">
                <a:latin typeface="Times New Roman"/>
                <a:cs typeface="Times New Roman"/>
              </a:rPr>
              <a:t>Marks</a:t>
            </a:r>
            <a:endParaRPr sz="1800">
              <a:latin typeface="Times New Roman"/>
              <a:cs typeface="Times New Roman"/>
            </a:endParaRPr>
          </a:p>
        </p:txBody>
      </p:sp>
      <p:sp>
        <p:nvSpPr>
          <p:cNvPr id="10" name="object 10"/>
          <p:cNvSpPr txBox="1"/>
          <p:nvPr/>
        </p:nvSpPr>
        <p:spPr>
          <a:xfrm>
            <a:off x="459740" y="3441192"/>
            <a:ext cx="4020820" cy="299720"/>
          </a:xfrm>
          <a:prstGeom prst="rect">
            <a:avLst/>
          </a:prstGeom>
        </p:spPr>
        <p:txBody>
          <a:bodyPr wrap="square" lIns="0" tIns="12700" rIns="0" bIns="0" rtlCol="0" vert="horz">
            <a:spAutoFit/>
          </a:bodyPr>
          <a:lstStyle/>
          <a:p>
            <a:pPr marL="12700">
              <a:lnSpc>
                <a:spcPct val="100000"/>
              </a:lnSpc>
              <a:spcBef>
                <a:spcPts val="10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10"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p:txBody>
      </p:sp>
      <p:sp>
        <p:nvSpPr>
          <p:cNvPr id="11" name="object 11"/>
          <p:cNvSpPr txBox="1"/>
          <p:nvPr/>
        </p:nvSpPr>
        <p:spPr>
          <a:xfrm>
            <a:off x="459740" y="4629911"/>
            <a:ext cx="86995" cy="474980"/>
          </a:xfrm>
          <a:prstGeom prst="rect">
            <a:avLst/>
          </a:prstGeom>
        </p:spPr>
        <p:txBody>
          <a:bodyPr wrap="square" lIns="0" tIns="12700" rIns="0" bIns="0" rtlCol="0" vert="horz">
            <a:spAutoFit/>
          </a:bodyPr>
          <a:lstStyle/>
          <a:p>
            <a:pPr marL="12700">
              <a:lnSpc>
                <a:spcPct val="100000"/>
              </a:lnSpc>
              <a:spcBef>
                <a:spcPts val="100"/>
              </a:spcBef>
            </a:pPr>
            <a:r>
              <a:rPr dirty="0" sz="1050">
                <a:latin typeface="Symbol"/>
                <a:cs typeface="Symbol"/>
              </a:rPr>
              <a:t></a:t>
            </a:r>
            <a:endParaRPr sz="1050">
              <a:latin typeface="Symbol"/>
              <a:cs typeface="Symbol"/>
            </a:endParaRPr>
          </a:p>
          <a:p>
            <a:pPr marL="12700">
              <a:lnSpc>
                <a:spcPct val="100000"/>
              </a:lnSpc>
              <a:spcBef>
                <a:spcPts val="1019"/>
              </a:spcBef>
            </a:pPr>
            <a:r>
              <a:rPr dirty="0" sz="1050">
                <a:latin typeface="Symbol"/>
                <a:cs typeface="Symbol"/>
              </a:rPr>
              <a:t></a:t>
            </a:r>
            <a:endParaRPr sz="1050">
              <a:latin typeface="Symbol"/>
              <a:cs typeface="Symbol"/>
            </a:endParaRPr>
          </a:p>
        </p:txBody>
      </p:sp>
      <p:sp>
        <p:nvSpPr>
          <p:cNvPr id="12" name="object 12"/>
          <p:cNvSpPr txBox="1"/>
          <p:nvPr/>
        </p:nvSpPr>
        <p:spPr>
          <a:xfrm>
            <a:off x="459740" y="3716731"/>
            <a:ext cx="8928735" cy="2616835"/>
          </a:xfrm>
          <a:prstGeom prst="rect">
            <a:avLst/>
          </a:prstGeom>
        </p:spPr>
        <p:txBody>
          <a:bodyPr wrap="square" lIns="0" tIns="88900" rIns="0" bIns="0" rtlCol="0" vert="horz">
            <a:spAutoFit/>
          </a:bodyPr>
          <a:lstStyle/>
          <a:p>
            <a:pPr algn="just" marL="469900" indent="-457200">
              <a:lnSpc>
                <a:spcPct val="100000"/>
              </a:lnSpc>
              <a:spcBef>
                <a:spcPts val="700"/>
              </a:spcBef>
              <a:buSzPct val="75000"/>
              <a:buFont typeface="Symbol"/>
              <a:buChar char=""/>
              <a:tabLst>
                <a:tab pos="469265" algn="l"/>
                <a:tab pos="469900" algn="l"/>
              </a:tabLst>
            </a:pPr>
            <a:r>
              <a:rPr dirty="0" sz="1400" spc="-5" i="1">
                <a:latin typeface="Times New Roman"/>
                <a:cs typeface="Times New Roman"/>
              </a:rPr>
              <a:t>SFR is to be verified considering the faculty of the </a:t>
            </a:r>
            <a:r>
              <a:rPr dirty="0" sz="1400" spc="-10" i="1">
                <a:latin typeface="Times New Roman"/>
                <a:cs typeface="Times New Roman"/>
              </a:rPr>
              <a:t>entire</a:t>
            </a:r>
            <a:r>
              <a:rPr dirty="0" sz="1400" spc="95" i="1">
                <a:latin typeface="Times New Roman"/>
                <a:cs typeface="Times New Roman"/>
              </a:rPr>
              <a:t> </a:t>
            </a:r>
            <a:r>
              <a:rPr dirty="0" sz="1400" spc="-5" i="1">
                <a:latin typeface="Times New Roman"/>
                <a:cs typeface="Times New Roman"/>
              </a:rPr>
              <a:t>department.</a:t>
            </a:r>
            <a:endParaRPr sz="1400">
              <a:latin typeface="Times New Roman"/>
              <a:cs typeface="Times New Roman"/>
            </a:endParaRPr>
          </a:p>
          <a:p>
            <a:pPr algn="just" marL="469900" marR="74930" indent="-457200">
              <a:lnSpc>
                <a:spcPct val="100000"/>
              </a:lnSpc>
              <a:spcBef>
                <a:spcPts val="600"/>
              </a:spcBef>
              <a:buSzPct val="75000"/>
              <a:buFont typeface="Symbol"/>
              <a:buChar char=""/>
              <a:tabLst>
                <a:tab pos="469265" algn="l"/>
                <a:tab pos="469900" algn="l"/>
              </a:tabLst>
            </a:pPr>
            <a:r>
              <a:rPr dirty="0" sz="1400" spc="-5" i="1">
                <a:latin typeface="Times New Roman"/>
                <a:cs typeface="Times New Roman"/>
              </a:rPr>
              <a:t>No. of Regular faculty calculation considering Regular faculty definition*; Faculty appointment letters, </a:t>
            </a:r>
            <a:r>
              <a:rPr dirty="0" sz="1400" i="1">
                <a:latin typeface="Times New Roman"/>
                <a:cs typeface="Times New Roman"/>
              </a:rPr>
              <a:t>time </a:t>
            </a:r>
            <a:r>
              <a:rPr dirty="0" sz="1400" spc="-5" i="1">
                <a:latin typeface="Times New Roman"/>
                <a:cs typeface="Times New Roman"/>
              </a:rPr>
              <a:t>table,  </a:t>
            </a:r>
            <a:r>
              <a:rPr dirty="0" sz="1400" spc="-5" i="1">
                <a:latin typeface="Times New Roman"/>
                <a:cs typeface="Times New Roman"/>
              </a:rPr>
              <a:t>subject allocation file, salary</a:t>
            </a:r>
            <a:r>
              <a:rPr dirty="0" sz="1400" spc="20" i="1">
                <a:latin typeface="Times New Roman"/>
                <a:cs typeface="Times New Roman"/>
              </a:rPr>
              <a:t> </a:t>
            </a:r>
            <a:r>
              <a:rPr dirty="0" sz="1400" spc="-5" i="1">
                <a:latin typeface="Times New Roman"/>
                <a:cs typeface="Times New Roman"/>
              </a:rPr>
              <a:t>statements.</a:t>
            </a:r>
            <a:endParaRPr sz="1400">
              <a:latin typeface="Times New Roman"/>
              <a:cs typeface="Times New Roman"/>
            </a:endParaRPr>
          </a:p>
          <a:p>
            <a:pPr algn="just" marL="469900" marR="2004695">
              <a:lnSpc>
                <a:spcPct val="135700"/>
              </a:lnSpc>
            </a:pPr>
            <a:r>
              <a:rPr dirty="0" sz="1400" spc="-5" i="1">
                <a:latin typeface="Times New Roman"/>
                <a:cs typeface="Times New Roman"/>
              </a:rPr>
              <a:t>No. of students calculation as mentioned in the SAR(please </a:t>
            </a:r>
            <a:r>
              <a:rPr dirty="0" sz="1400" spc="-15" i="1">
                <a:latin typeface="Times New Roman"/>
                <a:cs typeface="Times New Roman"/>
              </a:rPr>
              <a:t>refer </a:t>
            </a:r>
            <a:r>
              <a:rPr dirty="0" sz="1400" spc="-5" i="1">
                <a:latin typeface="Times New Roman"/>
                <a:cs typeface="Times New Roman"/>
              </a:rPr>
              <a:t>table under criterion 5.1)  </a:t>
            </a:r>
            <a:r>
              <a:rPr dirty="0" sz="1400" spc="-5" i="1">
                <a:latin typeface="Times New Roman"/>
                <a:cs typeface="Times New Roman"/>
              </a:rPr>
              <a:t>Faculty Qualification as per AICTE guidelines shall only be</a:t>
            </a:r>
            <a:r>
              <a:rPr dirty="0" sz="1400" spc="40" i="1">
                <a:latin typeface="Times New Roman"/>
                <a:cs typeface="Times New Roman"/>
              </a:rPr>
              <a:t> </a:t>
            </a:r>
            <a:r>
              <a:rPr dirty="0" sz="1400" spc="-5" i="1">
                <a:latin typeface="Times New Roman"/>
                <a:cs typeface="Times New Roman"/>
              </a:rPr>
              <a:t>counted</a:t>
            </a:r>
            <a:endParaRPr sz="1400">
              <a:latin typeface="Times New Roman"/>
              <a:cs typeface="Times New Roman"/>
            </a:endParaRPr>
          </a:p>
          <a:p>
            <a:pPr algn="just" marL="698500" marR="6350" indent="-624205">
              <a:lnSpc>
                <a:spcPct val="100000"/>
              </a:lnSpc>
              <a:spcBef>
                <a:spcPts val="600"/>
              </a:spcBef>
            </a:pPr>
            <a:r>
              <a:rPr dirty="0" sz="1400" spc="-5" i="1">
                <a:latin typeface="Times New Roman"/>
                <a:cs typeface="Times New Roman"/>
              </a:rPr>
              <a:t>* Note: Minimum 75% should be Regular/ full time faculty and the </a:t>
            </a:r>
            <a:r>
              <a:rPr dirty="0" sz="1400" spc="-10" i="1">
                <a:latin typeface="Times New Roman"/>
                <a:cs typeface="Times New Roman"/>
              </a:rPr>
              <a:t>remaining </a:t>
            </a:r>
            <a:r>
              <a:rPr dirty="0" sz="1400" spc="-5" i="1">
                <a:latin typeface="Times New Roman"/>
                <a:cs typeface="Times New Roman"/>
              </a:rPr>
              <a:t>shall be Contractual Faculty as </a:t>
            </a:r>
            <a:r>
              <a:rPr dirty="0" sz="1400" i="1">
                <a:latin typeface="Times New Roman"/>
                <a:cs typeface="Times New Roman"/>
              </a:rPr>
              <a:t>per  </a:t>
            </a:r>
            <a:r>
              <a:rPr dirty="0" sz="1400" spc="-5" i="1">
                <a:latin typeface="Times New Roman"/>
                <a:cs typeface="Times New Roman"/>
              </a:rPr>
              <a:t>AICTE norms and</a:t>
            </a:r>
            <a:r>
              <a:rPr dirty="0" sz="1400" spc="15" i="1">
                <a:latin typeface="Times New Roman"/>
                <a:cs typeface="Times New Roman"/>
              </a:rPr>
              <a:t> </a:t>
            </a:r>
            <a:r>
              <a:rPr dirty="0" sz="1400" spc="-5" i="1">
                <a:latin typeface="Times New Roman"/>
                <a:cs typeface="Times New Roman"/>
              </a:rPr>
              <a:t>standards.</a:t>
            </a:r>
            <a:endParaRPr sz="1400">
              <a:latin typeface="Times New Roman"/>
              <a:cs typeface="Times New Roman"/>
            </a:endParaRPr>
          </a:p>
          <a:p>
            <a:pPr algn="just" marL="698500" marR="5080">
              <a:lnSpc>
                <a:spcPct val="100000"/>
              </a:lnSpc>
              <a:spcBef>
                <a:spcPts val="600"/>
              </a:spcBef>
            </a:pPr>
            <a:r>
              <a:rPr dirty="0" sz="1400" spc="-5" i="1">
                <a:latin typeface="Times New Roman"/>
                <a:cs typeface="Times New Roman"/>
              </a:rPr>
              <a:t>The </a:t>
            </a:r>
            <a:r>
              <a:rPr dirty="0" sz="1400" i="1">
                <a:latin typeface="Times New Roman"/>
                <a:cs typeface="Times New Roman"/>
              </a:rPr>
              <a:t>contractual </a:t>
            </a:r>
            <a:r>
              <a:rPr dirty="0" sz="1400" spc="-5" i="1">
                <a:latin typeface="Times New Roman"/>
                <a:cs typeface="Times New Roman"/>
              </a:rPr>
              <a:t>faculty (doing </a:t>
            </a:r>
            <a:r>
              <a:rPr dirty="0" sz="1400" i="1">
                <a:latin typeface="Times New Roman"/>
                <a:cs typeface="Times New Roman"/>
              </a:rPr>
              <a:t>away with the terminology of </a:t>
            </a:r>
            <a:r>
              <a:rPr dirty="0" sz="1400" spc="-5" i="1">
                <a:latin typeface="Times New Roman"/>
                <a:cs typeface="Times New Roman"/>
              </a:rPr>
              <a:t>visiting/adjunct </a:t>
            </a:r>
            <a:r>
              <a:rPr dirty="0" sz="1400" spc="-10" i="1">
                <a:latin typeface="Times New Roman"/>
                <a:cs typeface="Times New Roman"/>
              </a:rPr>
              <a:t>faculty, </a:t>
            </a:r>
            <a:r>
              <a:rPr dirty="0" sz="1400" i="1">
                <a:latin typeface="Times New Roman"/>
                <a:cs typeface="Times New Roman"/>
              </a:rPr>
              <a:t>whatsoever) who  </a:t>
            </a:r>
            <a:r>
              <a:rPr dirty="0" sz="1400" spc="-5" i="1">
                <a:latin typeface="Times New Roman"/>
                <a:cs typeface="Times New Roman"/>
              </a:rPr>
              <a:t>have taught for 2 </a:t>
            </a:r>
            <a:r>
              <a:rPr dirty="0" sz="1400" i="1">
                <a:latin typeface="Times New Roman"/>
                <a:cs typeface="Times New Roman"/>
              </a:rPr>
              <a:t>consecutive semesters </a:t>
            </a:r>
            <a:r>
              <a:rPr dirty="0" sz="1400" spc="-5" i="1">
                <a:latin typeface="Times New Roman"/>
                <a:cs typeface="Times New Roman"/>
              </a:rPr>
              <a:t>in the corresponding academic </a:t>
            </a:r>
            <a:r>
              <a:rPr dirty="0" sz="1400" i="1">
                <a:latin typeface="Times New Roman"/>
                <a:cs typeface="Times New Roman"/>
              </a:rPr>
              <a:t>year </a:t>
            </a:r>
            <a:r>
              <a:rPr dirty="0" sz="1400" spc="-5" i="1">
                <a:latin typeface="Times New Roman"/>
                <a:cs typeface="Times New Roman"/>
              </a:rPr>
              <a:t>on full time </a:t>
            </a:r>
            <a:r>
              <a:rPr dirty="0" sz="1400" i="1">
                <a:latin typeface="Times New Roman"/>
                <a:cs typeface="Times New Roman"/>
              </a:rPr>
              <a:t>basis </a:t>
            </a:r>
            <a:r>
              <a:rPr dirty="0" sz="1400" spc="-5" i="1">
                <a:latin typeface="Times New Roman"/>
                <a:cs typeface="Times New Roman"/>
              </a:rPr>
              <a:t>shall be  </a:t>
            </a:r>
            <a:r>
              <a:rPr dirty="0" sz="1400" spc="-10" i="1">
                <a:latin typeface="Times New Roman"/>
                <a:cs typeface="Times New Roman"/>
              </a:rPr>
              <a:t>considered </a:t>
            </a:r>
            <a:r>
              <a:rPr dirty="0" sz="1400" spc="-5" i="1">
                <a:latin typeface="Times New Roman"/>
                <a:cs typeface="Times New Roman"/>
              </a:rPr>
              <a:t>for the purpose of calculation in the Student Faculty</a:t>
            </a:r>
            <a:r>
              <a:rPr dirty="0" sz="1400" spc="75" i="1">
                <a:latin typeface="Times New Roman"/>
                <a:cs typeface="Times New Roman"/>
              </a:rPr>
              <a:t> </a:t>
            </a:r>
            <a:r>
              <a:rPr dirty="0" sz="1400" i="1">
                <a:latin typeface="Times New Roman"/>
                <a:cs typeface="Times New Roman"/>
              </a:rPr>
              <a:t>Ratio.</a:t>
            </a:r>
            <a:endParaRPr sz="14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998600" y="1413891"/>
              <a:ext cx="227837" cy="21031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997458" y="1412747"/>
              <a:ext cx="230124" cy="212597"/>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1247394" y="1338833"/>
              <a:ext cx="82296" cy="76962"/>
            </a:xfrm>
            <a:prstGeom prst="rect">
              <a:avLst/>
            </a:prstGeom>
            <a:blipFill>
              <a:blip r:embed="rId8" cstate="print"/>
              <a:stretch>
                <a:fillRect/>
              </a:stretch>
            </a:blipFill>
          </p:spPr>
          <p:txBody>
            <a:bodyPr wrap="square" lIns="0" tIns="0" rIns="0" bIns="0" rtlCol="0"/>
            <a:lstStyle/>
            <a:p/>
          </p:txBody>
        </p:sp>
      </p:grpSp>
      <p:sp>
        <p:nvSpPr>
          <p:cNvPr id="17" name="object 17"/>
          <p:cNvSpPr txBox="1">
            <a:spLocks noGrp="1"/>
          </p:cNvSpPr>
          <p:nvPr>
            <p:ph type="title"/>
          </p:nvPr>
        </p:nvSpPr>
        <p:spPr>
          <a:xfrm>
            <a:off x="1221739" y="316484"/>
            <a:ext cx="2319020" cy="482600"/>
          </a:xfrm>
          <a:prstGeom prst="rect"/>
        </p:spPr>
        <p:txBody>
          <a:bodyPr wrap="square" lIns="0" tIns="12700" rIns="0" bIns="0" rtlCol="0" vert="horz">
            <a:spAutoFit/>
          </a:bodyPr>
          <a:lstStyle/>
          <a:p>
            <a:pPr marL="12700">
              <a:lnSpc>
                <a:spcPct val="100000"/>
              </a:lnSpc>
              <a:spcBef>
                <a:spcPts val="100"/>
              </a:spcBef>
            </a:pPr>
            <a:r>
              <a:rPr dirty="0" sz="3000" b="1">
                <a:latin typeface="Bookman Old Style"/>
                <a:cs typeface="Bookman Old Style"/>
              </a:rPr>
              <a:t>PEOs</a:t>
            </a:r>
            <a:r>
              <a:rPr dirty="0" sz="3000" spc="-95" b="1">
                <a:latin typeface="Bookman Old Style"/>
                <a:cs typeface="Bookman Old Style"/>
              </a:rPr>
              <a:t> </a:t>
            </a:r>
            <a:r>
              <a:rPr dirty="0" sz="1800" b="1">
                <a:solidFill>
                  <a:srgbClr val="00AF50"/>
                </a:solidFill>
                <a:latin typeface="Bookman Old Style"/>
                <a:cs typeface="Bookman Old Style"/>
              </a:rPr>
              <a:t>(Samples)</a:t>
            </a:r>
            <a:endParaRPr sz="1800">
              <a:latin typeface="Bookman Old Style"/>
              <a:cs typeface="Bookman Old Style"/>
            </a:endParaRPr>
          </a:p>
        </p:txBody>
      </p:sp>
      <p:sp>
        <p:nvSpPr>
          <p:cNvPr id="18" name="object 18"/>
          <p:cNvSpPr txBox="1"/>
          <p:nvPr/>
        </p:nvSpPr>
        <p:spPr>
          <a:xfrm>
            <a:off x="1401825" y="891572"/>
            <a:ext cx="8120380" cy="4612640"/>
          </a:xfrm>
          <a:prstGeom prst="rect">
            <a:avLst/>
          </a:prstGeom>
        </p:spPr>
        <p:txBody>
          <a:bodyPr wrap="square" lIns="0" tIns="88900" rIns="0" bIns="0" rtlCol="0" vert="horz">
            <a:spAutoFit/>
          </a:bodyPr>
          <a:lstStyle/>
          <a:p>
            <a:pPr marL="12700">
              <a:lnSpc>
                <a:spcPct val="100000"/>
              </a:lnSpc>
              <a:spcBef>
                <a:spcPts val="700"/>
              </a:spcBef>
            </a:pPr>
            <a:r>
              <a:rPr dirty="0" sz="2200">
                <a:solidFill>
                  <a:srgbClr val="0000FF"/>
                </a:solidFill>
                <a:latin typeface="Times New Roman"/>
                <a:cs typeface="Times New Roman"/>
              </a:rPr>
              <a:t>Graduates after 3-5 years, </a:t>
            </a:r>
            <a:r>
              <a:rPr dirty="0" sz="2200" spc="-5">
                <a:solidFill>
                  <a:srgbClr val="0000FF"/>
                </a:solidFill>
                <a:latin typeface="Times New Roman"/>
                <a:cs typeface="Times New Roman"/>
              </a:rPr>
              <a:t>will </a:t>
            </a:r>
            <a:r>
              <a:rPr dirty="0" sz="2200">
                <a:solidFill>
                  <a:srgbClr val="0000FF"/>
                </a:solidFill>
                <a:latin typeface="Times New Roman"/>
                <a:cs typeface="Times New Roman"/>
              </a:rPr>
              <a:t>be able</a:t>
            </a:r>
            <a:r>
              <a:rPr dirty="0" sz="2200" spc="-70">
                <a:solidFill>
                  <a:srgbClr val="0000FF"/>
                </a:solidFill>
                <a:latin typeface="Times New Roman"/>
                <a:cs typeface="Times New Roman"/>
              </a:rPr>
              <a:t> </a:t>
            </a:r>
            <a:r>
              <a:rPr dirty="0" sz="2200" spc="-5">
                <a:solidFill>
                  <a:srgbClr val="0000FF"/>
                </a:solidFill>
                <a:latin typeface="Times New Roman"/>
                <a:cs typeface="Times New Roman"/>
              </a:rPr>
              <a:t>to:</a:t>
            </a:r>
            <a:endParaRPr sz="2200">
              <a:latin typeface="Times New Roman"/>
              <a:cs typeface="Times New Roman"/>
            </a:endParaRPr>
          </a:p>
          <a:p>
            <a:pPr marL="12700">
              <a:lnSpc>
                <a:spcPct val="100000"/>
              </a:lnSpc>
              <a:spcBef>
                <a:spcPts val="605"/>
              </a:spcBef>
            </a:pPr>
            <a:r>
              <a:rPr dirty="0" sz="2200" spc="-5">
                <a:solidFill>
                  <a:srgbClr val="0000FF"/>
                </a:solidFill>
                <a:latin typeface="Times New Roman"/>
                <a:cs typeface="Times New Roman"/>
              </a:rPr>
              <a:t>PEO1:</a:t>
            </a:r>
            <a:endParaRPr sz="2200">
              <a:latin typeface="Times New Roman"/>
              <a:cs typeface="Times New Roman"/>
            </a:endParaRPr>
          </a:p>
          <a:p>
            <a:pPr marL="12700" marR="5080">
              <a:lnSpc>
                <a:spcPct val="100000"/>
              </a:lnSpc>
              <a:spcBef>
                <a:spcPts val="590"/>
              </a:spcBef>
            </a:pPr>
            <a:r>
              <a:rPr dirty="0" u="heavy" sz="2400" spc="-5" b="1">
                <a:solidFill>
                  <a:srgbClr val="FF0000"/>
                </a:solidFill>
                <a:uFill>
                  <a:solidFill>
                    <a:srgbClr val="FF0000"/>
                  </a:solidFill>
                </a:uFill>
                <a:latin typeface="Times New Roman"/>
                <a:cs typeface="Times New Roman"/>
              </a:rPr>
              <a:t>Compete </a:t>
            </a:r>
            <a:r>
              <a:rPr dirty="0" sz="2400">
                <a:solidFill>
                  <a:srgbClr val="C00000"/>
                </a:solidFill>
                <a:latin typeface="Times New Roman"/>
                <a:cs typeface="Times New Roman"/>
              </a:rPr>
              <a:t>on a global </a:t>
            </a:r>
            <a:r>
              <a:rPr dirty="0" sz="2400" spc="-5">
                <a:solidFill>
                  <a:srgbClr val="C00000"/>
                </a:solidFill>
                <a:latin typeface="Times New Roman"/>
                <a:cs typeface="Times New Roman"/>
              </a:rPr>
              <a:t>platform to </a:t>
            </a:r>
            <a:r>
              <a:rPr dirty="0" sz="2400">
                <a:solidFill>
                  <a:srgbClr val="C00000"/>
                </a:solidFill>
                <a:latin typeface="Times New Roman"/>
                <a:cs typeface="Times New Roman"/>
              </a:rPr>
              <a:t>pursue </a:t>
            </a:r>
            <a:r>
              <a:rPr dirty="0" sz="2400" spc="-5">
                <a:solidFill>
                  <a:srgbClr val="C00000"/>
                </a:solidFill>
                <a:latin typeface="Times New Roman"/>
                <a:cs typeface="Times New Roman"/>
              </a:rPr>
              <a:t>their </a:t>
            </a:r>
            <a:r>
              <a:rPr dirty="0" sz="2400">
                <a:solidFill>
                  <a:srgbClr val="C00000"/>
                </a:solidFill>
                <a:latin typeface="Times New Roman"/>
                <a:cs typeface="Times New Roman"/>
              </a:rPr>
              <a:t>professional </a:t>
            </a:r>
            <a:r>
              <a:rPr dirty="0" sz="2400" spc="-5">
                <a:solidFill>
                  <a:srgbClr val="C00000"/>
                </a:solidFill>
                <a:latin typeface="Times New Roman"/>
                <a:cs typeface="Times New Roman"/>
              </a:rPr>
              <a:t>career  in Electrical </a:t>
            </a:r>
            <a:r>
              <a:rPr dirty="0" sz="2400">
                <a:solidFill>
                  <a:srgbClr val="C00000"/>
                </a:solidFill>
                <a:latin typeface="Times New Roman"/>
                <a:cs typeface="Times New Roman"/>
              </a:rPr>
              <a:t>Engineering and allied</a:t>
            </a:r>
            <a:r>
              <a:rPr dirty="0" sz="2400" spc="-80">
                <a:solidFill>
                  <a:srgbClr val="C00000"/>
                </a:solidFill>
                <a:latin typeface="Times New Roman"/>
                <a:cs typeface="Times New Roman"/>
              </a:rPr>
              <a:t> </a:t>
            </a:r>
            <a:r>
              <a:rPr dirty="0" sz="2400">
                <a:solidFill>
                  <a:srgbClr val="C00000"/>
                </a:solidFill>
                <a:latin typeface="Times New Roman"/>
                <a:cs typeface="Times New Roman"/>
              </a:rPr>
              <a:t>disciplines.</a:t>
            </a:r>
            <a:endParaRPr sz="2400">
              <a:latin typeface="Times New Roman"/>
              <a:cs typeface="Times New Roman"/>
            </a:endParaRPr>
          </a:p>
          <a:p>
            <a:pPr marL="12700">
              <a:lnSpc>
                <a:spcPct val="100000"/>
              </a:lnSpc>
              <a:spcBef>
                <a:spcPts val="610"/>
              </a:spcBef>
            </a:pPr>
            <a:r>
              <a:rPr dirty="0" sz="2200" spc="-5">
                <a:solidFill>
                  <a:srgbClr val="0000FF"/>
                </a:solidFill>
                <a:latin typeface="Times New Roman"/>
                <a:cs typeface="Times New Roman"/>
              </a:rPr>
              <a:t>PEO2:</a:t>
            </a:r>
            <a:endParaRPr sz="2200">
              <a:latin typeface="Times New Roman"/>
              <a:cs typeface="Times New Roman"/>
            </a:endParaRPr>
          </a:p>
          <a:p>
            <a:pPr marL="12700" marR="5080">
              <a:lnSpc>
                <a:spcPct val="100000"/>
              </a:lnSpc>
              <a:spcBef>
                <a:spcPts val="590"/>
              </a:spcBef>
              <a:tabLst>
                <a:tab pos="1170305" algn="l"/>
                <a:tab pos="2191385" algn="l"/>
                <a:tab pos="3617595" algn="l"/>
                <a:tab pos="4638675" algn="l"/>
                <a:tab pos="5744210" algn="l"/>
                <a:tab pos="6223635" algn="l"/>
                <a:tab pos="7803515" algn="l"/>
              </a:tabLst>
            </a:pPr>
            <a:r>
              <a:rPr dirty="0" u="heavy" sz="2400" spc="-5" b="1">
                <a:solidFill>
                  <a:srgbClr val="FF0000"/>
                </a:solidFill>
                <a:uFill>
                  <a:solidFill>
                    <a:srgbClr val="FF0000"/>
                  </a:solidFill>
                </a:uFill>
                <a:latin typeface="Times New Roman"/>
                <a:cs typeface="Times New Roman"/>
              </a:rPr>
              <a:t>Pursue</a:t>
            </a:r>
            <a:r>
              <a:rPr dirty="0" sz="2400" spc="-5" b="1">
                <a:solidFill>
                  <a:srgbClr val="FF0000"/>
                </a:solidFill>
                <a:latin typeface="Times New Roman"/>
                <a:cs typeface="Times New Roman"/>
              </a:rPr>
              <a:t>	</a:t>
            </a:r>
            <a:r>
              <a:rPr dirty="0" sz="2400" spc="-5">
                <a:solidFill>
                  <a:srgbClr val="336600"/>
                </a:solidFill>
                <a:latin typeface="Times New Roman"/>
                <a:cs typeface="Times New Roman"/>
              </a:rPr>
              <a:t>higher	edu</a:t>
            </a:r>
            <a:r>
              <a:rPr dirty="0" sz="2400" spc="-10">
                <a:solidFill>
                  <a:srgbClr val="336600"/>
                </a:solidFill>
                <a:latin typeface="Times New Roman"/>
                <a:cs typeface="Times New Roman"/>
              </a:rPr>
              <a:t>c</a:t>
            </a:r>
            <a:r>
              <a:rPr dirty="0" sz="2400">
                <a:solidFill>
                  <a:srgbClr val="336600"/>
                </a:solidFill>
                <a:latin typeface="Times New Roman"/>
                <a:cs typeface="Times New Roman"/>
              </a:rPr>
              <a:t>at</a:t>
            </a:r>
            <a:r>
              <a:rPr dirty="0" sz="2400" spc="-15">
                <a:solidFill>
                  <a:srgbClr val="336600"/>
                </a:solidFill>
                <a:latin typeface="Times New Roman"/>
                <a:cs typeface="Times New Roman"/>
              </a:rPr>
              <a:t>i</a:t>
            </a:r>
            <a:r>
              <a:rPr dirty="0" sz="2400">
                <a:solidFill>
                  <a:srgbClr val="336600"/>
                </a:solidFill>
                <a:latin typeface="Times New Roman"/>
                <a:cs typeface="Times New Roman"/>
              </a:rPr>
              <a:t>on	and/or	enga</a:t>
            </a:r>
            <a:r>
              <a:rPr dirty="0" sz="2400" spc="-10">
                <a:solidFill>
                  <a:srgbClr val="336600"/>
                </a:solidFill>
                <a:latin typeface="Times New Roman"/>
                <a:cs typeface="Times New Roman"/>
              </a:rPr>
              <a:t>g</a:t>
            </a:r>
            <a:r>
              <a:rPr dirty="0" sz="2400">
                <a:solidFill>
                  <a:srgbClr val="336600"/>
                </a:solidFill>
                <a:latin typeface="Times New Roman"/>
                <a:cs typeface="Times New Roman"/>
              </a:rPr>
              <a:t>e	</a:t>
            </a:r>
            <a:r>
              <a:rPr dirty="0" sz="2400" spc="-10">
                <a:solidFill>
                  <a:srgbClr val="336600"/>
                </a:solidFill>
                <a:latin typeface="Times New Roman"/>
                <a:cs typeface="Times New Roman"/>
              </a:rPr>
              <a:t>i</a:t>
            </a:r>
            <a:r>
              <a:rPr dirty="0" sz="2400">
                <a:solidFill>
                  <a:srgbClr val="336600"/>
                </a:solidFill>
                <a:latin typeface="Times New Roman"/>
                <a:cs typeface="Times New Roman"/>
              </a:rPr>
              <a:t>n	continu</a:t>
            </a:r>
            <a:r>
              <a:rPr dirty="0" sz="2400" spc="-15">
                <a:solidFill>
                  <a:srgbClr val="336600"/>
                </a:solidFill>
                <a:latin typeface="Times New Roman"/>
                <a:cs typeface="Times New Roman"/>
              </a:rPr>
              <a:t>o</a:t>
            </a:r>
            <a:r>
              <a:rPr dirty="0" sz="2400" spc="-5">
                <a:solidFill>
                  <a:srgbClr val="336600"/>
                </a:solidFill>
                <a:latin typeface="Times New Roman"/>
                <a:cs typeface="Times New Roman"/>
              </a:rPr>
              <a:t>us</a:t>
            </a:r>
            <a:r>
              <a:rPr dirty="0" sz="2400">
                <a:solidFill>
                  <a:srgbClr val="336600"/>
                </a:solidFill>
                <a:latin typeface="Times New Roman"/>
                <a:cs typeface="Times New Roman"/>
              </a:rPr>
              <a:t>	</a:t>
            </a:r>
            <a:r>
              <a:rPr dirty="0" sz="2400" spc="-10">
                <a:solidFill>
                  <a:srgbClr val="336600"/>
                </a:solidFill>
                <a:latin typeface="Times New Roman"/>
                <a:cs typeface="Times New Roman"/>
              </a:rPr>
              <a:t>up  </a:t>
            </a:r>
            <a:r>
              <a:rPr dirty="0" sz="2400">
                <a:solidFill>
                  <a:srgbClr val="336600"/>
                </a:solidFill>
                <a:latin typeface="Times New Roman"/>
                <a:cs typeface="Times New Roman"/>
              </a:rPr>
              <a:t>gradation of their professional</a:t>
            </a:r>
            <a:r>
              <a:rPr dirty="0" sz="2400" spc="-45">
                <a:solidFill>
                  <a:srgbClr val="336600"/>
                </a:solidFill>
                <a:latin typeface="Times New Roman"/>
                <a:cs typeface="Times New Roman"/>
              </a:rPr>
              <a:t> </a:t>
            </a:r>
            <a:r>
              <a:rPr dirty="0" sz="2400" spc="-5">
                <a:solidFill>
                  <a:srgbClr val="336600"/>
                </a:solidFill>
                <a:latin typeface="Times New Roman"/>
                <a:cs typeface="Times New Roman"/>
              </a:rPr>
              <a:t>skills.</a:t>
            </a:r>
            <a:endParaRPr sz="2400">
              <a:latin typeface="Times New Roman"/>
              <a:cs typeface="Times New Roman"/>
            </a:endParaRPr>
          </a:p>
          <a:p>
            <a:pPr marL="12700">
              <a:lnSpc>
                <a:spcPct val="100000"/>
              </a:lnSpc>
              <a:spcBef>
                <a:spcPts val="605"/>
              </a:spcBef>
            </a:pPr>
            <a:r>
              <a:rPr dirty="0" sz="2200" spc="-5">
                <a:solidFill>
                  <a:srgbClr val="0000FF"/>
                </a:solidFill>
                <a:latin typeface="Times New Roman"/>
                <a:cs typeface="Times New Roman"/>
              </a:rPr>
              <a:t>PEO3</a:t>
            </a:r>
            <a:r>
              <a:rPr dirty="0" sz="2400" spc="-5">
                <a:solidFill>
                  <a:srgbClr val="0000FF"/>
                </a:solidFill>
                <a:latin typeface="Times New Roman"/>
                <a:cs typeface="Times New Roman"/>
              </a:rPr>
              <a:t>:</a:t>
            </a:r>
            <a:endParaRPr sz="2400">
              <a:latin typeface="Times New Roman"/>
              <a:cs typeface="Times New Roman"/>
            </a:endParaRPr>
          </a:p>
          <a:p>
            <a:pPr marL="12700">
              <a:lnSpc>
                <a:spcPct val="100000"/>
              </a:lnSpc>
              <a:spcBef>
                <a:spcPts val="600"/>
              </a:spcBef>
            </a:pPr>
            <a:r>
              <a:rPr dirty="0" u="heavy" sz="2400" spc="-5" b="1">
                <a:solidFill>
                  <a:srgbClr val="FF0000"/>
                </a:solidFill>
                <a:uFill>
                  <a:solidFill>
                    <a:srgbClr val="FF0000"/>
                  </a:solidFill>
                </a:uFill>
                <a:latin typeface="Times New Roman"/>
                <a:cs typeface="Times New Roman"/>
              </a:rPr>
              <a:t>Communicate</a:t>
            </a:r>
            <a:r>
              <a:rPr dirty="0" sz="2400" spc="-5" b="1">
                <a:solidFill>
                  <a:srgbClr val="FF0000"/>
                </a:solidFill>
                <a:latin typeface="Times New Roman"/>
                <a:cs typeface="Times New Roman"/>
              </a:rPr>
              <a:t> </a:t>
            </a:r>
            <a:r>
              <a:rPr dirty="0" sz="2400" spc="-10">
                <a:solidFill>
                  <a:srgbClr val="FF0000"/>
                </a:solidFill>
                <a:latin typeface="Times New Roman"/>
                <a:cs typeface="Times New Roman"/>
              </a:rPr>
              <a:t>effectively </a:t>
            </a:r>
            <a:r>
              <a:rPr dirty="0" sz="2400" spc="-5">
                <a:solidFill>
                  <a:srgbClr val="FF0000"/>
                </a:solidFill>
                <a:latin typeface="Times New Roman"/>
                <a:cs typeface="Times New Roman"/>
              </a:rPr>
              <a:t>while working in diverse</a:t>
            </a:r>
            <a:r>
              <a:rPr dirty="0" sz="2400" spc="25">
                <a:solidFill>
                  <a:srgbClr val="FF0000"/>
                </a:solidFill>
                <a:latin typeface="Times New Roman"/>
                <a:cs typeface="Times New Roman"/>
              </a:rPr>
              <a:t> </a:t>
            </a:r>
            <a:r>
              <a:rPr dirty="0" sz="2400" spc="-5">
                <a:solidFill>
                  <a:srgbClr val="FF0000"/>
                </a:solidFill>
                <a:latin typeface="Times New Roman"/>
                <a:cs typeface="Times New Roman"/>
              </a:rPr>
              <a:t>team.</a:t>
            </a:r>
            <a:endParaRPr sz="2400">
              <a:latin typeface="Times New Roman"/>
              <a:cs typeface="Times New Roman"/>
            </a:endParaRPr>
          </a:p>
          <a:p>
            <a:pPr marL="12700">
              <a:lnSpc>
                <a:spcPct val="100000"/>
              </a:lnSpc>
              <a:spcBef>
                <a:spcPts val="605"/>
              </a:spcBef>
            </a:pPr>
            <a:r>
              <a:rPr dirty="0" sz="2200" spc="-5">
                <a:solidFill>
                  <a:srgbClr val="0000FF"/>
                </a:solidFill>
                <a:latin typeface="Times New Roman"/>
                <a:cs typeface="Times New Roman"/>
              </a:rPr>
              <a:t>PEO4:</a:t>
            </a:r>
            <a:endParaRPr sz="2200">
              <a:latin typeface="Times New Roman"/>
              <a:cs typeface="Times New Roman"/>
            </a:endParaRPr>
          </a:p>
          <a:p>
            <a:pPr marL="12700">
              <a:lnSpc>
                <a:spcPct val="100000"/>
              </a:lnSpc>
              <a:spcBef>
                <a:spcPts val="595"/>
              </a:spcBef>
            </a:pPr>
            <a:r>
              <a:rPr dirty="0" u="heavy" sz="2400" spc="-5" b="1">
                <a:solidFill>
                  <a:srgbClr val="FF0000"/>
                </a:solidFill>
                <a:uFill>
                  <a:solidFill>
                    <a:srgbClr val="FF0000"/>
                  </a:solidFill>
                </a:uFill>
                <a:latin typeface="Times New Roman"/>
                <a:cs typeface="Times New Roman"/>
              </a:rPr>
              <a:t>Demonstrate</a:t>
            </a:r>
            <a:r>
              <a:rPr dirty="0" sz="2400" spc="-5" b="1">
                <a:solidFill>
                  <a:srgbClr val="FF0000"/>
                </a:solidFill>
                <a:latin typeface="Times New Roman"/>
                <a:cs typeface="Times New Roman"/>
              </a:rPr>
              <a:t> </a:t>
            </a:r>
            <a:r>
              <a:rPr dirty="0" sz="2400" spc="-5">
                <a:solidFill>
                  <a:srgbClr val="6F2F9F"/>
                </a:solidFill>
                <a:latin typeface="Times New Roman"/>
                <a:cs typeface="Times New Roman"/>
              </a:rPr>
              <a:t>concern for society and</a:t>
            </a:r>
            <a:r>
              <a:rPr dirty="0" sz="2400" spc="10">
                <a:solidFill>
                  <a:srgbClr val="6F2F9F"/>
                </a:solidFill>
                <a:latin typeface="Times New Roman"/>
                <a:cs typeface="Times New Roman"/>
              </a:rPr>
              <a:t> </a:t>
            </a:r>
            <a:r>
              <a:rPr dirty="0" sz="2400" spc="-5">
                <a:solidFill>
                  <a:srgbClr val="6F2F9F"/>
                </a:solidFill>
                <a:latin typeface="Times New Roman"/>
                <a:cs typeface="Times New Roman"/>
              </a:rPr>
              <a:t>environment.</a:t>
            </a:r>
            <a:endParaRPr sz="2400">
              <a:latin typeface="Times New Roman"/>
              <a:cs typeface="Times New Roman"/>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561848" y="755395"/>
            <a:ext cx="3610610"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5.2. Faculty </a:t>
            </a:r>
            <a:r>
              <a:rPr dirty="0" sz="2200" spc="-10" b="1">
                <a:solidFill>
                  <a:srgbClr val="0000CC"/>
                </a:solidFill>
                <a:latin typeface="Times New Roman"/>
                <a:cs typeface="Times New Roman"/>
              </a:rPr>
              <a:t>Cadre</a:t>
            </a:r>
            <a:r>
              <a:rPr dirty="0" sz="2200" spc="-85" b="1">
                <a:solidFill>
                  <a:srgbClr val="0000CC"/>
                </a:solidFill>
                <a:latin typeface="Times New Roman"/>
                <a:cs typeface="Times New Roman"/>
              </a:rPr>
              <a:t> </a:t>
            </a:r>
            <a:r>
              <a:rPr dirty="0" sz="2200" spc="-5" b="1">
                <a:solidFill>
                  <a:srgbClr val="0000CC"/>
                </a:solidFill>
                <a:latin typeface="Times New Roman"/>
                <a:cs typeface="Times New Roman"/>
              </a:rPr>
              <a:t>Proportion</a:t>
            </a:r>
            <a:endParaRPr sz="2200">
              <a:latin typeface="Times New Roman"/>
              <a:cs typeface="Times New Roman"/>
            </a:endParaRPr>
          </a:p>
        </p:txBody>
      </p:sp>
      <p:sp>
        <p:nvSpPr>
          <p:cNvPr id="8" name="object 8"/>
          <p:cNvSpPr txBox="1"/>
          <p:nvPr/>
        </p:nvSpPr>
        <p:spPr>
          <a:xfrm>
            <a:off x="561848" y="1249933"/>
            <a:ext cx="6123940" cy="330200"/>
          </a:xfrm>
          <a:prstGeom prst="rect">
            <a:avLst/>
          </a:prstGeom>
        </p:spPr>
        <p:txBody>
          <a:bodyPr wrap="square" lIns="0" tIns="12065" rIns="0" bIns="0" rtlCol="0" vert="horz">
            <a:spAutoFit/>
          </a:bodyPr>
          <a:lstStyle/>
          <a:p>
            <a:pPr marL="12700">
              <a:lnSpc>
                <a:spcPct val="100000"/>
              </a:lnSpc>
              <a:spcBef>
                <a:spcPts val="95"/>
              </a:spcBef>
            </a:pPr>
            <a:r>
              <a:rPr dirty="0" sz="2000" spc="-5">
                <a:latin typeface="Times New Roman"/>
                <a:cs typeface="Times New Roman"/>
              </a:rPr>
              <a:t>The reference Faculty cadre proportion is</a:t>
            </a:r>
            <a:r>
              <a:rPr dirty="0" sz="2000" spc="70">
                <a:latin typeface="Times New Roman"/>
                <a:cs typeface="Times New Roman"/>
              </a:rPr>
              <a:t> </a:t>
            </a:r>
            <a:r>
              <a:rPr dirty="0" sz="2000" spc="-5">
                <a:latin typeface="Times New Roman"/>
                <a:cs typeface="Times New Roman"/>
              </a:rPr>
              <a:t>1(F1):2(F2):6(F3)</a:t>
            </a:r>
            <a:endParaRPr sz="2000">
              <a:latin typeface="Times New Roman"/>
              <a:cs typeface="Times New Roman"/>
            </a:endParaRPr>
          </a:p>
        </p:txBody>
      </p:sp>
      <p:sp>
        <p:nvSpPr>
          <p:cNvPr id="9" name="object 9"/>
          <p:cNvSpPr/>
          <p:nvPr/>
        </p:nvSpPr>
        <p:spPr>
          <a:xfrm>
            <a:off x="483108" y="1676400"/>
            <a:ext cx="7040880" cy="807720"/>
          </a:xfrm>
          <a:prstGeom prst="rect">
            <a:avLst/>
          </a:prstGeom>
          <a:blipFill>
            <a:blip r:embed="rId2" cstate="print"/>
            <a:stretch>
              <a:fillRect/>
            </a:stretch>
          </a:blipFill>
        </p:spPr>
        <p:txBody>
          <a:bodyPr wrap="square" lIns="0" tIns="0" rIns="0" bIns="0" rtlCol="0"/>
          <a:lstStyle/>
          <a:p/>
        </p:txBody>
      </p:sp>
      <p:sp>
        <p:nvSpPr>
          <p:cNvPr id="10" name="object 10"/>
          <p:cNvSpPr txBox="1"/>
          <p:nvPr/>
        </p:nvSpPr>
        <p:spPr>
          <a:xfrm>
            <a:off x="561848" y="2437841"/>
            <a:ext cx="8246109" cy="3988435"/>
          </a:xfrm>
          <a:prstGeom prst="rect">
            <a:avLst/>
          </a:prstGeom>
        </p:spPr>
        <p:txBody>
          <a:bodyPr wrap="square" lIns="0" tIns="113664" rIns="0" bIns="0" rtlCol="0" vert="horz">
            <a:spAutoFit/>
          </a:bodyPr>
          <a:lstStyle/>
          <a:p>
            <a:pPr marL="298450" indent="-285750">
              <a:lnSpc>
                <a:spcPct val="100000"/>
              </a:lnSpc>
              <a:spcBef>
                <a:spcPts val="894"/>
              </a:spcBef>
              <a:buFont typeface="Arial"/>
              <a:buChar char="•"/>
              <a:tabLst>
                <a:tab pos="297815" algn="l"/>
                <a:tab pos="298450" algn="l"/>
              </a:tabLst>
            </a:pPr>
            <a:r>
              <a:rPr dirty="0" sz="2000" spc="-5">
                <a:latin typeface="Times New Roman"/>
                <a:cs typeface="Times New Roman"/>
              </a:rPr>
              <a:t>If AF1 = AF2= 0 </a:t>
            </a:r>
            <a:r>
              <a:rPr dirty="0" sz="2000">
                <a:latin typeface="Times New Roman"/>
                <a:cs typeface="Times New Roman"/>
              </a:rPr>
              <a:t>then </a:t>
            </a:r>
            <a:r>
              <a:rPr dirty="0" sz="2000" spc="-5">
                <a:latin typeface="Times New Roman"/>
                <a:cs typeface="Times New Roman"/>
              </a:rPr>
              <a:t>zero</a:t>
            </a:r>
            <a:r>
              <a:rPr dirty="0" sz="2000" spc="-229">
                <a:latin typeface="Times New Roman"/>
                <a:cs typeface="Times New Roman"/>
              </a:rPr>
              <a:t> </a:t>
            </a:r>
            <a:r>
              <a:rPr dirty="0" sz="2000" spc="-5">
                <a:latin typeface="Times New Roman"/>
                <a:cs typeface="Times New Roman"/>
              </a:rPr>
              <a:t>marks</a:t>
            </a:r>
            <a:endParaRPr sz="2000">
              <a:latin typeface="Times New Roman"/>
              <a:cs typeface="Times New Roman"/>
            </a:endParaRPr>
          </a:p>
          <a:p>
            <a:pPr marL="298450" indent="-285750">
              <a:lnSpc>
                <a:spcPct val="100000"/>
              </a:lnSpc>
              <a:spcBef>
                <a:spcPts val="800"/>
              </a:spcBef>
              <a:buFont typeface="Arial"/>
              <a:buChar char="•"/>
              <a:tabLst>
                <a:tab pos="297815" algn="l"/>
                <a:tab pos="298450" algn="l"/>
              </a:tabLst>
            </a:pPr>
            <a:r>
              <a:rPr dirty="0" sz="2000" spc="-5">
                <a:latin typeface="Times New Roman"/>
                <a:cs typeface="Times New Roman"/>
              </a:rPr>
              <a:t>Maximum marks to be limited if it exceeds</a:t>
            </a:r>
            <a:r>
              <a:rPr dirty="0" sz="2000" spc="-60">
                <a:latin typeface="Times New Roman"/>
                <a:cs typeface="Times New Roman"/>
              </a:rPr>
              <a:t> </a:t>
            </a:r>
            <a:r>
              <a:rPr dirty="0" sz="2000" spc="-5">
                <a:latin typeface="Times New Roman"/>
                <a:cs typeface="Times New Roman"/>
              </a:rPr>
              <a:t>25</a:t>
            </a:r>
            <a:endParaRPr sz="2000">
              <a:latin typeface="Times New Roman"/>
              <a:cs typeface="Times New Roman"/>
            </a:endParaRPr>
          </a:p>
          <a:p>
            <a:pPr marL="12700">
              <a:lnSpc>
                <a:spcPct val="100000"/>
              </a:lnSpc>
              <a:spcBef>
                <a:spcPts val="805"/>
              </a:spcBef>
            </a:pPr>
            <a:r>
              <a:rPr dirty="0" sz="2000" spc="-5" b="1">
                <a:latin typeface="Times New Roman"/>
                <a:cs typeface="Times New Roman"/>
              </a:rPr>
              <a:t>Example</a:t>
            </a:r>
            <a:r>
              <a:rPr dirty="0" sz="2000" spc="-5">
                <a:latin typeface="Times New Roman"/>
                <a:cs typeface="Times New Roman"/>
              </a:rPr>
              <a:t>: Intake = </a:t>
            </a:r>
            <a:r>
              <a:rPr dirty="0" sz="2000">
                <a:latin typeface="Times New Roman"/>
                <a:cs typeface="Times New Roman"/>
              </a:rPr>
              <a:t>180; </a:t>
            </a:r>
            <a:r>
              <a:rPr dirty="0" sz="2000" spc="-5">
                <a:solidFill>
                  <a:srgbClr val="FF0000"/>
                </a:solidFill>
                <a:latin typeface="Times New Roman"/>
                <a:cs typeface="Times New Roman"/>
              </a:rPr>
              <a:t>Required number of Faculty: </a:t>
            </a:r>
            <a:r>
              <a:rPr dirty="0" sz="2000">
                <a:solidFill>
                  <a:srgbClr val="FF0000"/>
                </a:solidFill>
                <a:latin typeface="Times New Roman"/>
                <a:cs typeface="Times New Roman"/>
              </a:rPr>
              <a:t>total </a:t>
            </a:r>
            <a:r>
              <a:rPr dirty="0" sz="2000" spc="-5">
                <a:solidFill>
                  <a:srgbClr val="FF0000"/>
                </a:solidFill>
                <a:latin typeface="Times New Roman"/>
                <a:cs typeface="Times New Roman"/>
              </a:rPr>
              <a:t>students as per</a:t>
            </a:r>
            <a:r>
              <a:rPr dirty="0" sz="2000" spc="15">
                <a:solidFill>
                  <a:srgbClr val="FF0000"/>
                </a:solidFill>
                <a:latin typeface="Times New Roman"/>
                <a:cs typeface="Times New Roman"/>
              </a:rPr>
              <a:t> </a:t>
            </a:r>
            <a:r>
              <a:rPr dirty="0" sz="2000">
                <a:solidFill>
                  <a:srgbClr val="FF0000"/>
                </a:solidFill>
                <a:latin typeface="Times New Roman"/>
                <a:cs typeface="Times New Roman"/>
              </a:rPr>
              <a:t>5.1/20</a:t>
            </a:r>
            <a:endParaRPr sz="2000">
              <a:latin typeface="Times New Roman"/>
              <a:cs typeface="Times New Roman"/>
            </a:endParaRPr>
          </a:p>
          <a:p>
            <a:pPr marL="12700">
              <a:lnSpc>
                <a:spcPct val="100000"/>
              </a:lnSpc>
            </a:pPr>
            <a:r>
              <a:rPr dirty="0" sz="2000" spc="-5">
                <a:latin typeface="Times New Roman"/>
                <a:cs typeface="Times New Roman"/>
              </a:rPr>
              <a:t>=</a:t>
            </a:r>
            <a:r>
              <a:rPr dirty="0" sz="2000" spc="-5">
                <a:solidFill>
                  <a:srgbClr val="FF0000"/>
                </a:solidFill>
                <a:latin typeface="Times New Roman"/>
                <a:cs typeface="Times New Roman"/>
              </a:rPr>
              <a:t>702/20 </a:t>
            </a:r>
            <a:r>
              <a:rPr dirty="0" sz="2000" spc="-5">
                <a:latin typeface="Times New Roman"/>
                <a:cs typeface="Times New Roman"/>
              </a:rPr>
              <a:t>= 35., ; RF1= 1/9 x35 =4, RF2=2/9x35=8 and RF3=6/9x35=</a:t>
            </a:r>
            <a:r>
              <a:rPr dirty="0" sz="2000" spc="20">
                <a:latin typeface="Times New Roman"/>
                <a:cs typeface="Times New Roman"/>
              </a:rPr>
              <a:t> </a:t>
            </a:r>
            <a:r>
              <a:rPr dirty="0" sz="2000" spc="-5">
                <a:latin typeface="Times New Roman"/>
                <a:cs typeface="Times New Roman"/>
              </a:rPr>
              <a:t>23.</a:t>
            </a:r>
            <a:endParaRPr sz="2000">
              <a:latin typeface="Times New Roman"/>
              <a:cs typeface="Times New Roman"/>
            </a:endParaRPr>
          </a:p>
          <a:p>
            <a:pPr marL="12700">
              <a:lnSpc>
                <a:spcPct val="100000"/>
              </a:lnSpc>
              <a:spcBef>
                <a:spcPts val="800"/>
              </a:spcBef>
            </a:pPr>
            <a:r>
              <a:rPr dirty="0" sz="2000" spc="-5" b="1">
                <a:latin typeface="Times New Roman"/>
                <a:cs typeface="Times New Roman"/>
              </a:rPr>
              <a:t>Case 1: </a:t>
            </a:r>
            <a:r>
              <a:rPr dirty="0" sz="2000" spc="-5">
                <a:latin typeface="Times New Roman"/>
                <a:cs typeface="Times New Roman"/>
              </a:rPr>
              <a:t>AF1/RF1= 1; AF2/RF2 = 1; AF3/RF3 =</a:t>
            </a:r>
            <a:r>
              <a:rPr dirty="0" sz="2000" spc="-180">
                <a:latin typeface="Times New Roman"/>
                <a:cs typeface="Times New Roman"/>
              </a:rPr>
              <a:t> </a:t>
            </a:r>
            <a:r>
              <a:rPr dirty="0" sz="2000" spc="-5">
                <a:latin typeface="Times New Roman"/>
                <a:cs typeface="Times New Roman"/>
              </a:rPr>
              <a:t>1;</a:t>
            </a:r>
            <a:endParaRPr sz="2000">
              <a:latin typeface="Times New Roman"/>
              <a:cs typeface="Times New Roman"/>
            </a:endParaRPr>
          </a:p>
          <a:p>
            <a:pPr marL="12700">
              <a:lnSpc>
                <a:spcPct val="100000"/>
              </a:lnSpc>
              <a:spcBef>
                <a:spcPts val="795"/>
              </a:spcBef>
            </a:pPr>
            <a:r>
              <a:rPr dirty="0" sz="2000" spc="-5">
                <a:latin typeface="Times New Roman"/>
                <a:cs typeface="Times New Roman"/>
              </a:rPr>
              <a:t>Cadre proportion marks = </a:t>
            </a:r>
            <a:r>
              <a:rPr dirty="0" sz="2000">
                <a:latin typeface="Times New Roman"/>
                <a:cs typeface="Times New Roman"/>
              </a:rPr>
              <a:t>(1+0.6+0.4) </a:t>
            </a:r>
            <a:r>
              <a:rPr dirty="0" sz="2000" spc="-5">
                <a:latin typeface="Times New Roman"/>
                <a:cs typeface="Times New Roman"/>
              </a:rPr>
              <a:t>x12.5 =</a:t>
            </a:r>
            <a:r>
              <a:rPr dirty="0" sz="2000" spc="-40">
                <a:latin typeface="Times New Roman"/>
                <a:cs typeface="Times New Roman"/>
              </a:rPr>
              <a:t> </a:t>
            </a:r>
            <a:r>
              <a:rPr dirty="0" sz="2000" spc="-5">
                <a:latin typeface="Times New Roman"/>
                <a:cs typeface="Times New Roman"/>
              </a:rPr>
              <a:t>25</a:t>
            </a:r>
            <a:endParaRPr sz="2000">
              <a:latin typeface="Times New Roman"/>
              <a:cs typeface="Times New Roman"/>
            </a:endParaRPr>
          </a:p>
          <a:p>
            <a:pPr marL="12700">
              <a:lnSpc>
                <a:spcPct val="100000"/>
              </a:lnSpc>
              <a:spcBef>
                <a:spcPts val="805"/>
              </a:spcBef>
            </a:pPr>
            <a:r>
              <a:rPr dirty="0" sz="2000" spc="-5" b="1">
                <a:latin typeface="Times New Roman"/>
                <a:cs typeface="Times New Roman"/>
              </a:rPr>
              <a:t>Case 2: </a:t>
            </a:r>
            <a:r>
              <a:rPr dirty="0" sz="2000" spc="-5">
                <a:latin typeface="Times New Roman"/>
                <a:cs typeface="Times New Roman"/>
              </a:rPr>
              <a:t>AF1/RF1= 1; AF2/RF2 = 9/8; AF3/RF3 =</a:t>
            </a:r>
            <a:r>
              <a:rPr dirty="0" sz="2000" spc="-175">
                <a:latin typeface="Times New Roman"/>
                <a:cs typeface="Times New Roman"/>
              </a:rPr>
              <a:t> </a:t>
            </a:r>
            <a:r>
              <a:rPr dirty="0" sz="2000" spc="-5">
                <a:latin typeface="Times New Roman"/>
                <a:cs typeface="Times New Roman"/>
              </a:rPr>
              <a:t>22/23;</a:t>
            </a:r>
            <a:endParaRPr sz="2000">
              <a:latin typeface="Times New Roman"/>
              <a:cs typeface="Times New Roman"/>
            </a:endParaRPr>
          </a:p>
          <a:p>
            <a:pPr marL="12700">
              <a:lnSpc>
                <a:spcPct val="100000"/>
              </a:lnSpc>
              <a:spcBef>
                <a:spcPts val="800"/>
              </a:spcBef>
            </a:pPr>
            <a:r>
              <a:rPr dirty="0" sz="2000" spc="-5">
                <a:latin typeface="Times New Roman"/>
                <a:cs typeface="Times New Roman"/>
              </a:rPr>
              <a:t>Cadre proportion marks = </a:t>
            </a:r>
            <a:r>
              <a:rPr dirty="0" sz="2000">
                <a:latin typeface="Times New Roman"/>
                <a:cs typeface="Times New Roman"/>
              </a:rPr>
              <a:t>(1+0.7+0.4) </a:t>
            </a:r>
            <a:r>
              <a:rPr dirty="0" sz="2000" spc="-5">
                <a:latin typeface="Times New Roman"/>
                <a:cs typeface="Times New Roman"/>
              </a:rPr>
              <a:t>x12.5 = </a:t>
            </a:r>
            <a:r>
              <a:rPr dirty="0" sz="2000" spc="-5" b="1">
                <a:latin typeface="Times New Roman"/>
                <a:cs typeface="Times New Roman"/>
              </a:rPr>
              <a:t>limited to</a:t>
            </a:r>
            <a:r>
              <a:rPr dirty="0" sz="2000" spc="-40" b="1">
                <a:latin typeface="Times New Roman"/>
                <a:cs typeface="Times New Roman"/>
              </a:rPr>
              <a:t> </a:t>
            </a:r>
            <a:r>
              <a:rPr dirty="0" sz="2000" spc="-5" b="1">
                <a:latin typeface="Times New Roman"/>
                <a:cs typeface="Times New Roman"/>
              </a:rPr>
              <a:t>25</a:t>
            </a:r>
            <a:endParaRPr sz="2000">
              <a:latin typeface="Times New Roman"/>
              <a:cs typeface="Times New Roman"/>
            </a:endParaRPr>
          </a:p>
          <a:p>
            <a:pPr marL="12700">
              <a:lnSpc>
                <a:spcPct val="100000"/>
              </a:lnSpc>
              <a:spcBef>
                <a:spcPts val="795"/>
              </a:spcBef>
            </a:pPr>
            <a:r>
              <a:rPr dirty="0" sz="2000" spc="-5" b="1">
                <a:latin typeface="Times New Roman"/>
                <a:cs typeface="Times New Roman"/>
              </a:rPr>
              <a:t>Case 3: </a:t>
            </a:r>
            <a:r>
              <a:rPr dirty="0" sz="2000" spc="-5">
                <a:latin typeface="Times New Roman"/>
                <a:cs typeface="Times New Roman"/>
              </a:rPr>
              <a:t>AF1/RF1=0; AF2/RF2=1/2; </a:t>
            </a:r>
            <a:r>
              <a:rPr dirty="0" sz="2000" spc="-10">
                <a:latin typeface="Times New Roman"/>
                <a:cs typeface="Times New Roman"/>
              </a:rPr>
              <a:t>AF3/RF3=11/9; </a:t>
            </a:r>
            <a:r>
              <a:rPr dirty="0" sz="2000" spc="-100" b="1">
                <a:latin typeface="Times New Roman"/>
                <a:cs typeface="Times New Roman"/>
              </a:rPr>
              <a:t>To </a:t>
            </a:r>
            <a:r>
              <a:rPr dirty="0" sz="2000" spc="-5" b="1">
                <a:latin typeface="Times New Roman"/>
                <a:cs typeface="Times New Roman"/>
              </a:rPr>
              <a:t>be observed</a:t>
            </a:r>
            <a:r>
              <a:rPr dirty="0" sz="2000" spc="-15" b="1">
                <a:latin typeface="Times New Roman"/>
                <a:cs typeface="Times New Roman"/>
              </a:rPr>
              <a:t> </a:t>
            </a:r>
            <a:r>
              <a:rPr dirty="0" sz="2000" spc="-5" b="1">
                <a:latin typeface="Times New Roman"/>
                <a:cs typeface="Times New Roman"/>
              </a:rPr>
              <a:t>carefully</a:t>
            </a:r>
            <a:endParaRPr sz="2000">
              <a:latin typeface="Times New Roman"/>
              <a:cs typeface="Times New Roman"/>
            </a:endParaRPr>
          </a:p>
          <a:p>
            <a:pPr marL="12700">
              <a:lnSpc>
                <a:spcPct val="100000"/>
              </a:lnSpc>
              <a:spcBef>
                <a:spcPts val="805"/>
              </a:spcBef>
            </a:pPr>
            <a:r>
              <a:rPr dirty="0" sz="2000" spc="-5">
                <a:latin typeface="Times New Roman"/>
                <a:cs typeface="Times New Roman"/>
              </a:rPr>
              <a:t>Cadre proportion marks = </a:t>
            </a:r>
            <a:r>
              <a:rPr dirty="0" sz="2000">
                <a:latin typeface="Times New Roman"/>
                <a:cs typeface="Times New Roman"/>
              </a:rPr>
              <a:t>(0+0.3+0.49) </a:t>
            </a:r>
            <a:r>
              <a:rPr dirty="0" sz="2000" spc="-5">
                <a:latin typeface="Times New Roman"/>
                <a:cs typeface="Times New Roman"/>
              </a:rPr>
              <a:t>x12.5 =</a:t>
            </a:r>
            <a:r>
              <a:rPr dirty="0" sz="2000" spc="-45">
                <a:latin typeface="Times New Roman"/>
                <a:cs typeface="Times New Roman"/>
              </a:rPr>
              <a:t> </a:t>
            </a:r>
            <a:r>
              <a:rPr dirty="0" sz="2000" spc="-5">
                <a:latin typeface="Times New Roman"/>
                <a:cs typeface="Times New Roman"/>
              </a:rPr>
              <a:t>9.87</a:t>
            </a:r>
            <a:endParaRPr sz="2000">
              <a:latin typeface="Times New Roman"/>
              <a:cs typeface="Times New Roman"/>
            </a:endParaRPr>
          </a:p>
        </p:txBody>
      </p:sp>
      <p:sp>
        <p:nvSpPr>
          <p:cNvPr id="11" name="object 11"/>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6" name="object 6"/>
          <p:cNvSpPr txBox="1">
            <a:spLocks noGrp="1"/>
          </p:cNvSpPr>
          <p:nvPr>
            <p:ph type="title"/>
          </p:nvPr>
        </p:nvSpPr>
        <p:spPr>
          <a:xfrm>
            <a:off x="459740" y="570229"/>
            <a:ext cx="4020820" cy="299720"/>
          </a:xfrm>
          <a:prstGeom prst="rect"/>
        </p:spPr>
        <p:txBody>
          <a:bodyPr wrap="square" lIns="0" tIns="12700" rIns="0" bIns="0" rtlCol="0" vert="horz">
            <a:spAutoFit/>
          </a:bodyPr>
          <a:lstStyle/>
          <a:p>
            <a:pPr marL="12700">
              <a:lnSpc>
                <a:spcPct val="100000"/>
              </a:lnSpc>
              <a:spcBef>
                <a:spcPts val="10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10"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p:txBody>
      </p:sp>
      <p:sp>
        <p:nvSpPr>
          <p:cNvPr id="7" name="object 7"/>
          <p:cNvSpPr txBox="1"/>
          <p:nvPr/>
        </p:nvSpPr>
        <p:spPr>
          <a:xfrm>
            <a:off x="522986" y="850341"/>
            <a:ext cx="8922385" cy="758190"/>
          </a:xfrm>
          <a:prstGeom prst="rect">
            <a:avLst/>
          </a:prstGeom>
        </p:spPr>
        <p:txBody>
          <a:bodyPr wrap="square" lIns="0" tIns="135255" rIns="0" bIns="0" rtlCol="0" vert="horz">
            <a:spAutoFit/>
          </a:bodyPr>
          <a:lstStyle/>
          <a:p>
            <a:pPr marL="12700">
              <a:lnSpc>
                <a:spcPct val="100000"/>
              </a:lnSpc>
              <a:spcBef>
                <a:spcPts val="1065"/>
              </a:spcBef>
            </a:pPr>
            <a:r>
              <a:rPr dirty="0" sz="1600" i="1">
                <a:latin typeface="Times New Roman"/>
                <a:cs typeface="Times New Roman"/>
              </a:rPr>
              <a:t>(Faculty</a:t>
            </a:r>
            <a:r>
              <a:rPr dirty="0" sz="1600" spc="330" i="1">
                <a:latin typeface="Times New Roman"/>
                <a:cs typeface="Times New Roman"/>
              </a:rPr>
              <a:t> </a:t>
            </a:r>
            <a:r>
              <a:rPr dirty="0" sz="1600" i="1">
                <a:latin typeface="Times New Roman"/>
                <a:cs typeface="Times New Roman"/>
              </a:rPr>
              <a:t>Qualification</a:t>
            </a:r>
            <a:r>
              <a:rPr dirty="0" sz="1600" spc="345" i="1">
                <a:latin typeface="Times New Roman"/>
                <a:cs typeface="Times New Roman"/>
              </a:rPr>
              <a:t> </a:t>
            </a:r>
            <a:r>
              <a:rPr dirty="0" sz="1600" spc="-5" i="1">
                <a:latin typeface="Times New Roman"/>
                <a:cs typeface="Times New Roman"/>
              </a:rPr>
              <a:t>and</a:t>
            </a:r>
            <a:r>
              <a:rPr dirty="0" sz="1600" spc="335" i="1">
                <a:latin typeface="Times New Roman"/>
                <a:cs typeface="Times New Roman"/>
              </a:rPr>
              <a:t> </a:t>
            </a:r>
            <a:r>
              <a:rPr dirty="0" sz="1600" spc="-5" i="1">
                <a:latin typeface="Times New Roman"/>
                <a:cs typeface="Times New Roman"/>
              </a:rPr>
              <a:t>experience</a:t>
            </a:r>
            <a:r>
              <a:rPr dirty="0" sz="1600" spc="335" i="1">
                <a:latin typeface="Times New Roman"/>
                <a:cs typeface="Times New Roman"/>
              </a:rPr>
              <a:t> </a:t>
            </a:r>
            <a:r>
              <a:rPr dirty="0" sz="1600" spc="-20" i="1">
                <a:latin typeface="Times New Roman"/>
                <a:cs typeface="Times New Roman"/>
              </a:rPr>
              <a:t>required</a:t>
            </a:r>
            <a:r>
              <a:rPr dirty="0" sz="1600" spc="345" i="1">
                <a:latin typeface="Times New Roman"/>
                <a:cs typeface="Times New Roman"/>
              </a:rPr>
              <a:t> </a:t>
            </a:r>
            <a:r>
              <a:rPr dirty="0" sz="1600" i="1">
                <a:latin typeface="Times New Roman"/>
                <a:cs typeface="Times New Roman"/>
              </a:rPr>
              <a:t>for</a:t>
            </a:r>
            <a:r>
              <a:rPr dirty="0" sz="1600" spc="330" i="1">
                <a:latin typeface="Times New Roman"/>
                <a:cs typeface="Times New Roman"/>
              </a:rPr>
              <a:t> </a:t>
            </a:r>
            <a:r>
              <a:rPr dirty="0" sz="1600" spc="-15" i="1">
                <a:latin typeface="Times New Roman"/>
                <a:cs typeface="Times New Roman"/>
              </a:rPr>
              <a:t>cadre</a:t>
            </a:r>
            <a:r>
              <a:rPr dirty="0" sz="1600" spc="330" i="1">
                <a:latin typeface="Times New Roman"/>
                <a:cs typeface="Times New Roman"/>
              </a:rPr>
              <a:t> </a:t>
            </a:r>
            <a:r>
              <a:rPr dirty="0" sz="1600" i="1">
                <a:latin typeface="Times New Roman"/>
                <a:cs typeface="Times New Roman"/>
              </a:rPr>
              <a:t>posts</a:t>
            </a:r>
            <a:r>
              <a:rPr dirty="0" sz="1600" spc="335" i="1">
                <a:latin typeface="Times New Roman"/>
                <a:cs typeface="Times New Roman"/>
              </a:rPr>
              <a:t> </a:t>
            </a:r>
            <a:r>
              <a:rPr dirty="0" sz="1600" i="1">
                <a:latin typeface="Times New Roman"/>
                <a:cs typeface="Times New Roman"/>
              </a:rPr>
              <a:t>shall</a:t>
            </a:r>
            <a:r>
              <a:rPr dirty="0" sz="1600" spc="335" i="1">
                <a:latin typeface="Times New Roman"/>
                <a:cs typeface="Times New Roman"/>
              </a:rPr>
              <a:t> </a:t>
            </a:r>
            <a:r>
              <a:rPr dirty="0" sz="1600" i="1">
                <a:latin typeface="Times New Roman"/>
                <a:cs typeface="Times New Roman"/>
              </a:rPr>
              <a:t>only</a:t>
            </a:r>
            <a:r>
              <a:rPr dirty="0" sz="1600" spc="340" i="1">
                <a:latin typeface="Times New Roman"/>
                <a:cs typeface="Times New Roman"/>
              </a:rPr>
              <a:t> </a:t>
            </a:r>
            <a:r>
              <a:rPr dirty="0" sz="1600" spc="-5" i="1">
                <a:latin typeface="Times New Roman"/>
                <a:cs typeface="Times New Roman"/>
              </a:rPr>
              <a:t>be</a:t>
            </a:r>
            <a:r>
              <a:rPr dirty="0" sz="1600" spc="340" i="1">
                <a:latin typeface="Times New Roman"/>
                <a:cs typeface="Times New Roman"/>
              </a:rPr>
              <a:t> </a:t>
            </a:r>
            <a:r>
              <a:rPr dirty="0" sz="1600" spc="-10" i="1">
                <a:latin typeface="Times New Roman"/>
                <a:cs typeface="Times New Roman"/>
              </a:rPr>
              <a:t>considered</a:t>
            </a:r>
            <a:r>
              <a:rPr dirty="0" sz="1600" spc="330" i="1">
                <a:latin typeface="Times New Roman"/>
                <a:cs typeface="Times New Roman"/>
              </a:rPr>
              <a:t> </a:t>
            </a:r>
            <a:r>
              <a:rPr dirty="0" sz="1600" i="1">
                <a:latin typeface="Times New Roman"/>
                <a:cs typeface="Times New Roman"/>
              </a:rPr>
              <a:t>as</a:t>
            </a:r>
            <a:r>
              <a:rPr dirty="0" sz="1600" spc="330" i="1">
                <a:latin typeface="Times New Roman"/>
                <a:cs typeface="Times New Roman"/>
              </a:rPr>
              <a:t> </a:t>
            </a:r>
            <a:r>
              <a:rPr dirty="0" sz="1600" i="1">
                <a:latin typeface="Times New Roman"/>
                <a:cs typeface="Times New Roman"/>
              </a:rPr>
              <a:t>per</a:t>
            </a:r>
            <a:r>
              <a:rPr dirty="0" sz="1600" spc="330" i="1">
                <a:latin typeface="Times New Roman"/>
                <a:cs typeface="Times New Roman"/>
              </a:rPr>
              <a:t> </a:t>
            </a:r>
            <a:r>
              <a:rPr dirty="0" sz="1600" spc="-5" i="1">
                <a:latin typeface="Times New Roman"/>
                <a:cs typeface="Times New Roman"/>
              </a:rPr>
              <a:t>AICTE</a:t>
            </a:r>
            <a:endParaRPr sz="1600">
              <a:latin typeface="Times New Roman"/>
              <a:cs typeface="Times New Roman"/>
            </a:endParaRPr>
          </a:p>
          <a:p>
            <a:pPr marL="406400">
              <a:lnSpc>
                <a:spcPct val="100000"/>
              </a:lnSpc>
              <a:spcBef>
                <a:spcPts val="960"/>
              </a:spcBef>
            </a:pPr>
            <a:r>
              <a:rPr dirty="0" sz="1600" i="1">
                <a:latin typeface="Times New Roman"/>
                <a:cs typeface="Times New Roman"/>
              </a:rPr>
              <a:t>norms/guidelines)</a:t>
            </a:r>
            <a:endParaRPr sz="1600">
              <a:latin typeface="Times New Roman"/>
              <a:cs typeface="Times New Roman"/>
            </a:endParaRPr>
          </a:p>
        </p:txBody>
      </p:sp>
      <p:sp>
        <p:nvSpPr>
          <p:cNvPr id="8" name="object 8"/>
          <p:cNvSpPr txBox="1"/>
          <p:nvPr/>
        </p:nvSpPr>
        <p:spPr>
          <a:xfrm>
            <a:off x="522986" y="1704339"/>
            <a:ext cx="1445895" cy="269875"/>
          </a:xfrm>
          <a:prstGeom prst="rect">
            <a:avLst/>
          </a:prstGeom>
        </p:spPr>
        <p:txBody>
          <a:bodyPr wrap="square" lIns="0" tIns="12700" rIns="0" bIns="0" rtlCol="0" vert="horz">
            <a:spAutoFit/>
          </a:bodyPr>
          <a:lstStyle/>
          <a:p>
            <a:pPr marL="406400" indent="-394335">
              <a:lnSpc>
                <a:spcPct val="100000"/>
              </a:lnSpc>
              <a:spcBef>
                <a:spcPts val="100"/>
              </a:spcBef>
              <a:buFont typeface="Symbol"/>
              <a:buChar char=""/>
              <a:tabLst>
                <a:tab pos="406400" algn="l"/>
                <a:tab pos="407034" algn="l"/>
                <a:tab pos="1071245" algn="l"/>
              </a:tabLst>
            </a:pPr>
            <a:r>
              <a:rPr dirty="0" sz="1600" spc="-10" i="1">
                <a:latin typeface="Times New Roman"/>
                <a:cs typeface="Times New Roman"/>
              </a:rPr>
              <a:t>C</a:t>
            </a:r>
            <a:r>
              <a:rPr dirty="0" sz="1600" i="1">
                <a:latin typeface="Times New Roman"/>
                <a:cs typeface="Times New Roman"/>
              </a:rPr>
              <a:t>ad</a:t>
            </a:r>
            <a:r>
              <a:rPr dirty="0" sz="1600" spc="-60" i="1">
                <a:latin typeface="Times New Roman"/>
                <a:cs typeface="Times New Roman"/>
              </a:rPr>
              <a:t>r</a:t>
            </a:r>
            <a:r>
              <a:rPr dirty="0" sz="1600" i="1">
                <a:latin typeface="Times New Roman"/>
                <a:cs typeface="Times New Roman"/>
              </a:rPr>
              <a:t>e</a:t>
            </a:r>
            <a:r>
              <a:rPr dirty="0" sz="1600" i="1">
                <a:latin typeface="Times New Roman"/>
                <a:cs typeface="Times New Roman"/>
              </a:rPr>
              <a:t>	</a:t>
            </a:r>
            <a:r>
              <a:rPr dirty="0" sz="1600" i="1">
                <a:latin typeface="Times New Roman"/>
                <a:cs typeface="Times New Roman"/>
              </a:rPr>
              <a:t>wise</a:t>
            </a:r>
            <a:endParaRPr sz="1600">
              <a:latin typeface="Times New Roman"/>
              <a:cs typeface="Times New Roman"/>
            </a:endParaRPr>
          </a:p>
        </p:txBody>
      </p:sp>
      <p:sp>
        <p:nvSpPr>
          <p:cNvPr id="9" name="object 9"/>
          <p:cNvSpPr txBox="1"/>
          <p:nvPr/>
        </p:nvSpPr>
        <p:spPr>
          <a:xfrm>
            <a:off x="2108200" y="1704339"/>
            <a:ext cx="7337425" cy="269875"/>
          </a:xfrm>
          <a:prstGeom prst="rect">
            <a:avLst/>
          </a:prstGeom>
        </p:spPr>
        <p:txBody>
          <a:bodyPr wrap="square" lIns="0" tIns="12700" rIns="0" bIns="0" rtlCol="0" vert="horz">
            <a:spAutoFit/>
          </a:bodyPr>
          <a:lstStyle/>
          <a:p>
            <a:pPr marL="12700">
              <a:lnSpc>
                <a:spcPct val="100000"/>
              </a:lnSpc>
              <a:spcBef>
                <a:spcPts val="100"/>
              </a:spcBef>
              <a:tabLst>
                <a:tab pos="463550" algn="l"/>
                <a:tab pos="786765" algn="l"/>
                <a:tab pos="1504950" algn="l"/>
                <a:tab pos="2497455" algn="l"/>
                <a:tab pos="3282315" algn="l"/>
                <a:tab pos="4488815" algn="l"/>
                <a:tab pos="4958080" algn="l"/>
                <a:tab pos="6002655" algn="l"/>
                <a:tab pos="6473825" algn="l"/>
              </a:tabLst>
            </a:pPr>
            <a:r>
              <a:rPr dirty="0" sz="1600" spc="-10" i="1">
                <a:latin typeface="Times New Roman"/>
                <a:cs typeface="Times New Roman"/>
              </a:rPr>
              <a:t>N</a:t>
            </a:r>
            <a:r>
              <a:rPr dirty="0" sz="1600" spc="-5" i="1">
                <a:latin typeface="Times New Roman"/>
                <a:cs typeface="Times New Roman"/>
              </a:rPr>
              <a:t>o</a:t>
            </a:r>
            <a:r>
              <a:rPr dirty="0" sz="1600" i="1">
                <a:latin typeface="Times New Roman"/>
                <a:cs typeface="Times New Roman"/>
              </a:rPr>
              <a:t>.</a:t>
            </a:r>
            <a:r>
              <a:rPr dirty="0" sz="1600" i="1">
                <a:latin typeface="Times New Roman"/>
                <a:cs typeface="Times New Roman"/>
              </a:rPr>
              <a:t>	</a:t>
            </a:r>
            <a:r>
              <a:rPr dirty="0" sz="1600" i="1">
                <a:latin typeface="Times New Roman"/>
                <a:cs typeface="Times New Roman"/>
              </a:rPr>
              <a:t>of</a:t>
            </a:r>
            <a:r>
              <a:rPr dirty="0" sz="1600" i="1">
                <a:latin typeface="Times New Roman"/>
                <a:cs typeface="Times New Roman"/>
              </a:rPr>
              <a:t>	</a:t>
            </a:r>
            <a:r>
              <a:rPr dirty="0" sz="1600" i="1">
                <a:latin typeface="Times New Roman"/>
                <a:cs typeface="Times New Roman"/>
              </a:rPr>
              <a:t>fac</a:t>
            </a:r>
            <a:r>
              <a:rPr dirty="0" sz="1600" spc="5" i="1">
                <a:latin typeface="Times New Roman"/>
                <a:cs typeface="Times New Roman"/>
              </a:rPr>
              <a:t>u</a:t>
            </a:r>
            <a:r>
              <a:rPr dirty="0" sz="1600" i="1">
                <a:latin typeface="Times New Roman"/>
                <a:cs typeface="Times New Roman"/>
              </a:rPr>
              <a:t>lty</a:t>
            </a:r>
            <a:r>
              <a:rPr dirty="0" sz="1600" i="1">
                <a:latin typeface="Times New Roman"/>
                <a:cs typeface="Times New Roman"/>
              </a:rPr>
              <a:t>	</a:t>
            </a:r>
            <a:r>
              <a:rPr dirty="0" sz="1600" i="1">
                <a:latin typeface="Times New Roman"/>
                <a:cs typeface="Times New Roman"/>
              </a:rPr>
              <a:t>availabl</a:t>
            </a:r>
            <a:r>
              <a:rPr dirty="0" sz="1600" spc="5" i="1">
                <a:latin typeface="Times New Roman"/>
                <a:cs typeface="Times New Roman"/>
              </a:rPr>
              <a:t>e</a:t>
            </a:r>
            <a:r>
              <a:rPr dirty="0" sz="1600" i="1">
                <a:latin typeface="Times New Roman"/>
                <a:cs typeface="Times New Roman"/>
              </a:rPr>
              <a:t>;</a:t>
            </a:r>
            <a:r>
              <a:rPr dirty="0" sz="1600" i="1">
                <a:latin typeface="Times New Roman"/>
                <a:cs typeface="Times New Roman"/>
              </a:rPr>
              <a:t>	</a:t>
            </a:r>
            <a:r>
              <a:rPr dirty="0" sz="1600" spc="-10" i="1">
                <a:latin typeface="Times New Roman"/>
                <a:cs typeface="Times New Roman"/>
              </a:rPr>
              <a:t>F</a:t>
            </a:r>
            <a:r>
              <a:rPr dirty="0" sz="1600" i="1">
                <a:latin typeface="Times New Roman"/>
                <a:cs typeface="Times New Roman"/>
              </a:rPr>
              <a:t>a</a:t>
            </a:r>
            <a:r>
              <a:rPr dirty="0" sz="1600" spc="-10" i="1">
                <a:latin typeface="Times New Roman"/>
                <a:cs typeface="Times New Roman"/>
              </a:rPr>
              <a:t>c</a:t>
            </a:r>
            <a:r>
              <a:rPr dirty="0" sz="1600" i="1">
                <a:latin typeface="Times New Roman"/>
                <a:cs typeface="Times New Roman"/>
              </a:rPr>
              <a:t>ulty</a:t>
            </a:r>
            <a:r>
              <a:rPr dirty="0" sz="1600" i="1">
                <a:latin typeface="Times New Roman"/>
                <a:cs typeface="Times New Roman"/>
              </a:rPr>
              <a:t>	</a:t>
            </a:r>
            <a:r>
              <a:rPr dirty="0" sz="1600" i="1">
                <a:latin typeface="Times New Roman"/>
                <a:cs typeface="Times New Roman"/>
              </a:rPr>
              <a:t>qualif</a:t>
            </a:r>
            <a:r>
              <a:rPr dirty="0" sz="1600" spc="5" i="1">
                <a:latin typeface="Times New Roman"/>
                <a:cs typeface="Times New Roman"/>
              </a:rPr>
              <a:t>i</a:t>
            </a:r>
            <a:r>
              <a:rPr dirty="0" sz="1600" spc="-5" i="1">
                <a:latin typeface="Times New Roman"/>
                <a:cs typeface="Times New Roman"/>
              </a:rPr>
              <a:t>c</a:t>
            </a:r>
            <a:r>
              <a:rPr dirty="0" sz="1600" i="1">
                <a:latin typeface="Times New Roman"/>
                <a:cs typeface="Times New Roman"/>
              </a:rPr>
              <a:t>a</a:t>
            </a:r>
            <a:r>
              <a:rPr dirty="0" sz="1600" spc="5" i="1">
                <a:latin typeface="Times New Roman"/>
                <a:cs typeface="Times New Roman"/>
              </a:rPr>
              <a:t>t</a:t>
            </a:r>
            <a:r>
              <a:rPr dirty="0" sz="1600" i="1">
                <a:latin typeface="Times New Roman"/>
                <a:cs typeface="Times New Roman"/>
              </a:rPr>
              <a:t>ion</a:t>
            </a:r>
            <a:r>
              <a:rPr dirty="0" sz="1600" i="1">
                <a:latin typeface="Times New Roman"/>
                <a:cs typeface="Times New Roman"/>
              </a:rPr>
              <a:t>	</a:t>
            </a:r>
            <a:r>
              <a:rPr dirty="0" sz="1600" i="1">
                <a:latin typeface="Times New Roman"/>
                <a:cs typeface="Times New Roman"/>
              </a:rPr>
              <a:t>and</a:t>
            </a:r>
            <a:r>
              <a:rPr dirty="0" sz="1600" i="1">
                <a:latin typeface="Times New Roman"/>
                <a:cs typeface="Times New Roman"/>
              </a:rPr>
              <a:t>	</a:t>
            </a:r>
            <a:r>
              <a:rPr dirty="0" sz="1600" spc="-5" i="1">
                <a:latin typeface="Times New Roman"/>
                <a:cs typeface="Times New Roman"/>
              </a:rPr>
              <a:t>expe</a:t>
            </a:r>
            <a:r>
              <a:rPr dirty="0" sz="1600" i="1">
                <a:latin typeface="Times New Roman"/>
                <a:cs typeface="Times New Roman"/>
              </a:rPr>
              <a:t>rience</a:t>
            </a:r>
            <a:r>
              <a:rPr dirty="0" sz="1600" i="1">
                <a:latin typeface="Times New Roman"/>
                <a:cs typeface="Times New Roman"/>
              </a:rPr>
              <a:t>	</a:t>
            </a:r>
            <a:r>
              <a:rPr dirty="0" sz="1600" spc="5" i="1">
                <a:latin typeface="Times New Roman"/>
                <a:cs typeface="Times New Roman"/>
              </a:rPr>
              <a:t>a</a:t>
            </a:r>
            <a:r>
              <a:rPr dirty="0" sz="1600" i="1">
                <a:latin typeface="Times New Roman"/>
                <a:cs typeface="Times New Roman"/>
              </a:rPr>
              <a:t>nd</a:t>
            </a:r>
            <a:r>
              <a:rPr dirty="0" sz="1600" i="1">
                <a:latin typeface="Times New Roman"/>
                <a:cs typeface="Times New Roman"/>
              </a:rPr>
              <a:t>	</a:t>
            </a:r>
            <a:r>
              <a:rPr dirty="0" sz="1600" spc="-5" i="1">
                <a:latin typeface="Times New Roman"/>
                <a:cs typeface="Times New Roman"/>
              </a:rPr>
              <a:t>e</a:t>
            </a:r>
            <a:r>
              <a:rPr dirty="0" sz="1600" i="1">
                <a:latin typeface="Times New Roman"/>
                <a:cs typeface="Times New Roman"/>
              </a:rPr>
              <a:t>ligibil</a:t>
            </a:r>
            <a:r>
              <a:rPr dirty="0" sz="1600" spc="5" i="1">
                <a:latin typeface="Times New Roman"/>
                <a:cs typeface="Times New Roman"/>
              </a:rPr>
              <a:t>i</a:t>
            </a:r>
            <a:r>
              <a:rPr dirty="0" sz="1600" i="1">
                <a:latin typeface="Times New Roman"/>
                <a:cs typeface="Times New Roman"/>
              </a:rPr>
              <a:t>t</a:t>
            </a:r>
            <a:r>
              <a:rPr dirty="0" sz="1600" spc="10" i="1">
                <a:latin typeface="Times New Roman"/>
                <a:cs typeface="Times New Roman"/>
              </a:rPr>
              <a:t>y</a:t>
            </a:r>
            <a:r>
              <a:rPr dirty="0" sz="1600" i="1">
                <a:latin typeface="Times New Roman"/>
                <a:cs typeface="Times New Roman"/>
              </a:rPr>
              <a:t>;</a:t>
            </a:r>
            <a:endParaRPr sz="1600">
              <a:latin typeface="Times New Roman"/>
              <a:cs typeface="Times New Roman"/>
            </a:endParaRPr>
          </a:p>
        </p:txBody>
      </p:sp>
      <p:sp>
        <p:nvSpPr>
          <p:cNvPr id="10" name="object 10"/>
          <p:cNvSpPr txBox="1"/>
          <p:nvPr/>
        </p:nvSpPr>
        <p:spPr>
          <a:xfrm>
            <a:off x="522986" y="1948484"/>
            <a:ext cx="7395209" cy="756920"/>
          </a:xfrm>
          <a:prstGeom prst="rect">
            <a:avLst/>
          </a:prstGeom>
        </p:spPr>
        <p:txBody>
          <a:bodyPr wrap="square" lIns="0" tIns="134620" rIns="0" bIns="0" rtlCol="0" vert="horz">
            <a:spAutoFit/>
          </a:bodyPr>
          <a:lstStyle/>
          <a:p>
            <a:pPr marL="406400">
              <a:lnSpc>
                <a:spcPct val="100000"/>
              </a:lnSpc>
              <a:spcBef>
                <a:spcPts val="1060"/>
              </a:spcBef>
            </a:pPr>
            <a:r>
              <a:rPr dirty="0" sz="1600" spc="-5" i="1">
                <a:latin typeface="Times New Roman"/>
                <a:cs typeface="Times New Roman"/>
              </a:rPr>
              <a:t>Appointment/Promotion</a:t>
            </a:r>
            <a:r>
              <a:rPr dirty="0" sz="1600" spc="-10" i="1">
                <a:latin typeface="Times New Roman"/>
                <a:cs typeface="Times New Roman"/>
              </a:rPr>
              <a:t> </a:t>
            </a:r>
            <a:r>
              <a:rPr dirty="0" sz="1600" spc="-15" i="1">
                <a:latin typeface="Times New Roman"/>
                <a:cs typeface="Times New Roman"/>
              </a:rPr>
              <a:t>orders</a:t>
            </a:r>
            <a:endParaRPr sz="1600">
              <a:latin typeface="Times New Roman"/>
              <a:cs typeface="Times New Roman"/>
            </a:endParaRPr>
          </a:p>
          <a:p>
            <a:pPr marL="406400" indent="-394335">
              <a:lnSpc>
                <a:spcPct val="100000"/>
              </a:lnSpc>
              <a:spcBef>
                <a:spcPts val="960"/>
              </a:spcBef>
              <a:buFont typeface="Symbol"/>
              <a:buChar char=""/>
              <a:tabLst>
                <a:tab pos="406400" algn="l"/>
                <a:tab pos="407034" algn="l"/>
              </a:tabLst>
            </a:pPr>
            <a:r>
              <a:rPr dirty="0" sz="1600" spc="-15" i="1">
                <a:latin typeface="Times New Roman"/>
                <a:cs typeface="Times New Roman"/>
              </a:rPr>
              <a:t>Cadre </a:t>
            </a:r>
            <a:r>
              <a:rPr dirty="0" sz="1600" i="1">
                <a:latin typeface="Times New Roman"/>
                <a:cs typeface="Times New Roman"/>
              </a:rPr>
              <a:t>wise no. of faculty </a:t>
            </a:r>
            <a:r>
              <a:rPr dirty="0" sz="1600" spc="-20" i="1">
                <a:latin typeface="Times New Roman"/>
                <a:cs typeface="Times New Roman"/>
              </a:rPr>
              <a:t>required </a:t>
            </a:r>
            <a:r>
              <a:rPr dirty="0" sz="1600" i="1">
                <a:latin typeface="Times New Roman"/>
                <a:cs typeface="Times New Roman"/>
              </a:rPr>
              <a:t>as </a:t>
            </a:r>
            <a:r>
              <a:rPr dirty="0" sz="1600" spc="-5" i="1">
                <a:latin typeface="Times New Roman"/>
                <a:cs typeface="Times New Roman"/>
              </a:rPr>
              <a:t>per AICTE </a:t>
            </a:r>
            <a:r>
              <a:rPr dirty="0" sz="1600" i="1">
                <a:latin typeface="Times New Roman"/>
                <a:cs typeface="Times New Roman"/>
              </a:rPr>
              <a:t>guidelines </a:t>
            </a:r>
            <a:r>
              <a:rPr dirty="0" sz="1600" spc="-15" i="1">
                <a:latin typeface="Times New Roman"/>
                <a:cs typeface="Times New Roman"/>
              </a:rPr>
              <a:t>(refer </a:t>
            </a:r>
            <a:r>
              <a:rPr dirty="0" sz="1600" i="1">
                <a:latin typeface="Times New Roman"/>
                <a:cs typeface="Times New Roman"/>
              </a:rPr>
              <a:t>calculation </a:t>
            </a:r>
            <a:r>
              <a:rPr dirty="0" sz="1600" spc="-5" i="1">
                <a:latin typeface="Times New Roman"/>
                <a:cs typeface="Times New Roman"/>
              </a:rPr>
              <a:t>in</a:t>
            </a:r>
            <a:r>
              <a:rPr dirty="0" sz="1600" spc="55" i="1">
                <a:latin typeface="Times New Roman"/>
                <a:cs typeface="Times New Roman"/>
              </a:rPr>
              <a:t> </a:t>
            </a:r>
            <a:r>
              <a:rPr dirty="0" sz="1600" i="1">
                <a:latin typeface="Times New Roman"/>
                <a:cs typeface="Times New Roman"/>
              </a:rPr>
              <a:t>SAR)</a:t>
            </a:r>
            <a:endParaRPr sz="1600">
              <a:latin typeface="Times New Roman"/>
              <a:cs typeface="Times New Roman"/>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6" name="object 6"/>
          <p:cNvSpPr txBox="1">
            <a:spLocks noGrp="1"/>
          </p:cNvSpPr>
          <p:nvPr>
            <p:ph type="title"/>
          </p:nvPr>
        </p:nvSpPr>
        <p:spPr>
          <a:xfrm>
            <a:off x="633983" y="556513"/>
            <a:ext cx="3055620"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5.3. Faculty</a:t>
            </a:r>
            <a:r>
              <a:rPr dirty="0" sz="2200" spc="-80" b="1">
                <a:solidFill>
                  <a:srgbClr val="0000CC"/>
                </a:solidFill>
                <a:latin typeface="Times New Roman"/>
                <a:cs typeface="Times New Roman"/>
              </a:rPr>
              <a:t> </a:t>
            </a:r>
            <a:r>
              <a:rPr dirty="0" sz="2200" b="1">
                <a:solidFill>
                  <a:srgbClr val="0000CC"/>
                </a:solidFill>
                <a:latin typeface="Times New Roman"/>
                <a:cs typeface="Times New Roman"/>
              </a:rPr>
              <a:t>Qualification</a:t>
            </a:r>
            <a:endParaRPr sz="2200">
              <a:latin typeface="Times New Roman"/>
              <a:cs typeface="Times New Roman"/>
            </a:endParaRPr>
          </a:p>
        </p:txBody>
      </p:sp>
      <p:sp>
        <p:nvSpPr>
          <p:cNvPr id="7" name="object 7"/>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8" name="object 8"/>
          <p:cNvSpPr txBox="1"/>
          <p:nvPr/>
        </p:nvSpPr>
        <p:spPr>
          <a:xfrm>
            <a:off x="535940" y="1188923"/>
            <a:ext cx="7236459" cy="3336925"/>
          </a:xfrm>
          <a:prstGeom prst="rect">
            <a:avLst/>
          </a:prstGeom>
        </p:spPr>
        <p:txBody>
          <a:bodyPr wrap="square" lIns="0" tIns="165100" rIns="0" bIns="0" rtlCol="0" vert="horz">
            <a:spAutoFit/>
          </a:bodyPr>
          <a:lstStyle/>
          <a:p>
            <a:pPr marL="113664">
              <a:lnSpc>
                <a:spcPct val="100000"/>
              </a:lnSpc>
              <a:spcBef>
                <a:spcPts val="1300"/>
              </a:spcBef>
            </a:pPr>
            <a:r>
              <a:rPr dirty="0" sz="2000" spc="-5">
                <a:latin typeface="Times New Roman"/>
                <a:cs typeface="Times New Roman"/>
              </a:rPr>
              <a:t>FQ = </a:t>
            </a:r>
            <a:r>
              <a:rPr dirty="0" sz="2000">
                <a:latin typeface="Times New Roman"/>
                <a:cs typeface="Times New Roman"/>
              </a:rPr>
              <a:t>2.5 </a:t>
            </a:r>
            <a:r>
              <a:rPr dirty="0" sz="2000" spc="-5">
                <a:latin typeface="Times New Roman"/>
                <a:cs typeface="Times New Roman"/>
              </a:rPr>
              <a:t>x </a:t>
            </a:r>
            <a:r>
              <a:rPr dirty="0" sz="2000">
                <a:latin typeface="Times New Roman"/>
                <a:cs typeface="Times New Roman"/>
              </a:rPr>
              <a:t>[{10X </a:t>
            </a:r>
            <a:r>
              <a:rPr dirty="0" sz="2000" spc="-5">
                <a:latin typeface="Times New Roman"/>
                <a:cs typeface="Times New Roman"/>
              </a:rPr>
              <a:t>+4Y}/F]</a:t>
            </a:r>
            <a:r>
              <a:rPr dirty="0" sz="2000" spc="50">
                <a:latin typeface="Times New Roman"/>
                <a:cs typeface="Times New Roman"/>
              </a:rPr>
              <a:t> </a:t>
            </a:r>
            <a:r>
              <a:rPr dirty="0" sz="2000">
                <a:latin typeface="Times New Roman"/>
                <a:cs typeface="Times New Roman"/>
              </a:rPr>
              <a:t>where</a:t>
            </a:r>
            <a:endParaRPr sz="2000">
              <a:latin typeface="Times New Roman"/>
              <a:cs typeface="Times New Roman"/>
            </a:endParaRPr>
          </a:p>
          <a:p>
            <a:pPr marL="75565" marR="3825875">
              <a:lnSpc>
                <a:spcPct val="150000"/>
              </a:lnSpc>
              <a:tabLst>
                <a:tab pos="387350" algn="l"/>
              </a:tabLst>
            </a:pPr>
            <a:r>
              <a:rPr dirty="0" sz="2000" spc="-5">
                <a:latin typeface="Times New Roman"/>
                <a:cs typeface="Times New Roman"/>
              </a:rPr>
              <a:t>X	is </a:t>
            </a:r>
            <a:r>
              <a:rPr dirty="0" sz="2000">
                <a:latin typeface="Times New Roman"/>
                <a:cs typeface="Times New Roman"/>
              </a:rPr>
              <a:t>no. </a:t>
            </a:r>
            <a:r>
              <a:rPr dirty="0" sz="2000" spc="-5">
                <a:latin typeface="Times New Roman"/>
                <a:cs typeface="Times New Roman"/>
              </a:rPr>
              <a:t>of </a:t>
            </a:r>
            <a:r>
              <a:rPr dirty="0" sz="2000">
                <a:latin typeface="Times New Roman"/>
                <a:cs typeface="Times New Roman"/>
              </a:rPr>
              <a:t>faculty </a:t>
            </a:r>
            <a:r>
              <a:rPr dirty="0" sz="2000" spc="-5">
                <a:latin typeface="Times New Roman"/>
                <a:cs typeface="Times New Roman"/>
              </a:rPr>
              <a:t>with Ph.D.,  Y is </a:t>
            </a:r>
            <a:r>
              <a:rPr dirty="0" sz="2000">
                <a:latin typeface="Times New Roman"/>
                <a:cs typeface="Times New Roman"/>
              </a:rPr>
              <a:t>no. </a:t>
            </a:r>
            <a:r>
              <a:rPr dirty="0" sz="2000" spc="-5">
                <a:latin typeface="Times New Roman"/>
                <a:cs typeface="Times New Roman"/>
              </a:rPr>
              <a:t>of </a:t>
            </a:r>
            <a:r>
              <a:rPr dirty="0" sz="2000">
                <a:latin typeface="Times New Roman"/>
                <a:cs typeface="Times New Roman"/>
              </a:rPr>
              <a:t>faculty </a:t>
            </a:r>
            <a:r>
              <a:rPr dirty="0" sz="2000" spc="-5">
                <a:latin typeface="Times New Roman"/>
                <a:cs typeface="Times New Roman"/>
              </a:rPr>
              <a:t>with</a:t>
            </a:r>
            <a:r>
              <a:rPr dirty="0" sz="2000" spc="-90">
                <a:latin typeface="Times New Roman"/>
                <a:cs typeface="Times New Roman"/>
              </a:rPr>
              <a:t> </a:t>
            </a:r>
            <a:r>
              <a:rPr dirty="0" sz="2000" spc="-20">
                <a:latin typeface="Times New Roman"/>
                <a:cs typeface="Times New Roman"/>
              </a:rPr>
              <a:t>M.Tech,</a:t>
            </a:r>
            <a:endParaRPr sz="2000">
              <a:latin typeface="Times New Roman"/>
              <a:cs typeface="Times New Roman"/>
            </a:endParaRPr>
          </a:p>
          <a:p>
            <a:pPr marL="75565">
              <a:lnSpc>
                <a:spcPct val="100000"/>
              </a:lnSpc>
              <a:spcBef>
                <a:spcPts val="1200"/>
              </a:spcBef>
              <a:tabLst>
                <a:tab pos="343535" algn="l"/>
              </a:tabLst>
            </a:pPr>
            <a:r>
              <a:rPr dirty="0" sz="2000" spc="-5">
                <a:latin typeface="Times New Roman"/>
                <a:cs typeface="Times New Roman"/>
              </a:rPr>
              <a:t>F	is </a:t>
            </a:r>
            <a:r>
              <a:rPr dirty="0" sz="2000" spc="5">
                <a:latin typeface="Times New Roman"/>
                <a:cs typeface="Times New Roman"/>
              </a:rPr>
              <a:t>no. </a:t>
            </a:r>
            <a:r>
              <a:rPr dirty="0" sz="2000" spc="-5">
                <a:latin typeface="Times New Roman"/>
                <a:cs typeface="Times New Roman"/>
              </a:rPr>
              <a:t>of </a:t>
            </a:r>
            <a:r>
              <a:rPr dirty="0" sz="2000">
                <a:latin typeface="Times New Roman"/>
                <a:cs typeface="Times New Roman"/>
              </a:rPr>
              <a:t>faculty required to comply 1:20 Faculty Student</a:t>
            </a:r>
            <a:r>
              <a:rPr dirty="0" sz="2000" spc="-40">
                <a:latin typeface="Times New Roman"/>
                <a:cs typeface="Times New Roman"/>
              </a:rPr>
              <a:t> </a:t>
            </a:r>
            <a:r>
              <a:rPr dirty="0" sz="2000" spc="-5">
                <a:latin typeface="Times New Roman"/>
                <a:cs typeface="Times New Roman"/>
              </a:rPr>
              <a:t>ratio</a:t>
            </a:r>
            <a:endParaRPr sz="2000">
              <a:latin typeface="Times New Roman"/>
              <a:cs typeface="Times New Roman"/>
            </a:endParaRPr>
          </a:p>
          <a:p>
            <a:pPr marL="75565">
              <a:lnSpc>
                <a:spcPct val="100000"/>
              </a:lnSpc>
              <a:spcBef>
                <a:spcPts val="1200"/>
              </a:spcBef>
            </a:pPr>
            <a:r>
              <a:rPr dirty="0" sz="2000">
                <a:latin typeface="Times New Roman"/>
                <a:cs typeface="Times New Roman"/>
              </a:rPr>
              <a:t>(no. </a:t>
            </a:r>
            <a:r>
              <a:rPr dirty="0" sz="2000" spc="5">
                <a:latin typeface="Times New Roman"/>
                <a:cs typeface="Times New Roman"/>
              </a:rPr>
              <a:t>of </a:t>
            </a:r>
            <a:r>
              <a:rPr dirty="0" sz="2000">
                <a:latin typeface="Times New Roman"/>
                <a:cs typeface="Times New Roman"/>
              </a:rPr>
              <a:t>faculty </a:t>
            </a:r>
            <a:r>
              <a:rPr dirty="0" sz="2000" spc="5">
                <a:latin typeface="Times New Roman"/>
                <a:cs typeface="Times New Roman"/>
              </a:rPr>
              <a:t>and </a:t>
            </a:r>
            <a:r>
              <a:rPr dirty="0" sz="2000">
                <a:latin typeface="Times New Roman"/>
                <a:cs typeface="Times New Roman"/>
              </a:rPr>
              <a:t>no. </a:t>
            </a:r>
            <a:r>
              <a:rPr dirty="0" sz="2000" spc="5">
                <a:latin typeface="Times New Roman"/>
                <a:cs typeface="Times New Roman"/>
              </a:rPr>
              <a:t>of </a:t>
            </a:r>
            <a:r>
              <a:rPr dirty="0" sz="2000">
                <a:latin typeface="Times New Roman"/>
                <a:cs typeface="Times New Roman"/>
              </a:rPr>
              <a:t>students required to </a:t>
            </a:r>
            <a:r>
              <a:rPr dirty="0" sz="2000" spc="5">
                <a:latin typeface="Times New Roman"/>
                <a:cs typeface="Times New Roman"/>
              </a:rPr>
              <a:t>be </a:t>
            </a:r>
            <a:r>
              <a:rPr dirty="0" sz="2000">
                <a:latin typeface="Times New Roman"/>
                <a:cs typeface="Times New Roman"/>
              </a:rPr>
              <a:t>calculated </a:t>
            </a:r>
            <a:r>
              <a:rPr dirty="0" sz="2000" spc="-5">
                <a:latin typeface="Times New Roman"/>
                <a:cs typeface="Times New Roman"/>
              </a:rPr>
              <a:t>as </a:t>
            </a:r>
            <a:r>
              <a:rPr dirty="0" sz="2000" spc="5">
                <a:latin typeface="Times New Roman"/>
                <a:cs typeface="Times New Roman"/>
              </a:rPr>
              <a:t>per</a:t>
            </a:r>
            <a:r>
              <a:rPr dirty="0" sz="2000" spc="-125">
                <a:latin typeface="Times New Roman"/>
                <a:cs typeface="Times New Roman"/>
              </a:rPr>
              <a:t> </a:t>
            </a:r>
            <a:r>
              <a:rPr dirty="0" sz="2000" spc="5">
                <a:latin typeface="Times New Roman"/>
                <a:cs typeface="Times New Roman"/>
              </a:rPr>
              <a:t>5.1)</a:t>
            </a:r>
            <a:endParaRPr sz="2000">
              <a:latin typeface="Times New Roman"/>
              <a:cs typeface="Times New Roman"/>
            </a:endParaRPr>
          </a:p>
          <a:p>
            <a:pPr>
              <a:lnSpc>
                <a:spcPct val="100000"/>
              </a:lnSpc>
              <a:spcBef>
                <a:spcPts val="25"/>
              </a:spcBef>
            </a:pPr>
            <a:endParaRPr sz="3100">
              <a:latin typeface="Times New Roman"/>
              <a:cs typeface="Times New Roman"/>
            </a:endParaRPr>
          </a:p>
          <a:p>
            <a:pPr marL="12700">
              <a:lnSpc>
                <a:spcPct val="100000"/>
              </a:lnSpc>
              <a:spcBef>
                <a:spcPts val="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5565">
              <a:lnSpc>
                <a:spcPct val="100000"/>
              </a:lnSpc>
              <a:spcBef>
                <a:spcPts val="395"/>
              </a:spcBef>
            </a:pPr>
            <a:r>
              <a:rPr dirty="0" sz="1600" i="1">
                <a:latin typeface="Times New Roman"/>
                <a:cs typeface="Times New Roman"/>
              </a:rPr>
              <a:t>Documentary evidence – Faculty</a:t>
            </a:r>
            <a:r>
              <a:rPr dirty="0" sz="1600" spc="-25" i="1">
                <a:latin typeface="Times New Roman"/>
                <a:cs typeface="Times New Roman"/>
              </a:rPr>
              <a:t> </a:t>
            </a:r>
            <a:r>
              <a:rPr dirty="0" sz="1600" i="1">
                <a:latin typeface="Times New Roman"/>
                <a:cs typeface="Times New Roman"/>
              </a:rPr>
              <a:t>Qualification</a:t>
            </a:r>
            <a:endParaRPr sz="1600">
              <a:latin typeface="Times New Roman"/>
              <a:cs typeface="Times New Roman"/>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633983" y="708913"/>
            <a:ext cx="2650490"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5.4. Faculty</a:t>
            </a:r>
            <a:r>
              <a:rPr dirty="0" sz="2200" spc="-90" b="1">
                <a:solidFill>
                  <a:srgbClr val="0000CC"/>
                </a:solidFill>
                <a:latin typeface="Times New Roman"/>
                <a:cs typeface="Times New Roman"/>
              </a:rPr>
              <a:t> </a:t>
            </a:r>
            <a:r>
              <a:rPr dirty="0" sz="2200" b="1">
                <a:solidFill>
                  <a:srgbClr val="0000CC"/>
                </a:solidFill>
                <a:latin typeface="Times New Roman"/>
                <a:cs typeface="Times New Roman"/>
              </a:rPr>
              <a:t>Retention</a:t>
            </a:r>
            <a:endParaRPr sz="2200">
              <a:latin typeface="Times New Roman"/>
              <a:cs typeface="Times New Roman"/>
            </a:endParaRPr>
          </a:p>
        </p:txBody>
      </p:sp>
      <p:sp>
        <p:nvSpPr>
          <p:cNvPr id="8" name="object 8"/>
          <p:cNvSpPr txBox="1"/>
          <p:nvPr/>
        </p:nvSpPr>
        <p:spPr>
          <a:xfrm>
            <a:off x="633983" y="1134364"/>
            <a:ext cx="566356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Times New Roman"/>
                <a:cs typeface="Times New Roman"/>
              </a:rPr>
              <a:t>No. </a:t>
            </a:r>
            <a:r>
              <a:rPr dirty="0" sz="1800">
                <a:latin typeface="Times New Roman"/>
                <a:cs typeface="Times New Roman"/>
              </a:rPr>
              <a:t>of regular faculty members in </a:t>
            </a:r>
            <a:r>
              <a:rPr dirty="0" sz="1800" spc="-30">
                <a:latin typeface="Times New Roman"/>
                <a:cs typeface="Times New Roman"/>
              </a:rPr>
              <a:t>CAYm2= CAYm1=</a:t>
            </a:r>
            <a:r>
              <a:rPr dirty="0" sz="1800" spc="-25">
                <a:latin typeface="Times New Roman"/>
                <a:cs typeface="Times New Roman"/>
              </a:rPr>
              <a:t> </a:t>
            </a:r>
            <a:r>
              <a:rPr dirty="0" sz="1800" spc="-45">
                <a:latin typeface="Times New Roman"/>
                <a:cs typeface="Times New Roman"/>
              </a:rPr>
              <a:t>CAY=</a:t>
            </a:r>
            <a:endParaRPr sz="1800">
              <a:latin typeface="Times New Roman"/>
              <a:cs typeface="Times New Roman"/>
            </a:endParaRPr>
          </a:p>
        </p:txBody>
      </p:sp>
      <p:grpSp>
        <p:nvGrpSpPr>
          <p:cNvPr id="9" name="object 9"/>
          <p:cNvGrpSpPr/>
          <p:nvPr/>
        </p:nvGrpSpPr>
        <p:grpSpPr>
          <a:xfrm>
            <a:off x="755650" y="1578610"/>
            <a:ext cx="7556500" cy="2390140"/>
            <a:chOff x="755650" y="1578610"/>
            <a:chExt cx="7556500" cy="2390140"/>
          </a:xfrm>
        </p:grpSpPr>
        <p:sp>
          <p:nvSpPr>
            <p:cNvPr id="10" name="object 10"/>
            <p:cNvSpPr/>
            <p:nvPr/>
          </p:nvSpPr>
          <p:spPr>
            <a:xfrm>
              <a:off x="762000" y="2285999"/>
              <a:ext cx="7543800" cy="1676400"/>
            </a:xfrm>
            <a:custGeom>
              <a:avLst/>
              <a:gdLst/>
              <a:ahLst/>
              <a:cxnLst/>
              <a:rect l="l" t="t" r="r" b="b"/>
              <a:pathLst>
                <a:path w="7543800" h="1676400">
                  <a:moveTo>
                    <a:pt x="7543800" y="1341120"/>
                  </a:moveTo>
                  <a:lnTo>
                    <a:pt x="6477000" y="1341120"/>
                  </a:lnTo>
                  <a:lnTo>
                    <a:pt x="0" y="1341120"/>
                  </a:lnTo>
                  <a:lnTo>
                    <a:pt x="0" y="1676400"/>
                  </a:lnTo>
                  <a:lnTo>
                    <a:pt x="6477000" y="1676400"/>
                  </a:lnTo>
                  <a:lnTo>
                    <a:pt x="7543800" y="1676400"/>
                  </a:lnTo>
                  <a:lnTo>
                    <a:pt x="7543800" y="1341120"/>
                  </a:lnTo>
                  <a:close/>
                </a:path>
                <a:path w="7543800" h="1676400">
                  <a:moveTo>
                    <a:pt x="7543800" y="670560"/>
                  </a:moveTo>
                  <a:lnTo>
                    <a:pt x="6477000" y="670560"/>
                  </a:lnTo>
                  <a:lnTo>
                    <a:pt x="0" y="670560"/>
                  </a:lnTo>
                  <a:lnTo>
                    <a:pt x="0" y="1005840"/>
                  </a:lnTo>
                  <a:lnTo>
                    <a:pt x="6477000" y="1005840"/>
                  </a:lnTo>
                  <a:lnTo>
                    <a:pt x="7543800" y="1005840"/>
                  </a:lnTo>
                  <a:lnTo>
                    <a:pt x="7543800" y="670560"/>
                  </a:lnTo>
                  <a:close/>
                </a:path>
                <a:path w="7543800" h="1676400">
                  <a:moveTo>
                    <a:pt x="7543800" y="0"/>
                  </a:moveTo>
                  <a:lnTo>
                    <a:pt x="6477000" y="0"/>
                  </a:lnTo>
                  <a:lnTo>
                    <a:pt x="0" y="0"/>
                  </a:lnTo>
                  <a:lnTo>
                    <a:pt x="0" y="335280"/>
                  </a:lnTo>
                  <a:lnTo>
                    <a:pt x="6477000" y="335280"/>
                  </a:lnTo>
                  <a:lnTo>
                    <a:pt x="7543800" y="335280"/>
                  </a:lnTo>
                  <a:lnTo>
                    <a:pt x="7543800" y="0"/>
                  </a:lnTo>
                  <a:close/>
                </a:path>
              </a:pathLst>
            </a:custGeom>
            <a:solidFill>
              <a:srgbClr val="D16248">
                <a:alpha val="19999"/>
              </a:srgbClr>
            </a:solidFill>
          </p:spPr>
          <p:txBody>
            <a:bodyPr wrap="square" lIns="0" tIns="0" rIns="0" bIns="0" rtlCol="0"/>
            <a:lstStyle/>
            <a:p/>
          </p:txBody>
        </p:sp>
        <p:sp>
          <p:nvSpPr>
            <p:cNvPr id="11" name="object 11"/>
            <p:cNvSpPr/>
            <p:nvPr/>
          </p:nvSpPr>
          <p:spPr>
            <a:xfrm>
              <a:off x="7239000" y="1578610"/>
              <a:ext cx="0" cy="2390140"/>
            </a:xfrm>
            <a:custGeom>
              <a:avLst/>
              <a:gdLst/>
              <a:ahLst/>
              <a:cxnLst/>
              <a:rect l="l" t="t" r="r" b="b"/>
              <a:pathLst>
                <a:path w="0" h="2390140">
                  <a:moveTo>
                    <a:pt x="0" y="0"/>
                  </a:moveTo>
                  <a:lnTo>
                    <a:pt x="0" y="2390140"/>
                  </a:lnTo>
                </a:path>
              </a:pathLst>
            </a:custGeom>
            <a:ln w="12700">
              <a:solidFill>
                <a:srgbClr val="D16248"/>
              </a:solidFill>
            </a:ln>
          </p:spPr>
          <p:txBody>
            <a:bodyPr wrap="square" lIns="0" tIns="0" rIns="0" bIns="0" rtlCol="0"/>
            <a:lstStyle/>
            <a:p/>
          </p:txBody>
        </p:sp>
        <p:sp>
          <p:nvSpPr>
            <p:cNvPr id="12" name="object 12"/>
            <p:cNvSpPr/>
            <p:nvPr/>
          </p:nvSpPr>
          <p:spPr>
            <a:xfrm>
              <a:off x="755650" y="2286000"/>
              <a:ext cx="7556500" cy="0"/>
            </a:xfrm>
            <a:custGeom>
              <a:avLst/>
              <a:gdLst/>
              <a:ahLst/>
              <a:cxnLst/>
              <a:rect l="l" t="t" r="r" b="b"/>
              <a:pathLst>
                <a:path w="7556500" h="0">
                  <a:moveTo>
                    <a:pt x="0" y="0"/>
                  </a:moveTo>
                  <a:lnTo>
                    <a:pt x="7556500" y="0"/>
                  </a:lnTo>
                </a:path>
              </a:pathLst>
            </a:custGeom>
            <a:ln w="25400">
              <a:solidFill>
                <a:srgbClr val="D16248"/>
              </a:solidFill>
            </a:ln>
          </p:spPr>
          <p:txBody>
            <a:bodyPr wrap="square" lIns="0" tIns="0" rIns="0" bIns="0" rtlCol="0"/>
            <a:lstStyle/>
            <a:p/>
          </p:txBody>
        </p:sp>
        <p:sp>
          <p:nvSpPr>
            <p:cNvPr id="13" name="object 13"/>
            <p:cNvSpPr/>
            <p:nvPr/>
          </p:nvSpPr>
          <p:spPr>
            <a:xfrm>
              <a:off x="755650" y="1578610"/>
              <a:ext cx="7556500" cy="2390140"/>
            </a:xfrm>
            <a:custGeom>
              <a:avLst/>
              <a:gdLst/>
              <a:ahLst/>
              <a:cxnLst/>
              <a:rect l="l" t="t" r="r" b="b"/>
              <a:pathLst>
                <a:path w="7556500" h="2390140">
                  <a:moveTo>
                    <a:pt x="0" y="1042669"/>
                  </a:moveTo>
                  <a:lnTo>
                    <a:pt x="7556500" y="1042669"/>
                  </a:lnTo>
                </a:path>
                <a:path w="7556500" h="2390140">
                  <a:moveTo>
                    <a:pt x="0" y="1377950"/>
                  </a:moveTo>
                  <a:lnTo>
                    <a:pt x="7556500" y="1377950"/>
                  </a:lnTo>
                </a:path>
                <a:path w="7556500" h="2390140">
                  <a:moveTo>
                    <a:pt x="0" y="1713229"/>
                  </a:moveTo>
                  <a:lnTo>
                    <a:pt x="7556500" y="1713229"/>
                  </a:lnTo>
                </a:path>
                <a:path w="7556500" h="2390140">
                  <a:moveTo>
                    <a:pt x="0" y="2048509"/>
                  </a:moveTo>
                  <a:lnTo>
                    <a:pt x="7556500" y="2048509"/>
                  </a:lnTo>
                </a:path>
                <a:path w="7556500" h="2390140">
                  <a:moveTo>
                    <a:pt x="6350" y="0"/>
                  </a:moveTo>
                  <a:lnTo>
                    <a:pt x="6350" y="2390140"/>
                  </a:lnTo>
                </a:path>
                <a:path w="7556500" h="2390140">
                  <a:moveTo>
                    <a:pt x="7550150" y="0"/>
                  </a:moveTo>
                  <a:lnTo>
                    <a:pt x="7550150" y="2390140"/>
                  </a:lnTo>
                </a:path>
                <a:path w="7556500" h="2390140">
                  <a:moveTo>
                    <a:pt x="0" y="6350"/>
                  </a:moveTo>
                  <a:lnTo>
                    <a:pt x="7556500" y="6350"/>
                  </a:lnTo>
                </a:path>
                <a:path w="7556500" h="2390140">
                  <a:moveTo>
                    <a:pt x="0" y="2383790"/>
                  </a:moveTo>
                  <a:lnTo>
                    <a:pt x="7556500" y="2383790"/>
                  </a:lnTo>
                </a:path>
              </a:pathLst>
            </a:custGeom>
            <a:ln w="12700">
              <a:solidFill>
                <a:srgbClr val="D16248"/>
              </a:solidFill>
            </a:ln>
          </p:spPr>
          <p:txBody>
            <a:bodyPr wrap="square" lIns="0" tIns="0" rIns="0" bIns="0" rtlCol="0"/>
            <a:lstStyle/>
            <a:p/>
          </p:txBody>
        </p:sp>
      </p:grpSp>
      <p:graphicFrame>
        <p:nvGraphicFramePr>
          <p:cNvPr id="14" name="object 14"/>
          <p:cNvGraphicFramePr>
            <a:graphicFrameLocks noGrp="1"/>
          </p:cNvGraphicFramePr>
          <p:nvPr/>
        </p:nvGraphicFramePr>
        <p:xfrm>
          <a:off x="762000" y="1584960"/>
          <a:ext cx="7543800" cy="2377440"/>
        </p:xfrm>
        <a:graphic>
          <a:graphicData uri="http://schemas.openxmlformats.org/drawingml/2006/table">
            <a:tbl>
              <a:tblPr firstRow="1" bandRow="1">
                <a:tableStyleId>{2D5ABB26-0587-4C30-8999-92F81FD0307C}</a:tableStyleId>
              </a:tblPr>
              <a:tblGrid>
                <a:gridCol w="6477000"/>
                <a:gridCol w="1066800"/>
              </a:tblGrid>
              <a:tr h="701039">
                <a:tc>
                  <a:txBody>
                    <a:bodyPr/>
                    <a:lstStyle/>
                    <a:p>
                      <a:pPr algn="ctr">
                        <a:lnSpc>
                          <a:spcPct val="100000"/>
                        </a:lnSpc>
                        <a:spcBef>
                          <a:spcPts val="285"/>
                        </a:spcBef>
                      </a:pPr>
                      <a:r>
                        <a:rPr dirty="0" sz="2200" b="1">
                          <a:latin typeface="Times New Roman"/>
                          <a:cs typeface="Times New Roman"/>
                        </a:rPr>
                        <a:t>Item</a:t>
                      </a:r>
                      <a:endParaRPr sz="2200">
                        <a:latin typeface="Times New Roman"/>
                        <a:cs typeface="Times New Roman"/>
                      </a:endParaRPr>
                    </a:p>
                    <a:p>
                      <a:pPr algn="ctr">
                        <a:lnSpc>
                          <a:spcPct val="100000"/>
                        </a:lnSpc>
                        <a:spcBef>
                          <a:spcPts val="15"/>
                        </a:spcBef>
                      </a:pPr>
                      <a:r>
                        <a:rPr dirty="0" sz="1800" spc="-5" b="1">
                          <a:latin typeface="Times New Roman"/>
                          <a:cs typeface="Times New Roman"/>
                        </a:rPr>
                        <a:t>(During the period </a:t>
                      </a:r>
                      <a:r>
                        <a:rPr dirty="0" sz="1800" b="1">
                          <a:latin typeface="Times New Roman"/>
                          <a:cs typeface="Times New Roman"/>
                        </a:rPr>
                        <a:t>of assessment </a:t>
                      </a:r>
                      <a:r>
                        <a:rPr dirty="0" sz="1800" spc="-5" b="1">
                          <a:latin typeface="Times New Roman"/>
                          <a:cs typeface="Times New Roman"/>
                        </a:rPr>
                        <a:t>keeping </a:t>
                      </a:r>
                      <a:r>
                        <a:rPr dirty="0" sz="1800" spc="-35" b="1">
                          <a:latin typeface="Times New Roman"/>
                          <a:cs typeface="Times New Roman"/>
                        </a:rPr>
                        <a:t>CAYm2 </a:t>
                      </a:r>
                      <a:r>
                        <a:rPr dirty="0" sz="1800" spc="-5" b="1">
                          <a:latin typeface="Times New Roman"/>
                          <a:cs typeface="Times New Roman"/>
                        </a:rPr>
                        <a:t>as base</a:t>
                      </a:r>
                      <a:r>
                        <a:rPr dirty="0" sz="1800" spc="110" b="1">
                          <a:latin typeface="Times New Roman"/>
                          <a:cs typeface="Times New Roman"/>
                        </a:rPr>
                        <a:t> </a:t>
                      </a:r>
                      <a:r>
                        <a:rPr dirty="0" sz="1800" spc="-5" b="1">
                          <a:latin typeface="Times New Roman"/>
                          <a:cs typeface="Times New Roman"/>
                        </a:rPr>
                        <a:t>year)</a:t>
                      </a:r>
                      <a:endParaRPr sz="1800">
                        <a:latin typeface="Times New Roman"/>
                        <a:cs typeface="Times New Roman"/>
                      </a:endParaRPr>
                    </a:p>
                  </a:txBody>
                  <a:tcPr marL="0" marR="0" marB="0" marT="36195">
                    <a:solidFill>
                      <a:srgbClr val="E9EEE8"/>
                    </a:solidFill>
                  </a:tcPr>
                </a:tc>
                <a:tc>
                  <a:txBody>
                    <a:bodyPr/>
                    <a:lstStyle/>
                    <a:p>
                      <a:pPr algn="ctr" marL="635">
                        <a:lnSpc>
                          <a:spcPct val="100000"/>
                        </a:lnSpc>
                        <a:spcBef>
                          <a:spcPts val="1620"/>
                        </a:spcBef>
                      </a:pPr>
                      <a:r>
                        <a:rPr dirty="0" sz="1800" spc="-5" b="1">
                          <a:latin typeface="Times New Roman"/>
                          <a:cs typeface="Times New Roman"/>
                        </a:rPr>
                        <a:t>Marks</a:t>
                      </a:r>
                      <a:endParaRPr sz="1800">
                        <a:latin typeface="Times New Roman"/>
                        <a:cs typeface="Times New Roman"/>
                      </a:endParaRPr>
                    </a:p>
                  </a:txBody>
                  <a:tcPr marL="0" marR="0" marB="0" marT="205740">
                    <a:solidFill>
                      <a:srgbClr val="E9EEE8"/>
                    </a:solidFill>
                  </a:tcPr>
                </a:tc>
              </a:tr>
              <a:tr h="335279">
                <a:tc>
                  <a:txBody>
                    <a:bodyPr/>
                    <a:lstStyle/>
                    <a:p>
                      <a:pPr marL="91440">
                        <a:lnSpc>
                          <a:spcPct val="100000"/>
                        </a:lnSpc>
                        <a:spcBef>
                          <a:spcPts val="310"/>
                        </a:spcBef>
                      </a:pPr>
                      <a:r>
                        <a:rPr dirty="0" sz="1600" spc="-5" b="1">
                          <a:latin typeface="Times New Roman"/>
                          <a:cs typeface="Times New Roman"/>
                        </a:rPr>
                        <a:t>&gt;=90% </a:t>
                      </a:r>
                      <a:r>
                        <a:rPr dirty="0" sz="1600" b="1">
                          <a:latin typeface="Times New Roman"/>
                          <a:cs typeface="Times New Roman"/>
                        </a:rPr>
                        <a:t>of </a:t>
                      </a:r>
                      <a:r>
                        <a:rPr dirty="0" sz="1600" spc="-10" b="1">
                          <a:latin typeface="Times New Roman"/>
                          <a:cs typeface="Times New Roman"/>
                        </a:rPr>
                        <a:t>required </a:t>
                      </a:r>
                      <a:r>
                        <a:rPr dirty="0" sz="1600" b="1">
                          <a:latin typeface="Times New Roman"/>
                          <a:cs typeface="Times New Roman"/>
                        </a:rPr>
                        <a:t>Faculty members </a:t>
                      </a:r>
                      <a:r>
                        <a:rPr dirty="0" sz="1600" spc="-5" b="1">
                          <a:latin typeface="Times New Roman"/>
                          <a:cs typeface="Times New Roman"/>
                        </a:rPr>
                        <a:t>retained</a:t>
                      </a:r>
                      <a:endParaRPr sz="1600">
                        <a:latin typeface="Times New Roman"/>
                        <a:cs typeface="Times New Roman"/>
                      </a:endParaRPr>
                    </a:p>
                  </a:txBody>
                  <a:tcPr marL="0" marR="0" marB="0" marT="39370">
                    <a:solidFill>
                      <a:srgbClr val="F5DFDA"/>
                    </a:solidFill>
                  </a:tcPr>
                </a:tc>
                <a:tc>
                  <a:txBody>
                    <a:bodyPr/>
                    <a:lstStyle/>
                    <a:p>
                      <a:pPr algn="ctr" marL="635">
                        <a:lnSpc>
                          <a:spcPct val="100000"/>
                        </a:lnSpc>
                        <a:spcBef>
                          <a:spcPts val="310"/>
                        </a:spcBef>
                      </a:pPr>
                      <a:r>
                        <a:rPr dirty="0" sz="1600" b="1">
                          <a:latin typeface="Times New Roman"/>
                          <a:cs typeface="Times New Roman"/>
                        </a:rPr>
                        <a:t>25</a:t>
                      </a:r>
                      <a:endParaRPr sz="1600">
                        <a:latin typeface="Times New Roman"/>
                        <a:cs typeface="Times New Roman"/>
                      </a:endParaRPr>
                    </a:p>
                  </a:txBody>
                  <a:tcPr marL="0" marR="0" marB="0" marT="39370">
                    <a:solidFill>
                      <a:srgbClr val="F5DFDA"/>
                    </a:solidFill>
                  </a:tcPr>
                </a:tc>
              </a:tr>
              <a:tr h="335280">
                <a:tc>
                  <a:txBody>
                    <a:bodyPr/>
                    <a:lstStyle/>
                    <a:p>
                      <a:pPr marL="91440">
                        <a:lnSpc>
                          <a:spcPct val="100000"/>
                        </a:lnSpc>
                        <a:spcBef>
                          <a:spcPts val="310"/>
                        </a:spcBef>
                      </a:pPr>
                      <a:r>
                        <a:rPr dirty="0" sz="1600" spc="-5" b="1">
                          <a:latin typeface="Times New Roman"/>
                          <a:cs typeface="Times New Roman"/>
                        </a:rPr>
                        <a:t>&gt;=75% </a:t>
                      </a:r>
                      <a:r>
                        <a:rPr dirty="0" sz="1600" b="1">
                          <a:latin typeface="Times New Roman"/>
                          <a:cs typeface="Times New Roman"/>
                        </a:rPr>
                        <a:t>of </a:t>
                      </a:r>
                      <a:r>
                        <a:rPr dirty="0" sz="1600" spc="-10" b="1">
                          <a:latin typeface="Times New Roman"/>
                          <a:cs typeface="Times New Roman"/>
                        </a:rPr>
                        <a:t>required </a:t>
                      </a:r>
                      <a:r>
                        <a:rPr dirty="0" sz="1600" b="1">
                          <a:latin typeface="Times New Roman"/>
                          <a:cs typeface="Times New Roman"/>
                        </a:rPr>
                        <a:t>Faculty members </a:t>
                      </a:r>
                      <a:r>
                        <a:rPr dirty="0" sz="1600" spc="-5" b="1">
                          <a:latin typeface="Times New Roman"/>
                          <a:cs typeface="Times New Roman"/>
                        </a:rPr>
                        <a:t>retained</a:t>
                      </a:r>
                      <a:endParaRPr sz="1600">
                        <a:latin typeface="Times New Roman"/>
                        <a:cs typeface="Times New Roman"/>
                      </a:endParaRPr>
                    </a:p>
                  </a:txBody>
                  <a:tcPr marL="0" marR="0" marB="0" marT="39370">
                    <a:solidFill>
                      <a:srgbClr val="E9EEE8"/>
                    </a:solidFill>
                  </a:tcPr>
                </a:tc>
                <a:tc>
                  <a:txBody>
                    <a:bodyPr/>
                    <a:lstStyle/>
                    <a:p>
                      <a:pPr algn="ctr" marL="635">
                        <a:lnSpc>
                          <a:spcPct val="100000"/>
                        </a:lnSpc>
                        <a:spcBef>
                          <a:spcPts val="310"/>
                        </a:spcBef>
                      </a:pPr>
                      <a:r>
                        <a:rPr dirty="0" sz="1600" b="1">
                          <a:latin typeface="Times New Roman"/>
                          <a:cs typeface="Times New Roman"/>
                        </a:rPr>
                        <a:t>20</a:t>
                      </a:r>
                      <a:endParaRPr sz="1600">
                        <a:latin typeface="Times New Roman"/>
                        <a:cs typeface="Times New Roman"/>
                      </a:endParaRPr>
                    </a:p>
                  </a:txBody>
                  <a:tcPr marL="0" marR="0" marB="0" marT="39370">
                    <a:solidFill>
                      <a:srgbClr val="E9EEE8"/>
                    </a:solidFill>
                  </a:tcPr>
                </a:tc>
              </a:tr>
              <a:tr h="335279">
                <a:tc>
                  <a:txBody>
                    <a:bodyPr/>
                    <a:lstStyle/>
                    <a:p>
                      <a:pPr marL="91440">
                        <a:lnSpc>
                          <a:spcPct val="100000"/>
                        </a:lnSpc>
                        <a:spcBef>
                          <a:spcPts val="309"/>
                        </a:spcBef>
                      </a:pPr>
                      <a:r>
                        <a:rPr dirty="0" sz="1600" spc="-5" b="1">
                          <a:latin typeface="Times New Roman"/>
                          <a:cs typeface="Times New Roman"/>
                        </a:rPr>
                        <a:t>&gt;=60% </a:t>
                      </a:r>
                      <a:r>
                        <a:rPr dirty="0" sz="1600" b="1">
                          <a:latin typeface="Times New Roman"/>
                          <a:cs typeface="Times New Roman"/>
                        </a:rPr>
                        <a:t>of </a:t>
                      </a:r>
                      <a:r>
                        <a:rPr dirty="0" sz="1600" spc="-10" b="1">
                          <a:latin typeface="Times New Roman"/>
                          <a:cs typeface="Times New Roman"/>
                        </a:rPr>
                        <a:t>required </a:t>
                      </a:r>
                      <a:r>
                        <a:rPr dirty="0" sz="1600" b="1">
                          <a:latin typeface="Times New Roman"/>
                          <a:cs typeface="Times New Roman"/>
                        </a:rPr>
                        <a:t>Faculty members </a:t>
                      </a:r>
                      <a:r>
                        <a:rPr dirty="0" sz="1600" spc="-5" b="1">
                          <a:latin typeface="Times New Roman"/>
                          <a:cs typeface="Times New Roman"/>
                        </a:rPr>
                        <a:t>retained</a:t>
                      </a:r>
                      <a:endParaRPr sz="1600">
                        <a:latin typeface="Times New Roman"/>
                        <a:cs typeface="Times New Roman"/>
                      </a:endParaRPr>
                    </a:p>
                  </a:txBody>
                  <a:tcPr marL="0" marR="0" marB="0" marT="39369">
                    <a:solidFill>
                      <a:srgbClr val="F5DFDA"/>
                    </a:solidFill>
                  </a:tcPr>
                </a:tc>
                <a:tc>
                  <a:txBody>
                    <a:bodyPr/>
                    <a:lstStyle/>
                    <a:p>
                      <a:pPr algn="ctr" marL="635">
                        <a:lnSpc>
                          <a:spcPct val="100000"/>
                        </a:lnSpc>
                        <a:spcBef>
                          <a:spcPts val="309"/>
                        </a:spcBef>
                      </a:pPr>
                      <a:r>
                        <a:rPr dirty="0" sz="1600" b="1">
                          <a:latin typeface="Times New Roman"/>
                          <a:cs typeface="Times New Roman"/>
                        </a:rPr>
                        <a:t>15</a:t>
                      </a:r>
                      <a:endParaRPr sz="1600">
                        <a:latin typeface="Times New Roman"/>
                        <a:cs typeface="Times New Roman"/>
                      </a:endParaRPr>
                    </a:p>
                  </a:txBody>
                  <a:tcPr marL="0" marR="0" marB="0" marT="39369">
                    <a:solidFill>
                      <a:srgbClr val="F5DFDA"/>
                    </a:solidFill>
                  </a:tcPr>
                </a:tc>
              </a:tr>
              <a:tr h="335280">
                <a:tc>
                  <a:txBody>
                    <a:bodyPr/>
                    <a:lstStyle/>
                    <a:p>
                      <a:pPr marL="91440">
                        <a:lnSpc>
                          <a:spcPct val="100000"/>
                        </a:lnSpc>
                        <a:spcBef>
                          <a:spcPts val="309"/>
                        </a:spcBef>
                      </a:pPr>
                      <a:r>
                        <a:rPr dirty="0" sz="1600" spc="-5" b="1">
                          <a:latin typeface="Times New Roman"/>
                          <a:cs typeface="Times New Roman"/>
                        </a:rPr>
                        <a:t>&gt;=50% </a:t>
                      </a:r>
                      <a:r>
                        <a:rPr dirty="0" sz="1600" b="1">
                          <a:latin typeface="Times New Roman"/>
                          <a:cs typeface="Times New Roman"/>
                        </a:rPr>
                        <a:t>of </a:t>
                      </a:r>
                      <a:r>
                        <a:rPr dirty="0" sz="1600" spc="-10" b="1">
                          <a:latin typeface="Times New Roman"/>
                          <a:cs typeface="Times New Roman"/>
                        </a:rPr>
                        <a:t>required </a:t>
                      </a:r>
                      <a:r>
                        <a:rPr dirty="0" sz="1600" b="1">
                          <a:latin typeface="Times New Roman"/>
                          <a:cs typeface="Times New Roman"/>
                        </a:rPr>
                        <a:t>Faculty members </a:t>
                      </a:r>
                      <a:r>
                        <a:rPr dirty="0" sz="1600" spc="-5" b="1">
                          <a:latin typeface="Times New Roman"/>
                          <a:cs typeface="Times New Roman"/>
                        </a:rPr>
                        <a:t>retained</a:t>
                      </a:r>
                      <a:r>
                        <a:rPr dirty="0" sz="1600" b="1">
                          <a:latin typeface="Times New Roman"/>
                          <a:cs typeface="Times New Roman"/>
                        </a:rPr>
                        <a:t> 10</a:t>
                      </a:r>
                      <a:endParaRPr sz="1600">
                        <a:latin typeface="Times New Roman"/>
                        <a:cs typeface="Times New Roman"/>
                      </a:endParaRPr>
                    </a:p>
                  </a:txBody>
                  <a:tcPr marL="0" marR="0" marB="0" marT="39369">
                    <a:solidFill>
                      <a:srgbClr val="E9EEE8"/>
                    </a:solidFill>
                  </a:tcPr>
                </a:tc>
                <a:tc>
                  <a:txBody>
                    <a:bodyPr/>
                    <a:lstStyle/>
                    <a:p>
                      <a:pPr algn="ctr" marL="635">
                        <a:lnSpc>
                          <a:spcPct val="100000"/>
                        </a:lnSpc>
                        <a:spcBef>
                          <a:spcPts val="309"/>
                        </a:spcBef>
                      </a:pPr>
                      <a:r>
                        <a:rPr dirty="0" sz="1600" b="1">
                          <a:latin typeface="Times New Roman"/>
                          <a:cs typeface="Times New Roman"/>
                        </a:rPr>
                        <a:t>10</a:t>
                      </a:r>
                      <a:endParaRPr sz="1600">
                        <a:latin typeface="Times New Roman"/>
                        <a:cs typeface="Times New Roman"/>
                      </a:endParaRPr>
                    </a:p>
                  </a:txBody>
                  <a:tcPr marL="0" marR="0" marB="0" marT="39369">
                    <a:solidFill>
                      <a:srgbClr val="E9EEE8"/>
                    </a:solidFill>
                  </a:tcPr>
                </a:tc>
              </a:tr>
              <a:tr h="335280">
                <a:tc>
                  <a:txBody>
                    <a:bodyPr/>
                    <a:lstStyle/>
                    <a:p>
                      <a:pPr marL="91440">
                        <a:lnSpc>
                          <a:spcPct val="100000"/>
                        </a:lnSpc>
                        <a:spcBef>
                          <a:spcPts val="309"/>
                        </a:spcBef>
                      </a:pPr>
                      <a:r>
                        <a:rPr dirty="0" sz="1600" b="1">
                          <a:latin typeface="Times New Roman"/>
                          <a:cs typeface="Times New Roman"/>
                        </a:rPr>
                        <a:t>&lt;50% of </a:t>
                      </a:r>
                      <a:r>
                        <a:rPr dirty="0" sz="1600" spc="-10" b="1">
                          <a:latin typeface="Times New Roman"/>
                          <a:cs typeface="Times New Roman"/>
                        </a:rPr>
                        <a:t>required </a:t>
                      </a:r>
                      <a:r>
                        <a:rPr dirty="0" sz="1600" b="1">
                          <a:latin typeface="Times New Roman"/>
                          <a:cs typeface="Times New Roman"/>
                        </a:rPr>
                        <a:t>Faculty members</a:t>
                      </a:r>
                      <a:r>
                        <a:rPr dirty="0" sz="1600" spc="-5" b="1">
                          <a:latin typeface="Times New Roman"/>
                          <a:cs typeface="Times New Roman"/>
                        </a:rPr>
                        <a:t> retained</a:t>
                      </a:r>
                      <a:endParaRPr sz="1600">
                        <a:latin typeface="Times New Roman"/>
                        <a:cs typeface="Times New Roman"/>
                      </a:endParaRPr>
                    </a:p>
                  </a:txBody>
                  <a:tcPr marL="0" marR="0" marB="0" marT="39369">
                    <a:solidFill>
                      <a:srgbClr val="F5DFDA"/>
                    </a:solidFill>
                  </a:tcPr>
                </a:tc>
                <a:tc>
                  <a:txBody>
                    <a:bodyPr/>
                    <a:lstStyle/>
                    <a:p>
                      <a:pPr algn="ctr" marL="635">
                        <a:lnSpc>
                          <a:spcPct val="100000"/>
                        </a:lnSpc>
                        <a:spcBef>
                          <a:spcPts val="309"/>
                        </a:spcBef>
                      </a:pPr>
                      <a:r>
                        <a:rPr dirty="0" sz="1600" b="1">
                          <a:latin typeface="Times New Roman"/>
                          <a:cs typeface="Times New Roman"/>
                        </a:rPr>
                        <a:t>0</a:t>
                      </a:r>
                      <a:endParaRPr sz="1600">
                        <a:latin typeface="Times New Roman"/>
                        <a:cs typeface="Times New Roman"/>
                      </a:endParaRPr>
                    </a:p>
                  </a:txBody>
                  <a:tcPr marL="0" marR="0" marB="0" marT="39369">
                    <a:solidFill>
                      <a:srgbClr val="F5DFDA"/>
                    </a:solidFill>
                  </a:tcPr>
                </a:tc>
              </a:tr>
            </a:tbl>
          </a:graphicData>
        </a:graphic>
      </p:graphicFrame>
      <p:sp>
        <p:nvSpPr>
          <p:cNvPr id="15" name="object 15"/>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16" name="object 16"/>
          <p:cNvSpPr txBox="1"/>
          <p:nvPr/>
        </p:nvSpPr>
        <p:spPr>
          <a:xfrm>
            <a:off x="638809" y="4236899"/>
            <a:ext cx="8660765" cy="1181735"/>
          </a:xfrm>
          <a:prstGeom prst="rect">
            <a:avLst/>
          </a:prstGeom>
        </p:spPr>
        <p:txBody>
          <a:bodyPr wrap="square" lIns="0" tIns="156210" rIns="0" bIns="0" rtlCol="0" vert="horz">
            <a:spAutoFit/>
          </a:bodyPr>
          <a:lstStyle/>
          <a:p>
            <a:pPr marL="12700">
              <a:lnSpc>
                <a:spcPct val="100000"/>
              </a:lnSpc>
              <a:spcBef>
                <a:spcPts val="123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5565" marR="5080">
              <a:lnSpc>
                <a:spcPct val="150000"/>
              </a:lnSpc>
              <a:spcBef>
                <a:spcPts val="50"/>
              </a:spcBef>
            </a:pPr>
            <a:r>
              <a:rPr dirty="0" sz="1600" i="1">
                <a:latin typeface="Times New Roman"/>
                <a:cs typeface="Times New Roman"/>
              </a:rPr>
              <a:t>Faculty date of joining; atleast </a:t>
            </a:r>
            <a:r>
              <a:rPr dirty="0" sz="1600" spc="-15" i="1">
                <a:latin typeface="Times New Roman"/>
                <a:cs typeface="Times New Roman"/>
              </a:rPr>
              <a:t>three </a:t>
            </a:r>
            <a:r>
              <a:rPr dirty="0" sz="1600" i="1">
                <a:latin typeface="Times New Roman"/>
                <a:cs typeface="Times New Roman"/>
              </a:rPr>
              <a:t>month (July-April-May) salary statement for each of the assessment  </a:t>
            </a:r>
            <a:r>
              <a:rPr dirty="0" sz="1600" i="1">
                <a:latin typeface="Times New Roman"/>
                <a:cs typeface="Times New Roman"/>
              </a:rPr>
              <a:t>years</a:t>
            </a:r>
            <a:endParaRPr sz="1600">
              <a:latin typeface="Times New Roman"/>
              <a:cs typeface="Times New Roman"/>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612140" y="861059"/>
            <a:ext cx="6845934" cy="361315"/>
          </a:xfrm>
          <a:prstGeom prst="rect"/>
        </p:spPr>
        <p:txBody>
          <a:bodyPr wrap="square" lIns="0" tIns="13335" rIns="0" bIns="0" rtlCol="0" vert="horz">
            <a:spAutoFit/>
          </a:bodyPr>
          <a:lstStyle/>
          <a:p>
            <a:pPr marL="12700">
              <a:lnSpc>
                <a:spcPct val="100000"/>
              </a:lnSpc>
              <a:spcBef>
                <a:spcPts val="105"/>
              </a:spcBef>
            </a:pPr>
            <a:r>
              <a:rPr dirty="0" sz="2200" b="1">
                <a:solidFill>
                  <a:srgbClr val="0000CC"/>
                </a:solidFill>
                <a:latin typeface="Times New Roman"/>
                <a:cs typeface="Times New Roman"/>
              </a:rPr>
              <a:t>5.5. Innovations </a:t>
            </a:r>
            <a:r>
              <a:rPr dirty="0" sz="2200" spc="-5" b="1">
                <a:solidFill>
                  <a:srgbClr val="0000CC"/>
                </a:solidFill>
                <a:latin typeface="Times New Roman"/>
                <a:cs typeface="Times New Roman"/>
              </a:rPr>
              <a:t>by the </a:t>
            </a:r>
            <a:r>
              <a:rPr dirty="0" sz="2200" b="1">
                <a:solidFill>
                  <a:srgbClr val="0000CC"/>
                </a:solidFill>
                <a:latin typeface="Times New Roman"/>
                <a:cs typeface="Times New Roman"/>
              </a:rPr>
              <a:t>Faculty </a:t>
            </a:r>
            <a:r>
              <a:rPr dirty="0" sz="2200" spc="-5" b="1">
                <a:solidFill>
                  <a:srgbClr val="0000CC"/>
                </a:solidFill>
                <a:latin typeface="Times New Roman"/>
                <a:cs typeface="Times New Roman"/>
              </a:rPr>
              <a:t>in </a:t>
            </a:r>
            <a:r>
              <a:rPr dirty="0" sz="2200" spc="-25" b="1">
                <a:solidFill>
                  <a:srgbClr val="0000CC"/>
                </a:solidFill>
                <a:latin typeface="Times New Roman"/>
                <a:cs typeface="Times New Roman"/>
              </a:rPr>
              <a:t>Teaching </a:t>
            </a:r>
            <a:r>
              <a:rPr dirty="0" sz="2200" b="1">
                <a:solidFill>
                  <a:srgbClr val="0000CC"/>
                </a:solidFill>
                <a:latin typeface="Times New Roman"/>
                <a:cs typeface="Times New Roman"/>
              </a:rPr>
              <a:t>and</a:t>
            </a:r>
            <a:r>
              <a:rPr dirty="0" sz="2200" spc="-70" b="1">
                <a:solidFill>
                  <a:srgbClr val="0000CC"/>
                </a:solidFill>
                <a:latin typeface="Times New Roman"/>
                <a:cs typeface="Times New Roman"/>
              </a:rPr>
              <a:t> </a:t>
            </a:r>
            <a:r>
              <a:rPr dirty="0" sz="2200" b="1">
                <a:solidFill>
                  <a:srgbClr val="0000CC"/>
                </a:solidFill>
                <a:latin typeface="Times New Roman"/>
                <a:cs typeface="Times New Roman"/>
              </a:rPr>
              <a:t>Learning</a:t>
            </a:r>
            <a:endParaRPr sz="2200">
              <a:latin typeface="Times New Roman"/>
              <a:cs typeface="Times New Roman"/>
            </a:endParaRP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535940" y="1143203"/>
            <a:ext cx="8910955" cy="4797425"/>
          </a:xfrm>
          <a:prstGeom prst="rect">
            <a:avLst/>
          </a:prstGeom>
        </p:spPr>
        <p:txBody>
          <a:bodyPr wrap="square" lIns="0" tIns="12700" rIns="0" bIns="0" rtlCol="0" vert="horz">
            <a:spAutoFit/>
          </a:bodyPr>
          <a:lstStyle/>
          <a:p>
            <a:pPr algn="just" marL="88900" marR="5080">
              <a:lnSpc>
                <a:spcPct val="150000"/>
              </a:lnSpc>
              <a:spcBef>
                <a:spcPts val="100"/>
              </a:spcBef>
            </a:pPr>
            <a:r>
              <a:rPr dirty="0" sz="2000" spc="-5">
                <a:latin typeface="Times New Roman"/>
                <a:cs typeface="Times New Roman"/>
              </a:rPr>
              <a:t>Contributions to teaching and learning are activities that contribute to </a:t>
            </a:r>
            <a:r>
              <a:rPr dirty="0" sz="2000" spc="-10">
                <a:latin typeface="Times New Roman"/>
                <a:cs typeface="Times New Roman"/>
              </a:rPr>
              <a:t>the  </a:t>
            </a:r>
            <a:r>
              <a:rPr dirty="0" sz="2000" spc="-5">
                <a:latin typeface="Times New Roman"/>
                <a:cs typeface="Times New Roman"/>
              </a:rPr>
              <a:t>improvement of student learning. These activities may include innovations not </a:t>
            </a:r>
            <a:r>
              <a:rPr dirty="0" sz="2000" spc="-10">
                <a:latin typeface="Times New Roman"/>
                <a:cs typeface="Times New Roman"/>
              </a:rPr>
              <a:t>limited  </a:t>
            </a:r>
            <a:r>
              <a:rPr dirty="0" sz="2000" spc="-5">
                <a:latin typeface="Times New Roman"/>
                <a:cs typeface="Times New Roman"/>
              </a:rPr>
              <a:t>to-</a:t>
            </a:r>
            <a:endParaRPr sz="2000">
              <a:latin typeface="Times New Roman"/>
              <a:cs typeface="Times New Roman"/>
            </a:endParaRPr>
          </a:p>
          <a:p>
            <a:pPr marL="831850" indent="-286385">
              <a:lnSpc>
                <a:spcPct val="100000"/>
              </a:lnSpc>
              <a:spcBef>
                <a:spcPts val="430"/>
              </a:spcBef>
              <a:buFont typeface="Arial"/>
              <a:buChar char="•"/>
              <a:tabLst>
                <a:tab pos="831850" algn="l"/>
                <a:tab pos="832485" algn="l"/>
              </a:tabLst>
            </a:pPr>
            <a:r>
              <a:rPr dirty="0" sz="2000" spc="-5">
                <a:latin typeface="Times New Roman"/>
                <a:cs typeface="Times New Roman"/>
              </a:rPr>
              <a:t>Use of</a:t>
            </a:r>
            <a:r>
              <a:rPr dirty="0" sz="2000">
                <a:latin typeface="Times New Roman"/>
                <a:cs typeface="Times New Roman"/>
              </a:rPr>
              <a:t> </a:t>
            </a:r>
            <a:r>
              <a:rPr dirty="0" sz="2000" spc="-5">
                <a:latin typeface="Times New Roman"/>
                <a:cs typeface="Times New Roman"/>
              </a:rPr>
              <a:t>ICT</a:t>
            </a:r>
            <a:endParaRPr sz="2000">
              <a:latin typeface="Times New Roman"/>
              <a:cs typeface="Times New Roman"/>
            </a:endParaRPr>
          </a:p>
          <a:p>
            <a:pPr marL="831850" indent="-286385">
              <a:lnSpc>
                <a:spcPct val="100000"/>
              </a:lnSpc>
              <a:buFont typeface="Arial"/>
              <a:buChar char="•"/>
              <a:tabLst>
                <a:tab pos="831850" algn="l"/>
                <a:tab pos="832485" algn="l"/>
              </a:tabLst>
            </a:pPr>
            <a:r>
              <a:rPr dirty="0" sz="2000" spc="-5">
                <a:latin typeface="Times New Roman"/>
                <a:cs typeface="Times New Roman"/>
              </a:rPr>
              <a:t>Instruction</a:t>
            </a:r>
            <a:r>
              <a:rPr dirty="0" sz="2000" spc="-20">
                <a:latin typeface="Times New Roman"/>
                <a:cs typeface="Times New Roman"/>
              </a:rPr>
              <a:t> </a:t>
            </a:r>
            <a:r>
              <a:rPr dirty="0" sz="2000" spc="-5">
                <a:latin typeface="Times New Roman"/>
                <a:cs typeface="Times New Roman"/>
              </a:rPr>
              <a:t>delivery</a:t>
            </a:r>
            <a:endParaRPr sz="2000">
              <a:latin typeface="Times New Roman"/>
              <a:cs typeface="Times New Roman"/>
            </a:endParaRPr>
          </a:p>
          <a:p>
            <a:pPr marL="831850" indent="-286385">
              <a:lnSpc>
                <a:spcPct val="100000"/>
              </a:lnSpc>
              <a:buFont typeface="Arial"/>
              <a:buChar char="•"/>
              <a:tabLst>
                <a:tab pos="831850" algn="l"/>
                <a:tab pos="832485" algn="l"/>
              </a:tabLst>
            </a:pPr>
            <a:r>
              <a:rPr dirty="0" sz="2000" spc="-5">
                <a:latin typeface="Times New Roman"/>
                <a:cs typeface="Times New Roman"/>
              </a:rPr>
              <a:t>Instructional</a:t>
            </a:r>
            <a:r>
              <a:rPr dirty="0" sz="2000" spc="-15">
                <a:latin typeface="Times New Roman"/>
                <a:cs typeface="Times New Roman"/>
              </a:rPr>
              <a:t> </a:t>
            </a:r>
            <a:r>
              <a:rPr dirty="0" sz="2000" spc="-5">
                <a:latin typeface="Times New Roman"/>
                <a:cs typeface="Times New Roman"/>
              </a:rPr>
              <a:t>methods</a:t>
            </a:r>
            <a:endParaRPr sz="2000">
              <a:latin typeface="Times New Roman"/>
              <a:cs typeface="Times New Roman"/>
            </a:endParaRPr>
          </a:p>
          <a:p>
            <a:pPr marL="831850" indent="-286385">
              <a:lnSpc>
                <a:spcPct val="100000"/>
              </a:lnSpc>
              <a:buFont typeface="Arial"/>
              <a:buChar char="•"/>
              <a:tabLst>
                <a:tab pos="831850" algn="l"/>
                <a:tab pos="832485" algn="l"/>
              </a:tabLst>
            </a:pPr>
            <a:r>
              <a:rPr dirty="0" sz="2000" spc="-5">
                <a:latin typeface="Times New Roman"/>
                <a:cs typeface="Times New Roman"/>
              </a:rPr>
              <a:t>Assessment</a:t>
            </a:r>
            <a:endParaRPr sz="2000">
              <a:latin typeface="Times New Roman"/>
              <a:cs typeface="Times New Roman"/>
            </a:endParaRPr>
          </a:p>
          <a:p>
            <a:pPr marL="831850" indent="-286385">
              <a:lnSpc>
                <a:spcPct val="100000"/>
              </a:lnSpc>
              <a:buFont typeface="Arial"/>
              <a:buChar char="•"/>
              <a:tabLst>
                <a:tab pos="831850" algn="l"/>
                <a:tab pos="832485" algn="l"/>
                <a:tab pos="2072005" algn="l"/>
                <a:tab pos="2580005" algn="l"/>
                <a:tab pos="3635375" algn="l"/>
                <a:tab pos="4268470" algn="l"/>
                <a:tab pos="5042535" algn="l"/>
                <a:tab pos="5563870" algn="l"/>
                <a:tab pos="6127115" algn="l"/>
                <a:tab pos="6466205" algn="l"/>
                <a:tab pos="7550784" algn="l"/>
                <a:tab pos="8530590" algn="l"/>
              </a:tabLst>
            </a:pPr>
            <a:r>
              <a:rPr dirty="0" sz="2000">
                <a:latin typeface="Times New Roman"/>
                <a:cs typeface="Times New Roman"/>
              </a:rPr>
              <a:t>Evalua</a:t>
            </a:r>
            <a:r>
              <a:rPr dirty="0" sz="2000" spc="-10">
                <a:latin typeface="Times New Roman"/>
                <a:cs typeface="Times New Roman"/>
              </a:rPr>
              <a:t>t</a:t>
            </a:r>
            <a:r>
              <a:rPr dirty="0" sz="2000">
                <a:latin typeface="Times New Roman"/>
                <a:cs typeface="Times New Roman"/>
              </a:rPr>
              <a:t>ion	and	in</a:t>
            </a:r>
            <a:r>
              <a:rPr dirty="0" sz="2000" spc="-10">
                <a:latin typeface="Times New Roman"/>
                <a:cs typeface="Times New Roman"/>
              </a:rPr>
              <a:t>c</a:t>
            </a:r>
            <a:r>
              <a:rPr dirty="0" sz="2000">
                <a:latin typeface="Times New Roman"/>
                <a:cs typeface="Times New Roman"/>
              </a:rPr>
              <a:t>l</a:t>
            </a:r>
            <a:r>
              <a:rPr dirty="0" sz="2000" spc="-10">
                <a:latin typeface="Times New Roman"/>
                <a:cs typeface="Times New Roman"/>
              </a:rPr>
              <a:t>u</a:t>
            </a:r>
            <a:r>
              <a:rPr dirty="0" sz="2000" spc="-5">
                <a:latin typeface="Times New Roman"/>
                <a:cs typeface="Times New Roman"/>
              </a:rPr>
              <a:t>si</a:t>
            </a:r>
            <a:r>
              <a:rPr dirty="0" sz="2000" spc="-15">
                <a:latin typeface="Times New Roman"/>
                <a:cs typeface="Times New Roman"/>
              </a:rPr>
              <a:t>v</a:t>
            </a:r>
            <a:r>
              <a:rPr dirty="0" sz="2000">
                <a:latin typeface="Times New Roman"/>
                <a:cs typeface="Times New Roman"/>
              </a:rPr>
              <a:t>e	</a:t>
            </a:r>
            <a:r>
              <a:rPr dirty="0" sz="2000" spc="-10">
                <a:latin typeface="Times New Roman"/>
                <a:cs typeface="Times New Roman"/>
              </a:rPr>
              <a:t>c</a:t>
            </a:r>
            <a:r>
              <a:rPr dirty="0" sz="2000" spc="-5">
                <a:latin typeface="Times New Roman"/>
                <a:cs typeface="Times New Roman"/>
              </a:rPr>
              <a:t>la</a:t>
            </a:r>
            <a:r>
              <a:rPr dirty="0" sz="2000" spc="-15">
                <a:latin typeface="Times New Roman"/>
                <a:cs typeface="Times New Roman"/>
              </a:rPr>
              <a:t>s</a:t>
            </a:r>
            <a:r>
              <a:rPr dirty="0" sz="2000" spc="-5">
                <a:latin typeface="Times New Roman"/>
                <a:cs typeface="Times New Roman"/>
              </a:rPr>
              <a:t>s</a:t>
            </a:r>
            <a:r>
              <a:rPr dirty="0" sz="2000">
                <a:latin typeface="Times New Roman"/>
                <a:cs typeface="Times New Roman"/>
              </a:rPr>
              <a:t>	roo</a:t>
            </a:r>
            <a:r>
              <a:rPr dirty="0" sz="2000" spc="-10">
                <a:latin typeface="Times New Roman"/>
                <a:cs typeface="Times New Roman"/>
              </a:rPr>
              <a:t>m</a:t>
            </a:r>
            <a:r>
              <a:rPr dirty="0" sz="2000" spc="-5">
                <a:latin typeface="Times New Roman"/>
                <a:cs typeface="Times New Roman"/>
              </a:rPr>
              <a:t>s</a:t>
            </a:r>
            <a:r>
              <a:rPr dirty="0" sz="2000">
                <a:latin typeface="Times New Roman"/>
                <a:cs typeface="Times New Roman"/>
              </a:rPr>
              <a:t>	that	lead	to	</a:t>
            </a:r>
            <a:r>
              <a:rPr dirty="0" sz="2000" spc="-10">
                <a:latin typeface="Times New Roman"/>
                <a:cs typeface="Times New Roman"/>
              </a:rPr>
              <a:t>e</a:t>
            </a:r>
            <a:r>
              <a:rPr dirty="0" sz="2000" spc="-45">
                <a:latin typeface="Times New Roman"/>
                <a:cs typeface="Times New Roman"/>
              </a:rPr>
              <a:t>f</a:t>
            </a:r>
            <a:r>
              <a:rPr dirty="0" sz="2000">
                <a:latin typeface="Times New Roman"/>
                <a:cs typeface="Times New Roman"/>
              </a:rPr>
              <a:t>fec</a:t>
            </a:r>
            <a:r>
              <a:rPr dirty="0" sz="2000" spc="-10">
                <a:latin typeface="Times New Roman"/>
                <a:cs typeface="Times New Roman"/>
              </a:rPr>
              <a:t>t</a:t>
            </a:r>
            <a:r>
              <a:rPr dirty="0" sz="2000">
                <a:latin typeface="Times New Roman"/>
                <a:cs typeface="Times New Roman"/>
              </a:rPr>
              <a:t>ive,	e</a:t>
            </a:r>
            <a:r>
              <a:rPr dirty="0" sz="2000" spc="-40">
                <a:latin typeface="Times New Roman"/>
                <a:cs typeface="Times New Roman"/>
              </a:rPr>
              <a:t>f</a:t>
            </a:r>
            <a:r>
              <a:rPr dirty="0" sz="2000">
                <a:latin typeface="Times New Roman"/>
                <a:cs typeface="Times New Roman"/>
              </a:rPr>
              <a:t>fi</a:t>
            </a:r>
            <a:r>
              <a:rPr dirty="0" sz="2000" spc="-10">
                <a:latin typeface="Times New Roman"/>
                <a:cs typeface="Times New Roman"/>
              </a:rPr>
              <a:t>ci</a:t>
            </a:r>
            <a:r>
              <a:rPr dirty="0" sz="2000">
                <a:latin typeface="Times New Roman"/>
                <a:cs typeface="Times New Roman"/>
              </a:rPr>
              <a:t>ent	and</a:t>
            </a:r>
            <a:endParaRPr sz="2000">
              <a:latin typeface="Times New Roman"/>
              <a:cs typeface="Times New Roman"/>
            </a:endParaRPr>
          </a:p>
          <a:p>
            <a:pPr marL="831850">
              <a:lnSpc>
                <a:spcPct val="100000"/>
              </a:lnSpc>
              <a:spcBef>
                <a:spcPts val="5"/>
              </a:spcBef>
            </a:pPr>
            <a:r>
              <a:rPr dirty="0" sz="2000" spc="-5">
                <a:latin typeface="Times New Roman"/>
                <a:cs typeface="Times New Roman"/>
              </a:rPr>
              <a:t>engaging</a:t>
            </a:r>
            <a:r>
              <a:rPr dirty="0" sz="2000" spc="-15">
                <a:latin typeface="Times New Roman"/>
                <a:cs typeface="Times New Roman"/>
              </a:rPr>
              <a:t> </a:t>
            </a:r>
            <a:r>
              <a:rPr dirty="0" sz="2000" spc="-5">
                <a:latin typeface="Times New Roman"/>
                <a:cs typeface="Times New Roman"/>
              </a:rPr>
              <a:t>instruction</a:t>
            </a:r>
            <a:endParaRPr sz="2000">
              <a:latin typeface="Times New Roman"/>
              <a:cs typeface="Times New Roman"/>
            </a:endParaRPr>
          </a:p>
          <a:p>
            <a:pPr marL="12700">
              <a:lnSpc>
                <a:spcPct val="100000"/>
              </a:lnSpc>
              <a:spcBef>
                <a:spcPts val="169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698500" indent="-685800">
              <a:lnSpc>
                <a:spcPct val="100000"/>
              </a:lnSpc>
              <a:spcBef>
                <a:spcPts val="395"/>
              </a:spcBef>
              <a:buAutoNum type="alphaUcPeriod"/>
              <a:tabLst>
                <a:tab pos="697865" algn="l"/>
                <a:tab pos="698500" algn="l"/>
              </a:tabLst>
            </a:pPr>
            <a:r>
              <a:rPr dirty="0" sz="1600" spc="-10" i="1">
                <a:latin typeface="Times New Roman"/>
                <a:cs typeface="Times New Roman"/>
              </a:rPr>
              <a:t>Availability </a:t>
            </a:r>
            <a:r>
              <a:rPr dirty="0" sz="1600" i="1">
                <a:latin typeface="Times New Roman"/>
                <a:cs typeface="Times New Roman"/>
              </a:rPr>
              <a:t>on Institute website; </a:t>
            </a:r>
            <a:r>
              <a:rPr dirty="0" sz="1600" spc="-10" i="1">
                <a:latin typeface="Times New Roman"/>
                <a:cs typeface="Times New Roman"/>
              </a:rPr>
              <a:t>awareness </a:t>
            </a:r>
            <a:r>
              <a:rPr dirty="0" sz="1600" i="1">
                <a:latin typeface="Times New Roman"/>
                <a:cs typeface="Times New Roman"/>
              </a:rPr>
              <a:t>among faculty and students of the</a:t>
            </a:r>
            <a:r>
              <a:rPr dirty="0" sz="1600" spc="35" i="1">
                <a:latin typeface="Times New Roman"/>
                <a:cs typeface="Times New Roman"/>
              </a:rPr>
              <a:t> </a:t>
            </a:r>
            <a:r>
              <a:rPr dirty="0" sz="1600" i="1">
                <a:latin typeface="Times New Roman"/>
                <a:cs typeface="Times New Roman"/>
              </a:rPr>
              <a:t>department</a:t>
            </a:r>
            <a:endParaRPr sz="1600">
              <a:latin typeface="Times New Roman"/>
              <a:cs typeface="Times New Roman"/>
            </a:endParaRPr>
          </a:p>
          <a:p>
            <a:pPr marL="187960" indent="-175895">
              <a:lnSpc>
                <a:spcPct val="100000"/>
              </a:lnSpc>
              <a:buAutoNum type="alphaUcPeriod"/>
              <a:tabLst>
                <a:tab pos="188595" algn="l"/>
                <a:tab pos="734695" algn="l"/>
              </a:tabLst>
            </a:pPr>
            <a:r>
              <a:rPr dirty="0" sz="1600" i="1">
                <a:latin typeface="Times New Roman"/>
                <a:cs typeface="Times New Roman"/>
              </a:rPr>
              <a:t>&amp; </a:t>
            </a:r>
            <a:r>
              <a:rPr dirty="0" sz="1600" spc="-5" i="1">
                <a:latin typeface="Times New Roman"/>
                <a:cs typeface="Times New Roman"/>
              </a:rPr>
              <a:t>C.	</a:t>
            </a:r>
            <a:r>
              <a:rPr dirty="0" sz="1600" i="1">
                <a:latin typeface="Times New Roman"/>
                <a:cs typeface="Times New Roman"/>
              </a:rPr>
              <a:t>Self</a:t>
            </a:r>
            <a:r>
              <a:rPr dirty="0" sz="1600" spc="5" i="1">
                <a:latin typeface="Times New Roman"/>
                <a:cs typeface="Times New Roman"/>
              </a:rPr>
              <a:t> </a:t>
            </a:r>
            <a:r>
              <a:rPr dirty="0" sz="1600" i="1">
                <a:latin typeface="Times New Roman"/>
                <a:cs typeface="Times New Roman"/>
              </a:rPr>
              <a:t>–explanatory</a:t>
            </a:r>
            <a:endParaRPr sz="1600">
              <a:latin typeface="Times New Roman"/>
              <a:cs typeface="Times New Roman"/>
            </a:endParaRPr>
          </a:p>
          <a:p>
            <a:pPr marL="698500" marR="81280" indent="-685800">
              <a:lnSpc>
                <a:spcPct val="100000"/>
              </a:lnSpc>
              <a:spcBef>
                <a:spcPts val="5"/>
              </a:spcBef>
              <a:tabLst>
                <a:tab pos="697865" algn="l"/>
              </a:tabLst>
            </a:pPr>
            <a:r>
              <a:rPr dirty="0" sz="1600" i="1">
                <a:latin typeface="Times New Roman"/>
                <a:cs typeface="Times New Roman"/>
              </a:rPr>
              <a:t>D.	Innovations that contribute </a:t>
            </a:r>
            <a:r>
              <a:rPr dirty="0" sz="1600" spc="-5" i="1">
                <a:latin typeface="Times New Roman"/>
                <a:cs typeface="Times New Roman"/>
              </a:rPr>
              <a:t>to </a:t>
            </a:r>
            <a:r>
              <a:rPr dirty="0" sz="1600" i="1">
                <a:latin typeface="Times New Roman"/>
                <a:cs typeface="Times New Roman"/>
              </a:rPr>
              <a:t>the </a:t>
            </a:r>
            <a:r>
              <a:rPr dirty="0" sz="1600" spc="-10" i="1">
                <a:latin typeface="Times New Roman"/>
                <a:cs typeface="Times New Roman"/>
              </a:rPr>
              <a:t>improvement </a:t>
            </a:r>
            <a:r>
              <a:rPr dirty="0" sz="1600" i="1">
                <a:latin typeface="Times New Roman"/>
                <a:cs typeface="Times New Roman"/>
              </a:rPr>
              <a:t>of student learning, typically include use of </a:t>
            </a:r>
            <a:r>
              <a:rPr dirty="0" sz="1600" spc="-35" i="1">
                <a:latin typeface="Times New Roman"/>
                <a:cs typeface="Times New Roman"/>
              </a:rPr>
              <a:t>ICT,  </a:t>
            </a:r>
            <a:r>
              <a:rPr dirty="0" sz="1600" i="1">
                <a:latin typeface="Times New Roman"/>
                <a:cs typeface="Times New Roman"/>
              </a:rPr>
              <a:t>instruction </a:t>
            </a:r>
            <a:r>
              <a:rPr dirty="0" sz="1600" spc="-10" i="1">
                <a:latin typeface="Times New Roman"/>
                <a:cs typeface="Times New Roman"/>
              </a:rPr>
              <a:t>delivery, </a:t>
            </a:r>
            <a:r>
              <a:rPr dirty="0" sz="1600" i="1">
                <a:latin typeface="Times New Roman"/>
                <a:cs typeface="Times New Roman"/>
              </a:rPr>
              <a:t>instructional methods, assessment, evaluation</a:t>
            </a:r>
            <a:r>
              <a:rPr dirty="0" sz="1600" spc="10" i="1">
                <a:latin typeface="Times New Roman"/>
                <a:cs typeface="Times New Roman"/>
              </a:rPr>
              <a:t> </a:t>
            </a:r>
            <a:r>
              <a:rPr dirty="0" sz="1600" i="1">
                <a:latin typeface="Times New Roman"/>
                <a:cs typeface="Times New Roman"/>
              </a:rPr>
              <a:t>etc.</a:t>
            </a:r>
            <a:endParaRPr sz="1600">
              <a:latin typeface="Times New Roman"/>
              <a:cs typeface="Times New Roman"/>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612140" y="556513"/>
            <a:ext cx="8501380" cy="696595"/>
          </a:xfrm>
          <a:prstGeom prst="rect"/>
        </p:spPr>
        <p:txBody>
          <a:bodyPr wrap="square" lIns="0" tIns="12700" rIns="0" bIns="0" rtlCol="0" vert="horz">
            <a:spAutoFit/>
          </a:bodyPr>
          <a:lstStyle/>
          <a:p>
            <a:pPr marL="475615" marR="5080" indent="-463550">
              <a:lnSpc>
                <a:spcPct val="100000"/>
              </a:lnSpc>
              <a:spcBef>
                <a:spcPts val="100"/>
              </a:spcBef>
            </a:pPr>
            <a:r>
              <a:rPr dirty="0" sz="2200" b="1">
                <a:solidFill>
                  <a:srgbClr val="0000CC"/>
                </a:solidFill>
                <a:latin typeface="Times New Roman"/>
                <a:cs typeface="Times New Roman"/>
              </a:rPr>
              <a:t>5.6. Faculty as participants in Faculty development / training</a:t>
            </a:r>
            <a:r>
              <a:rPr dirty="0" sz="2200" spc="-65" b="1">
                <a:solidFill>
                  <a:srgbClr val="0000CC"/>
                </a:solidFill>
                <a:latin typeface="Times New Roman"/>
                <a:cs typeface="Times New Roman"/>
              </a:rPr>
              <a:t> </a:t>
            </a:r>
            <a:r>
              <a:rPr dirty="0" sz="2200" b="1">
                <a:solidFill>
                  <a:srgbClr val="0000CC"/>
                </a:solidFill>
                <a:latin typeface="Times New Roman"/>
                <a:cs typeface="Times New Roman"/>
              </a:rPr>
              <a:t>activities/  STTPs</a:t>
            </a:r>
            <a:endParaRPr sz="2200">
              <a:latin typeface="Times New Roman"/>
              <a:cs typeface="Times New Roman"/>
            </a:endParaRPr>
          </a:p>
        </p:txBody>
      </p:sp>
      <p:sp>
        <p:nvSpPr>
          <p:cNvPr id="8" name="object 8"/>
          <p:cNvSpPr txBox="1"/>
          <p:nvPr/>
        </p:nvSpPr>
        <p:spPr>
          <a:xfrm>
            <a:off x="1069339" y="1227785"/>
            <a:ext cx="7112634" cy="1245870"/>
          </a:xfrm>
          <a:prstGeom prst="rect">
            <a:avLst/>
          </a:prstGeom>
        </p:spPr>
        <p:txBody>
          <a:bodyPr wrap="square" lIns="0" tIns="114935" rIns="0" bIns="0" rtlCol="0" vert="horz">
            <a:spAutoFit/>
          </a:bodyPr>
          <a:lstStyle/>
          <a:p>
            <a:pPr marL="298450" indent="-286385">
              <a:lnSpc>
                <a:spcPct val="100000"/>
              </a:lnSpc>
              <a:spcBef>
                <a:spcPts val="905"/>
              </a:spcBef>
              <a:buFont typeface="Arial"/>
              <a:buChar char="•"/>
              <a:tabLst>
                <a:tab pos="298450" algn="l"/>
                <a:tab pos="299085" algn="l"/>
              </a:tabLst>
            </a:pPr>
            <a:r>
              <a:rPr dirty="0" sz="2000" spc="-5">
                <a:latin typeface="Times New Roman"/>
                <a:cs typeface="Times New Roman"/>
              </a:rPr>
              <a:t>A Faculty scores maximum five points for</a:t>
            </a:r>
            <a:r>
              <a:rPr dirty="0" sz="2000" spc="-150">
                <a:latin typeface="Times New Roman"/>
                <a:cs typeface="Times New Roman"/>
              </a:rPr>
              <a:t> </a:t>
            </a:r>
            <a:r>
              <a:rPr dirty="0" sz="2000" spc="-5">
                <a:latin typeface="Times New Roman"/>
                <a:cs typeface="Times New Roman"/>
              </a:rPr>
              <a:t>participation</a:t>
            </a:r>
            <a:endParaRPr sz="2000">
              <a:latin typeface="Times New Roman"/>
              <a:cs typeface="Times New Roman"/>
            </a:endParaRPr>
          </a:p>
          <a:p>
            <a:pPr marL="298450" indent="-286385">
              <a:lnSpc>
                <a:spcPct val="100000"/>
              </a:lnSpc>
              <a:spcBef>
                <a:spcPts val="800"/>
              </a:spcBef>
              <a:buFont typeface="Arial"/>
              <a:buChar char="•"/>
              <a:tabLst>
                <a:tab pos="298450" algn="l"/>
                <a:tab pos="299085" algn="l"/>
              </a:tabLst>
            </a:pPr>
            <a:r>
              <a:rPr dirty="0" sz="2000" spc="-5">
                <a:latin typeface="Times New Roman"/>
                <a:cs typeface="Times New Roman"/>
              </a:rPr>
              <a:t>Participation in 2 to 5 days Faculty development program: 3</a:t>
            </a:r>
            <a:r>
              <a:rPr dirty="0" sz="2000" spc="35">
                <a:latin typeface="Times New Roman"/>
                <a:cs typeface="Times New Roman"/>
              </a:rPr>
              <a:t> </a:t>
            </a:r>
            <a:r>
              <a:rPr dirty="0" sz="2000" spc="-5">
                <a:latin typeface="Times New Roman"/>
                <a:cs typeface="Times New Roman"/>
              </a:rPr>
              <a:t>Points</a:t>
            </a:r>
            <a:endParaRPr sz="2000">
              <a:latin typeface="Times New Roman"/>
              <a:cs typeface="Times New Roman"/>
            </a:endParaRPr>
          </a:p>
          <a:p>
            <a:pPr marL="298450" indent="-286385">
              <a:lnSpc>
                <a:spcPct val="100000"/>
              </a:lnSpc>
              <a:spcBef>
                <a:spcPts val="800"/>
              </a:spcBef>
              <a:buFont typeface="Arial"/>
              <a:buChar char="•"/>
              <a:tabLst>
                <a:tab pos="298450" algn="l"/>
                <a:tab pos="299085" algn="l"/>
              </a:tabLst>
            </a:pPr>
            <a:r>
              <a:rPr dirty="0" sz="2000" spc="-5">
                <a:latin typeface="Times New Roman"/>
                <a:cs typeface="Times New Roman"/>
              </a:rPr>
              <a:t>Participation &gt;5 days Faculty development program: 5</a:t>
            </a:r>
            <a:r>
              <a:rPr dirty="0" sz="2000" spc="-35">
                <a:latin typeface="Times New Roman"/>
                <a:cs typeface="Times New Roman"/>
              </a:rPr>
              <a:t> </a:t>
            </a:r>
            <a:r>
              <a:rPr dirty="0" sz="2000">
                <a:latin typeface="Times New Roman"/>
                <a:cs typeface="Times New Roman"/>
              </a:rPr>
              <a:t>points</a:t>
            </a:r>
            <a:endParaRPr sz="2000">
              <a:latin typeface="Times New Roman"/>
              <a:cs typeface="Times New Roman"/>
            </a:endParaRPr>
          </a:p>
        </p:txBody>
      </p:sp>
      <p:graphicFrame>
        <p:nvGraphicFramePr>
          <p:cNvPr id="9" name="object 9"/>
          <p:cNvGraphicFramePr>
            <a:graphicFrameLocks noGrp="1"/>
          </p:cNvGraphicFramePr>
          <p:nvPr/>
        </p:nvGraphicFramePr>
        <p:xfrm>
          <a:off x="450850" y="2660650"/>
          <a:ext cx="9163050" cy="2740660"/>
        </p:xfrm>
        <a:graphic>
          <a:graphicData uri="http://schemas.openxmlformats.org/drawingml/2006/table">
            <a:tbl>
              <a:tblPr firstRow="1" bandRow="1">
                <a:tableStyleId>{2D5ABB26-0587-4C30-8999-92F81FD0307C}</a:tableStyleId>
              </a:tblPr>
              <a:tblGrid>
                <a:gridCol w="6431915"/>
                <a:gridCol w="697864"/>
                <a:gridCol w="1024254"/>
                <a:gridCol w="990600"/>
              </a:tblGrid>
              <a:tr h="335279">
                <a:tc rowSpan="2">
                  <a:txBody>
                    <a:bodyPr/>
                    <a:lstStyle/>
                    <a:p>
                      <a:pPr algn="ctr">
                        <a:lnSpc>
                          <a:spcPct val="100000"/>
                        </a:lnSpc>
                        <a:spcBef>
                          <a:spcPts val="1370"/>
                        </a:spcBef>
                      </a:pPr>
                      <a:r>
                        <a:rPr dirty="0" sz="2000" spc="-5" b="1">
                          <a:latin typeface="Times New Roman"/>
                          <a:cs typeface="Times New Roman"/>
                        </a:rPr>
                        <a:t>Name of the</a:t>
                      </a:r>
                      <a:r>
                        <a:rPr dirty="0" sz="2000" b="1">
                          <a:latin typeface="Times New Roman"/>
                          <a:cs typeface="Times New Roman"/>
                        </a:rPr>
                        <a:t> </a:t>
                      </a:r>
                      <a:r>
                        <a:rPr dirty="0" sz="2000" spc="-5" b="1">
                          <a:latin typeface="Times New Roman"/>
                          <a:cs typeface="Times New Roman"/>
                        </a:rPr>
                        <a:t>Faculty</a:t>
                      </a:r>
                      <a:endParaRPr sz="2000">
                        <a:latin typeface="Times New Roman"/>
                        <a:cs typeface="Times New Roman"/>
                      </a:endParaRPr>
                    </a:p>
                  </a:txBody>
                  <a:tcPr marL="0" marR="0" marB="0" marT="173990">
                    <a:lnL w="12700">
                      <a:solidFill>
                        <a:srgbClr val="D16248"/>
                      </a:solidFill>
                      <a:prstDash val="solid"/>
                    </a:lnL>
                    <a:lnR w="28575">
                      <a:solidFill>
                        <a:srgbClr val="D16248"/>
                      </a:solidFill>
                      <a:prstDash val="solid"/>
                    </a:lnR>
                    <a:lnT w="12700">
                      <a:solidFill>
                        <a:srgbClr val="D16248"/>
                      </a:solidFill>
                      <a:prstDash val="solid"/>
                    </a:lnT>
                    <a:lnB w="28575">
                      <a:solidFill>
                        <a:srgbClr val="D16248"/>
                      </a:solidFill>
                      <a:prstDash val="solid"/>
                    </a:lnB>
                    <a:solidFill>
                      <a:srgbClr val="E9EEE8"/>
                    </a:solidFill>
                  </a:tcPr>
                </a:tc>
                <a:tc gridSpan="3">
                  <a:txBody>
                    <a:bodyPr/>
                    <a:lstStyle/>
                    <a:p>
                      <a:pPr marL="533400">
                        <a:lnSpc>
                          <a:spcPct val="100000"/>
                        </a:lnSpc>
                        <a:spcBef>
                          <a:spcPts val="310"/>
                        </a:spcBef>
                      </a:pPr>
                      <a:r>
                        <a:rPr dirty="0" sz="1600" b="1">
                          <a:latin typeface="Times New Roman"/>
                          <a:cs typeface="Times New Roman"/>
                        </a:rPr>
                        <a:t>Max. 5 per</a:t>
                      </a:r>
                      <a:r>
                        <a:rPr dirty="0" sz="1600" spc="-60" b="1">
                          <a:latin typeface="Times New Roman"/>
                          <a:cs typeface="Times New Roman"/>
                        </a:rPr>
                        <a:t> </a:t>
                      </a:r>
                      <a:r>
                        <a:rPr dirty="0" sz="1600" b="1">
                          <a:latin typeface="Times New Roman"/>
                          <a:cs typeface="Times New Roman"/>
                        </a:rPr>
                        <a:t>Faculty</a:t>
                      </a:r>
                      <a:endParaRPr sz="1600">
                        <a:latin typeface="Times New Roman"/>
                        <a:cs typeface="Times New Roman"/>
                      </a:endParaRPr>
                    </a:p>
                  </a:txBody>
                  <a:tcPr marL="0" marR="0" marB="0" marT="39370">
                    <a:lnL w="12700">
                      <a:solidFill>
                        <a:srgbClr val="D16248"/>
                      </a:solidFill>
                      <a:prstDash val="solid"/>
                    </a:lnL>
                    <a:lnR w="12700">
                      <a:solidFill>
                        <a:srgbClr val="D16248"/>
                      </a:solidFill>
                      <a:prstDash val="solid"/>
                    </a:lnR>
                    <a:lnT w="12700">
                      <a:solidFill>
                        <a:srgbClr val="D16248"/>
                      </a:solidFill>
                      <a:prstDash val="solid"/>
                    </a:lnT>
                    <a:lnB w="28575">
                      <a:solidFill>
                        <a:srgbClr val="D16248"/>
                      </a:solidFill>
                      <a:prstDash val="solid"/>
                    </a:lnB>
                    <a:solidFill>
                      <a:srgbClr val="E9EEE8"/>
                    </a:solidFill>
                  </a:tcPr>
                </a:tc>
                <a:tc hMerge="1">
                  <a:txBody>
                    <a:bodyPr/>
                    <a:lstStyle/>
                    <a:p>
                      <a:pPr/>
                    </a:p>
                  </a:txBody>
                  <a:tcPr marL="0" marR="0" marB="0" marT="0"/>
                </a:tc>
                <a:tc hMerge="1">
                  <a:txBody>
                    <a:bodyPr/>
                    <a:lstStyle/>
                    <a:p>
                      <a:pPr/>
                    </a:p>
                  </a:txBody>
                  <a:tcPr marL="0" marR="0" marB="0" marT="0"/>
                </a:tc>
              </a:tr>
              <a:tr h="335280">
                <a:tc vMerge="1">
                  <a:txBody>
                    <a:bodyPr/>
                    <a:lstStyle/>
                    <a:p>
                      <a:pPr/>
                    </a:p>
                  </a:txBody>
                  <a:tcPr marL="0" marR="0" marB="0" marT="173990">
                    <a:lnL w="12700">
                      <a:solidFill>
                        <a:srgbClr val="D16248"/>
                      </a:solidFill>
                      <a:prstDash val="solid"/>
                    </a:lnL>
                    <a:lnR w="28575">
                      <a:solidFill>
                        <a:srgbClr val="D16248"/>
                      </a:solidFill>
                      <a:prstDash val="solid"/>
                    </a:lnR>
                    <a:lnT w="12700">
                      <a:solidFill>
                        <a:srgbClr val="D16248"/>
                      </a:solidFill>
                      <a:prstDash val="solid"/>
                    </a:lnT>
                    <a:lnB w="28575">
                      <a:solidFill>
                        <a:srgbClr val="D16248"/>
                      </a:solidFill>
                      <a:prstDash val="solid"/>
                    </a:lnB>
                    <a:solidFill>
                      <a:srgbClr val="E9EEE8"/>
                    </a:solidFill>
                  </a:tcPr>
                </a:tc>
                <a:tc>
                  <a:txBody>
                    <a:bodyPr/>
                    <a:lstStyle/>
                    <a:p>
                      <a:pPr marL="143510">
                        <a:lnSpc>
                          <a:spcPct val="100000"/>
                        </a:lnSpc>
                        <a:spcBef>
                          <a:spcPts val="310"/>
                        </a:spcBef>
                      </a:pPr>
                      <a:r>
                        <a:rPr dirty="0" sz="1600" spc="-50">
                          <a:latin typeface="Times New Roman"/>
                          <a:cs typeface="Times New Roman"/>
                        </a:rPr>
                        <a:t>CAY</a:t>
                      </a:r>
                      <a:endParaRPr sz="1600">
                        <a:latin typeface="Times New Roman"/>
                        <a:cs typeface="Times New Roman"/>
                      </a:endParaRPr>
                    </a:p>
                  </a:txBody>
                  <a:tcPr marL="0" marR="0" marB="0" marT="39370">
                    <a:lnL w="28575">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a:txBody>
                    <a:bodyPr/>
                    <a:lstStyle/>
                    <a:p>
                      <a:pPr marL="175895">
                        <a:lnSpc>
                          <a:spcPct val="100000"/>
                        </a:lnSpc>
                        <a:spcBef>
                          <a:spcPts val="310"/>
                        </a:spcBef>
                      </a:pPr>
                      <a:r>
                        <a:rPr dirty="0" sz="1600" spc="-30">
                          <a:latin typeface="Times New Roman"/>
                          <a:cs typeface="Times New Roman"/>
                        </a:rPr>
                        <a:t>CAYm1</a:t>
                      </a:r>
                      <a:endParaRPr sz="1600">
                        <a:latin typeface="Times New Roman"/>
                        <a:cs typeface="Times New Roman"/>
                      </a:endParaRPr>
                    </a:p>
                  </a:txBody>
                  <a:tcPr marL="0" marR="0" marB="0" marT="39370">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a:txBody>
                    <a:bodyPr/>
                    <a:lstStyle/>
                    <a:p>
                      <a:pPr marL="160020">
                        <a:lnSpc>
                          <a:spcPct val="100000"/>
                        </a:lnSpc>
                        <a:spcBef>
                          <a:spcPts val="310"/>
                        </a:spcBef>
                      </a:pPr>
                      <a:r>
                        <a:rPr dirty="0" sz="1600" spc="-30">
                          <a:latin typeface="Times New Roman"/>
                          <a:cs typeface="Times New Roman"/>
                        </a:rPr>
                        <a:t>CAYm2</a:t>
                      </a:r>
                      <a:endParaRPr sz="1600">
                        <a:latin typeface="Times New Roman"/>
                        <a:cs typeface="Times New Roman"/>
                      </a:endParaRPr>
                    </a:p>
                  </a:txBody>
                  <a:tcPr marL="0" marR="0" marB="0" marT="39370">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r>
              <a:tr h="365759">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r>
              <a:tr h="370840">
                <a:tc>
                  <a:txBody>
                    <a:bodyPr/>
                    <a:lstStyle/>
                    <a:p>
                      <a:pPr marL="91440">
                        <a:lnSpc>
                          <a:spcPct val="100000"/>
                        </a:lnSpc>
                        <a:spcBef>
                          <a:spcPts val="309"/>
                        </a:spcBef>
                      </a:pPr>
                      <a:r>
                        <a:rPr dirty="0" sz="1600" spc="-5" b="1">
                          <a:latin typeface="Times New Roman"/>
                          <a:cs typeface="Times New Roman"/>
                        </a:rPr>
                        <a:t>Sum</a:t>
                      </a:r>
                      <a:endParaRPr sz="1600">
                        <a:latin typeface="Times New Roman"/>
                        <a:cs typeface="Times New Roman"/>
                      </a:endParaRPr>
                    </a:p>
                  </a:txBody>
                  <a:tcPr marL="0" marR="0" marB="0" marT="39369">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r>
              <a:tr h="579119">
                <a:tc>
                  <a:txBody>
                    <a:bodyPr/>
                    <a:lstStyle/>
                    <a:p>
                      <a:pPr marL="91440" marR="84455">
                        <a:lnSpc>
                          <a:spcPct val="100000"/>
                        </a:lnSpc>
                        <a:spcBef>
                          <a:spcPts val="310"/>
                        </a:spcBef>
                      </a:pPr>
                      <a:r>
                        <a:rPr dirty="0" sz="1600" spc="-5" b="1" i="1">
                          <a:latin typeface="Times New Roman"/>
                          <a:cs typeface="Times New Roman"/>
                        </a:rPr>
                        <a:t>RF</a:t>
                      </a:r>
                      <a:r>
                        <a:rPr dirty="0" sz="1600" spc="-5" b="1">
                          <a:latin typeface="Times New Roman"/>
                          <a:cs typeface="Times New Roman"/>
                        </a:rPr>
                        <a:t>= Number </a:t>
                      </a:r>
                      <a:r>
                        <a:rPr dirty="0" sz="1600" b="1">
                          <a:latin typeface="Times New Roman"/>
                          <a:cs typeface="Times New Roman"/>
                        </a:rPr>
                        <a:t>of Faculty </a:t>
                      </a:r>
                      <a:r>
                        <a:rPr dirty="0" sz="1600" spc="-10" b="1">
                          <a:latin typeface="Times New Roman"/>
                          <a:cs typeface="Times New Roman"/>
                        </a:rPr>
                        <a:t>required </a:t>
                      </a:r>
                      <a:r>
                        <a:rPr dirty="0" sz="1600" b="1">
                          <a:latin typeface="Times New Roman"/>
                          <a:cs typeface="Times New Roman"/>
                        </a:rPr>
                        <a:t>to comply with 20:1 </a:t>
                      </a:r>
                      <a:r>
                        <a:rPr dirty="0" sz="1600" spc="-5" b="1">
                          <a:latin typeface="Times New Roman"/>
                          <a:cs typeface="Times New Roman"/>
                        </a:rPr>
                        <a:t>Student-Faculty  </a:t>
                      </a:r>
                      <a:r>
                        <a:rPr dirty="0" sz="1600" b="1">
                          <a:latin typeface="Times New Roman"/>
                          <a:cs typeface="Times New Roman"/>
                        </a:rPr>
                        <a:t>ratio as per</a:t>
                      </a:r>
                      <a:r>
                        <a:rPr dirty="0" sz="1600" spc="-35" b="1">
                          <a:latin typeface="Times New Roman"/>
                          <a:cs typeface="Times New Roman"/>
                        </a:rPr>
                        <a:t> </a:t>
                      </a:r>
                      <a:r>
                        <a:rPr dirty="0" sz="1600" b="1">
                          <a:latin typeface="Times New Roman"/>
                          <a:cs typeface="Times New Roman"/>
                        </a:rPr>
                        <a:t>5.1</a:t>
                      </a:r>
                      <a:endParaRPr sz="1600">
                        <a:latin typeface="Times New Roman"/>
                        <a:cs typeface="Times New Roman"/>
                      </a:endParaRPr>
                    </a:p>
                  </a:txBody>
                  <a:tcPr marL="0" marR="0" marB="0" marT="3937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r>
              <a:tr h="370839">
                <a:tc>
                  <a:txBody>
                    <a:bodyPr/>
                    <a:lstStyle/>
                    <a:p>
                      <a:pPr marL="91440">
                        <a:lnSpc>
                          <a:spcPct val="100000"/>
                        </a:lnSpc>
                        <a:spcBef>
                          <a:spcPts val="310"/>
                        </a:spcBef>
                      </a:pPr>
                      <a:r>
                        <a:rPr dirty="0" sz="1600" b="1">
                          <a:latin typeface="Times New Roman"/>
                          <a:cs typeface="Times New Roman"/>
                        </a:rPr>
                        <a:t>Assessment = 3 </a:t>
                      </a:r>
                      <a:r>
                        <a:rPr dirty="0" sz="1600">
                          <a:latin typeface="Times New Roman"/>
                          <a:cs typeface="Times New Roman"/>
                        </a:rPr>
                        <a:t>× </a:t>
                      </a:r>
                      <a:r>
                        <a:rPr dirty="0" sz="1600" b="1">
                          <a:latin typeface="Times New Roman"/>
                          <a:cs typeface="Times New Roman"/>
                        </a:rPr>
                        <a:t>(Sum/0.5RF) (Marks limited to</a:t>
                      </a:r>
                      <a:r>
                        <a:rPr dirty="0" sz="1600" spc="-10" b="1">
                          <a:latin typeface="Times New Roman"/>
                          <a:cs typeface="Times New Roman"/>
                        </a:rPr>
                        <a:t> </a:t>
                      </a:r>
                      <a:r>
                        <a:rPr dirty="0" sz="1600" b="1">
                          <a:latin typeface="Times New Roman"/>
                          <a:cs typeface="Times New Roman"/>
                        </a:rPr>
                        <a:t>15)</a:t>
                      </a:r>
                      <a:endParaRPr sz="1600">
                        <a:latin typeface="Times New Roman"/>
                        <a:cs typeface="Times New Roman"/>
                      </a:endParaRPr>
                    </a:p>
                  </a:txBody>
                  <a:tcPr marL="0" marR="0" marB="0" marT="3937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r>
              <a:tr h="370840">
                <a:tc>
                  <a:txBody>
                    <a:bodyPr/>
                    <a:lstStyle/>
                    <a:p>
                      <a:pPr marL="91440">
                        <a:lnSpc>
                          <a:spcPct val="100000"/>
                        </a:lnSpc>
                        <a:spcBef>
                          <a:spcPts val="310"/>
                        </a:spcBef>
                      </a:pPr>
                      <a:r>
                        <a:rPr dirty="0" sz="1600" spc="-20" b="1">
                          <a:latin typeface="Times New Roman"/>
                          <a:cs typeface="Times New Roman"/>
                        </a:rPr>
                        <a:t>Average </a:t>
                      </a:r>
                      <a:r>
                        <a:rPr dirty="0" sz="1600" b="1">
                          <a:latin typeface="Times New Roman"/>
                          <a:cs typeface="Times New Roman"/>
                        </a:rPr>
                        <a:t>assessment over </a:t>
                      </a:r>
                      <a:r>
                        <a:rPr dirty="0" sz="1600" spc="-10" b="1">
                          <a:latin typeface="Times New Roman"/>
                          <a:cs typeface="Times New Roman"/>
                        </a:rPr>
                        <a:t>three </a:t>
                      </a:r>
                      <a:r>
                        <a:rPr dirty="0" sz="1600" b="1">
                          <a:latin typeface="Times New Roman"/>
                          <a:cs typeface="Times New Roman"/>
                        </a:rPr>
                        <a:t>years (Marks limited to 15)</a:t>
                      </a:r>
                      <a:r>
                        <a:rPr dirty="0" sz="1600" spc="-10" b="1">
                          <a:latin typeface="Times New Roman"/>
                          <a:cs typeface="Times New Roman"/>
                        </a:rPr>
                        <a:t> </a:t>
                      </a:r>
                      <a:r>
                        <a:rPr dirty="0" sz="1600" b="1">
                          <a:latin typeface="Times New Roman"/>
                          <a:cs typeface="Times New Roman"/>
                        </a:rPr>
                        <a:t>=</a:t>
                      </a:r>
                      <a:endParaRPr sz="1600">
                        <a:latin typeface="Times New Roman"/>
                        <a:cs typeface="Times New Roman"/>
                      </a:endParaRPr>
                    </a:p>
                  </a:txBody>
                  <a:tcPr marL="0" marR="0" marB="0" marT="3937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r>
            </a:tbl>
          </a:graphicData>
        </a:graphic>
      </p:graphicFrame>
      <p:sp>
        <p:nvSpPr>
          <p:cNvPr id="10" name="object 10"/>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11" name="object 11"/>
          <p:cNvSpPr txBox="1"/>
          <p:nvPr/>
        </p:nvSpPr>
        <p:spPr>
          <a:xfrm>
            <a:off x="1145539" y="5484248"/>
            <a:ext cx="4451350" cy="894715"/>
          </a:xfrm>
          <a:prstGeom prst="rect">
            <a:avLst/>
          </a:prstGeom>
        </p:spPr>
        <p:txBody>
          <a:bodyPr wrap="square" lIns="0" tIns="69215" rIns="0" bIns="0" rtlCol="0" vert="horz">
            <a:spAutoFit/>
          </a:bodyPr>
          <a:lstStyle/>
          <a:p>
            <a:pPr marL="12700">
              <a:lnSpc>
                <a:spcPct val="100000"/>
              </a:lnSpc>
              <a:spcBef>
                <a:spcPts val="54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 Observed/Assessed:</a:t>
            </a:r>
            <a:endParaRPr sz="1800">
              <a:latin typeface="Times New Roman"/>
              <a:cs typeface="Times New Roman"/>
            </a:endParaRPr>
          </a:p>
          <a:p>
            <a:pPr marL="304800" indent="-229235">
              <a:lnSpc>
                <a:spcPct val="100000"/>
              </a:lnSpc>
              <a:spcBef>
                <a:spcPts val="395"/>
              </a:spcBef>
              <a:buFont typeface="Symbol"/>
              <a:buChar char=""/>
              <a:tabLst>
                <a:tab pos="304165" algn="l"/>
                <a:tab pos="304800" algn="l"/>
              </a:tabLst>
            </a:pPr>
            <a:r>
              <a:rPr dirty="0" sz="1600" i="1">
                <a:latin typeface="Times New Roman"/>
                <a:cs typeface="Times New Roman"/>
              </a:rPr>
              <a:t>Relevance of the training/development</a:t>
            </a:r>
            <a:r>
              <a:rPr dirty="0" sz="1600" spc="-40" i="1">
                <a:latin typeface="Times New Roman"/>
                <a:cs typeface="Times New Roman"/>
              </a:rPr>
              <a:t> </a:t>
            </a:r>
            <a:r>
              <a:rPr dirty="0" sz="1600" spc="-10" i="1">
                <a:latin typeface="Times New Roman"/>
                <a:cs typeface="Times New Roman"/>
              </a:rPr>
              <a:t>programme</a:t>
            </a:r>
            <a:endParaRPr sz="1600">
              <a:latin typeface="Times New Roman"/>
              <a:cs typeface="Times New Roman"/>
            </a:endParaRPr>
          </a:p>
          <a:p>
            <a:pPr marL="304800" indent="-229235">
              <a:lnSpc>
                <a:spcPct val="100000"/>
              </a:lnSpc>
              <a:buFont typeface="Symbol"/>
              <a:buChar char=""/>
              <a:tabLst>
                <a:tab pos="304165" algn="l"/>
                <a:tab pos="304800" algn="l"/>
              </a:tabLst>
            </a:pPr>
            <a:r>
              <a:rPr dirty="0" sz="1600" spc="-5" i="1">
                <a:latin typeface="Times New Roman"/>
                <a:cs typeface="Times New Roman"/>
              </a:rPr>
              <a:t>No. </a:t>
            </a:r>
            <a:r>
              <a:rPr dirty="0" sz="1600" i="1">
                <a:latin typeface="Times New Roman"/>
                <a:cs typeface="Times New Roman"/>
              </a:rPr>
              <a:t>of days; </a:t>
            </a:r>
            <a:r>
              <a:rPr dirty="0" sz="1600" spc="-5" i="1">
                <a:latin typeface="Times New Roman"/>
                <a:cs typeface="Times New Roman"/>
              </a:rPr>
              <a:t>No. </a:t>
            </a:r>
            <a:r>
              <a:rPr dirty="0" sz="1600" i="1">
                <a:latin typeface="Times New Roman"/>
                <a:cs typeface="Times New Roman"/>
              </a:rPr>
              <a:t>of</a:t>
            </a:r>
            <a:r>
              <a:rPr dirty="0" sz="1600" spc="-30" i="1">
                <a:latin typeface="Times New Roman"/>
                <a:cs typeface="Times New Roman"/>
              </a:rPr>
              <a:t> </a:t>
            </a:r>
            <a:r>
              <a:rPr dirty="0" sz="1600" i="1">
                <a:latin typeface="Times New Roman"/>
                <a:cs typeface="Times New Roman"/>
              </a:rPr>
              <a:t>faculty</a:t>
            </a:r>
            <a:endParaRPr sz="1600">
              <a:latin typeface="Times New Roman"/>
              <a:cs typeface="Times New Roman"/>
            </a:endParaRPr>
          </a:p>
        </p:txBody>
      </p:sp>
      <p:graphicFrame>
        <p:nvGraphicFramePr>
          <p:cNvPr id="12" name="object 12"/>
          <p:cNvGraphicFramePr>
            <a:graphicFrameLocks noGrp="1"/>
          </p:cNvGraphicFramePr>
          <p:nvPr/>
        </p:nvGraphicFramePr>
        <p:xfrm>
          <a:off x="457200" y="2667000"/>
          <a:ext cx="9144000" cy="2727960"/>
        </p:xfrm>
        <a:graphic>
          <a:graphicData uri="http://schemas.openxmlformats.org/drawingml/2006/table">
            <a:tbl>
              <a:tblPr firstRow="1" bandRow="1">
                <a:tableStyleId>{2D5ABB26-0587-4C30-8999-92F81FD0307C}</a:tableStyleId>
              </a:tblPr>
              <a:tblGrid>
                <a:gridCol w="6425565"/>
                <a:gridCol w="704214"/>
                <a:gridCol w="1024254"/>
                <a:gridCol w="990600"/>
              </a:tblGrid>
              <a:tr h="335279">
                <a:tc rowSpan="2">
                  <a:txBody>
                    <a:bodyPr/>
                    <a:lstStyle/>
                    <a:p>
                      <a:pPr>
                        <a:lnSpc>
                          <a:spcPct val="100000"/>
                        </a:lnSpc>
                      </a:pPr>
                      <a:endParaRPr sz="1800">
                        <a:latin typeface="Times New Roman"/>
                        <a:cs typeface="Times New Roman"/>
                      </a:endParaRPr>
                    </a:p>
                  </a:txBody>
                  <a:tcPr marL="0" marR="0" marB="0" marT="0">
                    <a:solidFill>
                      <a:srgbClr val="E9EEE8"/>
                    </a:solidFill>
                  </a:tcPr>
                </a:tc>
                <a:tc gridSpan="3">
                  <a:txBody>
                    <a:bodyPr/>
                    <a:lstStyle/>
                    <a:p>
                      <a:pPr>
                        <a:lnSpc>
                          <a:spcPct val="100000"/>
                        </a:lnSpc>
                      </a:pPr>
                      <a:endParaRPr sz="1800">
                        <a:latin typeface="Times New Roman"/>
                        <a:cs typeface="Times New Roman"/>
                      </a:endParaRPr>
                    </a:p>
                  </a:txBody>
                  <a:tcPr marL="0" marR="0" marB="0" marT="0">
                    <a:solidFill>
                      <a:srgbClr val="E9EEE8"/>
                    </a:solidFill>
                  </a:tcPr>
                </a:tc>
                <a:tc hMerge="1">
                  <a:txBody>
                    <a:bodyPr/>
                    <a:lstStyle/>
                    <a:p>
                      <a:pPr/>
                    </a:p>
                  </a:txBody>
                  <a:tcPr marL="0" marR="0" marB="0" marT="0"/>
                </a:tc>
                <a:tc hMerge="1">
                  <a:txBody>
                    <a:bodyPr/>
                    <a:lstStyle/>
                    <a:p>
                      <a:pPr/>
                    </a:p>
                  </a:txBody>
                  <a:tcPr marL="0" marR="0" marB="0" marT="0"/>
                </a:tc>
              </a:tr>
              <a:tr h="335280">
                <a:tc vMerge="1">
                  <a:txBody>
                    <a:bodyPr/>
                    <a:lstStyle/>
                    <a:p>
                      <a:p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r>
              <a:tr h="365759">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r>
              <a:tr h="370840">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r>
              <a:tr h="579119">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r>
              <a:tr h="370839">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r>
              <a:tr h="370840">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650240" y="851408"/>
            <a:ext cx="3769360"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5.7. </a:t>
            </a:r>
            <a:r>
              <a:rPr dirty="0" sz="2200" spc="-5" b="1">
                <a:solidFill>
                  <a:srgbClr val="0000CC"/>
                </a:solidFill>
                <a:latin typeface="Times New Roman"/>
                <a:cs typeface="Times New Roman"/>
              </a:rPr>
              <a:t>Research </a:t>
            </a:r>
            <a:r>
              <a:rPr dirty="0" sz="2200" b="1">
                <a:solidFill>
                  <a:srgbClr val="0000CC"/>
                </a:solidFill>
                <a:latin typeface="Times New Roman"/>
                <a:cs typeface="Times New Roman"/>
              </a:rPr>
              <a:t>and</a:t>
            </a:r>
            <a:r>
              <a:rPr dirty="0" sz="2200" spc="-100" b="1">
                <a:solidFill>
                  <a:srgbClr val="0000CC"/>
                </a:solidFill>
                <a:latin typeface="Times New Roman"/>
                <a:cs typeface="Times New Roman"/>
              </a:rPr>
              <a:t> </a:t>
            </a:r>
            <a:r>
              <a:rPr dirty="0" sz="2200" b="1">
                <a:solidFill>
                  <a:srgbClr val="0000CC"/>
                </a:solidFill>
                <a:latin typeface="Times New Roman"/>
                <a:cs typeface="Times New Roman"/>
              </a:rPr>
              <a:t>Development</a:t>
            </a:r>
            <a:endParaRPr sz="2200">
              <a:latin typeface="Times New Roman"/>
              <a:cs typeface="Times New Roman"/>
            </a:endParaRP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650240" y="1193241"/>
            <a:ext cx="8796020" cy="4775835"/>
          </a:xfrm>
          <a:prstGeom prst="rect">
            <a:avLst/>
          </a:prstGeom>
        </p:spPr>
        <p:txBody>
          <a:bodyPr wrap="square" lIns="0" tIns="165100" rIns="0" bIns="0" rtlCol="0" vert="horz">
            <a:spAutoFit/>
          </a:bodyPr>
          <a:lstStyle/>
          <a:p>
            <a:pPr marL="12700">
              <a:lnSpc>
                <a:spcPct val="100000"/>
              </a:lnSpc>
              <a:spcBef>
                <a:spcPts val="1300"/>
              </a:spcBef>
              <a:tabLst>
                <a:tab pos="808355" algn="l"/>
              </a:tabLst>
            </a:pPr>
            <a:r>
              <a:rPr dirty="0" sz="2000">
                <a:solidFill>
                  <a:srgbClr val="FF0000"/>
                </a:solidFill>
                <a:latin typeface="Times New Roman"/>
                <a:cs typeface="Times New Roman"/>
              </a:rPr>
              <a:t>5.7.1.	</a:t>
            </a:r>
            <a:r>
              <a:rPr dirty="0" sz="2000" spc="-5">
                <a:solidFill>
                  <a:srgbClr val="FF0000"/>
                </a:solidFill>
                <a:latin typeface="Times New Roman"/>
                <a:cs typeface="Times New Roman"/>
              </a:rPr>
              <a:t>Academic</a:t>
            </a:r>
            <a:r>
              <a:rPr dirty="0" sz="2000" spc="-10">
                <a:solidFill>
                  <a:srgbClr val="FF0000"/>
                </a:solidFill>
                <a:latin typeface="Times New Roman"/>
                <a:cs typeface="Times New Roman"/>
              </a:rPr>
              <a:t> </a:t>
            </a:r>
            <a:r>
              <a:rPr dirty="0" sz="2000" spc="-5">
                <a:solidFill>
                  <a:srgbClr val="FF0000"/>
                </a:solidFill>
                <a:latin typeface="Times New Roman"/>
                <a:cs typeface="Times New Roman"/>
              </a:rPr>
              <a:t>Research</a:t>
            </a:r>
            <a:endParaRPr sz="2000">
              <a:latin typeface="Times New Roman"/>
              <a:cs typeface="Times New Roman"/>
            </a:endParaRPr>
          </a:p>
          <a:p>
            <a:pPr marL="12700" marR="5080">
              <a:lnSpc>
                <a:spcPct val="150000"/>
              </a:lnSpc>
            </a:pPr>
            <a:r>
              <a:rPr dirty="0" sz="2000" spc="-5">
                <a:latin typeface="Times New Roman"/>
                <a:cs typeface="Times New Roman"/>
              </a:rPr>
              <a:t>Academic research includes research paper publications, Ph.D. guidance, and faculty  receiving Ph.D. during the assessment</a:t>
            </a:r>
            <a:r>
              <a:rPr dirty="0" sz="2000" spc="-15">
                <a:latin typeface="Times New Roman"/>
                <a:cs typeface="Times New Roman"/>
              </a:rPr>
              <a:t> </a:t>
            </a:r>
            <a:r>
              <a:rPr dirty="0" sz="2000" spc="-5">
                <a:latin typeface="Times New Roman"/>
                <a:cs typeface="Times New Roman"/>
              </a:rPr>
              <a:t>period.</a:t>
            </a:r>
            <a:endParaRPr sz="2000">
              <a:latin typeface="Times New Roman"/>
              <a:cs typeface="Times New Roman"/>
            </a:endParaRPr>
          </a:p>
          <a:p>
            <a:pPr marL="355600" marR="5080" indent="-342900">
              <a:lnSpc>
                <a:spcPct val="150000"/>
              </a:lnSpc>
              <a:buFont typeface="Arial"/>
              <a:buChar char="•"/>
              <a:tabLst>
                <a:tab pos="354965" algn="l"/>
                <a:tab pos="355600" algn="l"/>
              </a:tabLst>
            </a:pPr>
            <a:r>
              <a:rPr dirty="0" sz="2000" spc="-5">
                <a:latin typeface="Times New Roman"/>
                <a:cs typeface="Times New Roman"/>
              </a:rPr>
              <a:t>Number of quality publications in refereed/SCI Journals, citations, Books/Book  Chapters</a:t>
            </a:r>
            <a:r>
              <a:rPr dirty="0" sz="2000" spc="-10">
                <a:latin typeface="Times New Roman"/>
                <a:cs typeface="Times New Roman"/>
              </a:rPr>
              <a:t> </a:t>
            </a:r>
            <a:r>
              <a:rPr dirty="0" sz="2000">
                <a:latin typeface="Times New Roman"/>
                <a:cs typeface="Times New Roman"/>
              </a:rPr>
              <a:t>etc.</a:t>
            </a:r>
            <a:endParaRPr sz="2000">
              <a:latin typeface="Times New Roman"/>
              <a:cs typeface="Times New Roman"/>
            </a:endParaRPr>
          </a:p>
          <a:p>
            <a:pPr marL="355600" marR="5080" indent="-342900">
              <a:lnSpc>
                <a:spcPct val="150000"/>
              </a:lnSpc>
              <a:buFont typeface="Arial"/>
              <a:buChar char="•"/>
              <a:tabLst>
                <a:tab pos="354965" algn="l"/>
                <a:tab pos="355600" algn="l"/>
              </a:tabLst>
            </a:pPr>
            <a:r>
              <a:rPr dirty="0" sz="2000" spc="-5">
                <a:latin typeface="Times New Roman"/>
                <a:cs typeface="Times New Roman"/>
              </a:rPr>
              <a:t>Ph.D. guided /Ph.D. awarded during the assessment period while working in </a:t>
            </a:r>
            <a:r>
              <a:rPr dirty="0" sz="2000" spc="-10">
                <a:latin typeface="Times New Roman"/>
                <a:cs typeface="Times New Roman"/>
              </a:rPr>
              <a:t>the  </a:t>
            </a:r>
            <a:r>
              <a:rPr dirty="0" sz="2000" spc="-5">
                <a:latin typeface="Times New Roman"/>
                <a:cs typeface="Times New Roman"/>
              </a:rPr>
              <a:t>institute</a:t>
            </a:r>
            <a:endParaRPr sz="2000">
              <a:latin typeface="Times New Roman"/>
              <a:cs typeface="Times New Roman"/>
            </a:endParaRPr>
          </a:p>
          <a:p>
            <a:pPr>
              <a:lnSpc>
                <a:spcPct val="100000"/>
              </a:lnSpc>
              <a:buFont typeface="Arial"/>
              <a:buChar char="•"/>
            </a:pPr>
            <a:endParaRPr sz="2200">
              <a:latin typeface="Times New Roman"/>
              <a:cs typeface="Times New Roman"/>
            </a:endParaRPr>
          </a:p>
          <a:p>
            <a:pPr marL="50800">
              <a:lnSpc>
                <a:spcPct val="100000"/>
              </a:lnSpc>
              <a:spcBef>
                <a:spcPts val="170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lvl="1" marL="342265" indent="-229235">
              <a:lnSpc>
                <a:spcPct val="100000"/>
              </a:lnSpc>
              <a:spcBef>
                <a:spcPts val="1010"/>
              </a:spcBef>
              <a:buAutoNum type="alphaUcPeriod"/>
              <a:tabLst>
                <a:tab pos="342900" algn="l"/>
              </a:tabLst>
            </a:pPr>
            <a:r>
              <a:rPr dirty="0" sz="1600" i="1">
                <a:latin typeface="Times New Roman"/>
                <a:cs typeface="Times New Roman"/>
              </a:rPr>
              <a:t>Quality of publications; publications </a:t>
            </a:r>
            <a:r>
              <a:rPr dirty="0" sz="1600" spc="-5" i="1">
                <a:latin typeface="Times New Roman"/>
                <a:cs typeface="Times New Roman"/>
              </a:rPr>
              <a:t>copy</a:t>
            </a:r>
            <a:endParaRPr sz="1600">
              <a:latin typeface="Times New Roman"/>
              <a:cs typeface="Times New Roman"/>
            </a:endParaRPr>
          </a:p>
          <a:p>
            <a:pPr lvl="1" marL="342265" indent="-229235">
              <a:lnSpc>
                <a:spcPct val="100000"/>
              </a:lnSpc>
              <a:spcBef>
                <a:spcPts val="960"/>
              </a:spcBef>
              <a:buAutoNum type="alphaUcPeriod"/>
              <a:tabLst>
                <a:tab pos="342900" algn="l"/>
              </a:tabLst>
            </a:pPr>
            <a:r>
              <a:rPr dirty="0" sz="1600" spc="-5" i="1">
                <a:latin typeface="Times New Roman"/>
                <a:cs typeface="Times New Roman"/>
              </a:rPr>
              <a:t>Documentary</a:t>
            </a:r>
            <a:r>
              <a:rPr dirty="0" sz="1600" spc="-10" i="1">
                <a:latin typeface="Times New Roman"/>
                <a:cs typeface="Times New Roman"/>
              </a:rPr>
              <a:t> </a:t>
            </a:r>
            <a:r>
              <a:rPr dirty="0" sz="1600" spc="-5" i="1">
                <a:latin typeface="Times New Roman"/>
                <a:cs typeface="Times New Roman"/>
              </a:rPr>
              <a:t>evidence</a:t>
            </a:r>
            <a:endParaRPr sz="1600">
              <a:latin typeface="Times New Roman"/>
              <a:cs typeface="Times New Roman"/>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497840" y="731774"/>
            <a:ext cx="2887345" cy="330200"/>
          </a:xfrm>
          <a:prstGeom prst="rect"/>
        </p:spPr>
        <p:txBody>
          <a:bodyPr wrap="square" lIns="0" tIns="12065" rIns="0" bIns="0" rtlCol="0" vert="horz">
            <a:spAutoFit/>
          </a:bodyPr>
          <a:lstStyle/>
          <a:p>
            <a:pPr marL="12700">
              <a:lnSpc>
                <a:spcPct val="100000"/>
              </a:lnSpc>
              <a:spcBef>
                <a:spcPts val="95"/>
              </a:spcBef>
              <a:tabLst>
                <a:tab pos="807720" algn="l"/>
              </a:tabLst>
            </a:pPr>
            <a:r>
              <a:rPr dirty="0" spc="-5"/>
              <a:t>5.7.2.	Sponsored</a:t>
            </a:r>
            <a:r>
              <a:rPr dirty="0" spc="-30"/>
              <a:t> </a:t>
            </a:r>
            <a:r>
              <a:rPr dirty="0" spc="-5"/>
              <a:t>Research</a:t>
            </a: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497840" y="1036523"/>
            <a:ext cx="8462010" cy="1473200"/>
          </a:xfrm>
          <a:prstGeom prst="rect">
            <a:avLst/>
          </a:prstGeom>
        </p:spPr>
        <p:txBody>
          <a:bodyPr wrap="square" lIns="0" tIns="165100" rIns="0" bIns="0" rtlCol="0" vert="horz">
            <a:spAutoFit/>
          </a:bodyPr>
          <a:lstStyle/>
          <a:p>
            <a:pPr marL="298450" indent="-285750">
              <a:lnSpc>
                <a:spcPct val="100000"/>
              </a:lnSpc>
              <a:spcBef>
                <a:spcPts val="1300"/>
              </a:spcBef>
              <a:buFont typeface="Arial"/>
              <a:buChar char="•"/>
              <a:tabLst>
                <a:tab pos="297815" algn="l"/>
                <a:tab pos="298450" algn="l"/>
              </a:tabLst>
            </a:pPr>
            <a:r>
              <a:rPr dirty="0" sz="2000" spc="-5">
                <a:latin typeface="Times New Roman"/>
                <a:cs typeface="Times New Roman"/>
              </a:rPr>
              <a:t>Funded research from</a:t>
            </a:r>
            <a:r>
              <a:rPr dirty="0" sz="2000" spc="-15">
                <a:latin typeface="Times New Roman"/>
                <a:cs typeface="Times New Roman"/>
              </a:rPr>
              <a:t> </a:t>
            </a:r>
            <a:r>
              <a:rPr dirty="0" sz="2000" spc="-5">
                <a:latin typeface="Times New Roman"/>
                <a:cs typeface="Times New Roman"/>
              </a:rPr>
              <a:t>outside</a:t>
            </a:r>
            <a:endParaRPr sz="2000">
              <a:latin typeface="Times New Roman"/>
              <a:cs typeface="Times New Roman"/>
            </a:endParaRPr>
          </a:p>
          <a:p>
            <a:pPr marL="298450" indent="-285750">
              <a:lnSpc>
                <a:spcPct val="100000"/>
              </a:lnSpc>
              <a:spcBef>
                <a:spcPts val="1200"/>
              </a:spcBef>
              <a:buFont typeface="Arial"/>
              <a:buChar char="•"/>
              <a:tabLst>
                <a:tab pos="297815" algn="l"/>
                <a:tab pos="298450" algn="l"/>
              </a:tabLst>
            </a:pPr>
            <a:r>
              <a:rPr dirty="0" sz="2000" spc="-5">
                <a:latin typeface="Times New Roman"/>
                <a:cs typeface="Times New Roman"/>
              </a:rPr>
              <a:t>Provide a list with Project </a:t>
            </a:r>
            <a:r>
              <a:rPr dirty="0" sz="2000" spc="-15">
                <a:latin typeface="Times New Roman"/>
                <a:cs typeface="Times New Roman"/>
              </a:rPr>
              <a:t>Title, </a:t>
            </a:r>
            <a:r>
              <a:rPr dirty="0" sz="2000" spc="-5">
                <a:latin typeface="Times New Roman"/>
                <a:cs typeface="Times New Roman"/>
              </a:rPr>
              <a:t>Funding </a:t>
            </a:r>
            <a:r>
              <a:rPr dirty="0" sz="2000" spc="-20">
                <a:latin typeface="Times New Roman"/>
                <a:cs typeface="Times New Roman"/>
              </a:rPr>
              <a:t>Agency, </a:t>
            </a:r>
            <a:r>
              <a:rPr dirty="0" sz="2000" spc="-5">
                <a:latin typeface="Times New Roman"/>
                <a:cs typeface="Times New Roman"/>
              </a:rPr>
              <a:t>Amount and</a:t>
            </a:r>
            <a:r>
              <a:rPr dirty="0" sz="2000" spc="-225">
                <a:latin typeface="Times New Roman"/>
                <a:cs typeface="Times New Roman"/>
              </a:rPr>
              <a:t> </a:t>
            </a:r>
            <a:r>
              <a:rPr dirty="0" sz="2000" spc="-5">
                <a:latin typeface="Times New Roman"/>
                <a:cs typeface="Times New Roman"/>
              </a:rPr>
              <a:t>Duration</a:t>
            </a:r>
            <a:endParaRPr sz="2000">
              <a:latin typeface="Times New Roman"/>
              <a:cs typeface="Times New Roman"/>
            </a:endParaRPr>
          </a:p>
          <a:p>
            <a:pPr marL="189865">
              <a:lnSpc>
                <a:spcPct val="100000"/>
              </a:lnSpc>
              <a:spcBef>
                <a:spcPts val="1800"/>
              </a:spcBef>
            </a:pPr>
            <a:r>
              <a:rPr dirty="0" sz="2000" spc="-5">
                <a:latin typeface="Times New Roman"/>
                <a:cs typeface="Times New Roman"/>
              </a:rPr>
              <a:t>Funded research from outside; </a:t>
            </a:r>
            <a:r>
              <a:rPr dirty="0" sz="2000" spc="-5">
                <a:solidFill>
                  <a:srgbClr val="FF0000"/>
                </a:solidFill>
                <a:latin typeface="Times New Roman"/>
                <a:cs typeface="Times New Roman"/>
              </a:rPr>
              <a:t>Cumulative during </a:t>
            </a:r>
            <a:r>
              <a:rPr dirty="0" sz="2000" spc="-35">
                <a:solidFill>
                  <a:srgbClr val="FF0000"/>
                </a:solidFill>
                <a:latin typeface="Times New Roman"/>
                <a:cs typeface="Times New Roman"/>
              </a:rPr>
              <a:t>CAYm1, </a:t>
            </a:r>
            <a:r>
              <a:rPr dirty="0" sz="2000" spc="-40">
                <a:solidFill>
                  <a:srgbClr val="FF0000"/>
                </a:solidFill>
                <a:latin typeface="Times New Roman"/>
                <a:cs typeface="Times New Roman"/>
              </a:rPr>
              <a:t>CAYm2 </a:t>
            </a:r>
            <a:r>
              <a:rPr dirty="0" sz="2000" spc="-5">
                <a:solidFill>
                  <a:srgbClr val="FF0000"/>
                </a:solidFill>
                <a:latin typeface="Times New Roman"/>
                <a:cs typeface="Times New Roman"/>
              </a:rPr>
              <a:t>and</a:t>
            </a:r>
            <a:r>
              <a:rPr dirty="0" sz="2000" spc="150">
                <a:solidFill>
                  <a:srgbClr val="FF0000"/>
                </a:solidFill>
                <a:latin typeface="Times New Roman"/>
                <a:cs typeface="Times New Roman"/>
              </a:rPr>
              <a:t> </a:t>
            </a:r>
            <a:r>
              <a:rPr dirty="0" sz="2000" spc="-40">
                <a:solidFill>
                  <a:srgbClr val="FF0000"/>
                </a:solidFill>
                <a:latin typeface="Times New Roman"/>
                <a:cs typeface="Times New Roman"/>
              </a:rPr>
              <a:t>CAYm3</a:t>
            </a:r>
            <a:endParaRPr sz="2000">
              <a:latin typeface="Times New Roman"/>
              <a:cs typeface="Times New Roman"/>
            </a:endParaRPr>
          </a:p>
        </p:txBody>
      </p:sp>
      <p:sp>
        <p:nvSpPr>
          <p:cNvPr id="10" name="object 10"/>
          <p:cNvSpPr txBox="1"/>
          <p:nvPr/>
        </p:nvSpPr>
        <p:spPr>
          <a:xfrm>
            <a:off x="675386" y="2637027"/>
            <a:ext cx="2150110" cy="330200"/>
          </a:xfrm>
          <a:prstGeom prst="rect">
            <a:avLst/>
          </a:prstGeom>
        </p:spPr>
        <p:txBody>
          <a:bodyPr wrap="square" lIns="0" tIns="12065" rIns="0" bIns="0" rtlCol="0" vert="horz">
            <a:spAutoFit/>
          </a:bodyPr>
          <a:lstStyle/>
          <a:p>
            <a:pPr marL="12700">
              <a:lnSpc>
                <a:spcPct val="100000"/>
              </a:lnSpc>
              <a:spcBef>
                <a:spcPts val="95"/>
              </a:spcBef>
              <a:tabLst>
                <a:tab pos="1241425" algn="l"/>
              </a:tabLst>
            </a:pPr>
            <a:r>
              <a:rPr dirty="0" sz="2000" spc="-5">
                <a:solidFill>
                  <a:srgbClr val="FF0000"/>
                </a:solidFill>
                <a:latin typeface="Times New Roman"/>
                <a:cs typeface="Times New Roman"/>
              </a:rPr>
              <a:t>Amount</a:t>
            </a:r>
            <a:r>
              <a:rPr dirty="0" sz="2000">
                <a:solidFill>
                  <a:srgbClr val="FF0000"/>
                </a:solidFill>
                <a:latin typeface="Times New Roman"/>
                <a:cs typeface="Times New Roman"/>
              </a:rPr>
              <a:t> </a:t>
            </a:r>
            <a:r>
              <a:rPr dirty="0" sz="2000" spc="-5">
                <a:latin typeface="Times New Roman"/>
                <a:cs typeface="Times New Roman"/>
              </a:rPr>
              <a:t>&gt;	</a:t>
            </a:r>
            <a:r>
              <a:rPr dirty="0" sz="2000" spc="-5" b="1">
                <a:solidFill>
                  <a:srgbClr val="FF0000"/>
                </a:solidFill>
                <a:latin typeface="Times New Roman"/>
                <a:cs typeface="Times New Roman"/>
              </a:rPr>
              <a:t>20</a:t>
            </a:r>
            <a:r>
              <a:rPr dirty="0" sz="2000" spc="-70" b="1">
                <a:solidFill>
                  <a:srgbClr val="FF0000"/>
                </a:solidFill>
                <a:latin typeface="Times New Roman"/>
                <a:cs typeface="Times New Roman"/>
              </a:rPr>
              <a:t> </a:t>
            </a:r>
            <a:r>
              <a:rPr dirty="0" sz="2000" spc="-5" b="1">
                <a:solidFill>
                  <a:srgbClr val="FF0000"/>
                </a:solidFill>
                <a:latin typeface="Times New Roman"/>
                <a:cs typeface="Times New Roman"/>
              </a:rPr>
              <a:t>Lakh</a:t>
            </a:r>
            <a:endParaRPr sz="2000">
              <a:latin typeface="Times New Roman"/>
              <a:cs typeface="Times New Roman"/>
            </a:endParaRPr>
          </a:p>
        </p:txBody>
      </p:sp>
      <p:sp>
        <p:nvSpPr>
          <p:cNvPr id="11" name="object 11"/>
          <p:cNvSpPr txBox="1"/>
          <p:nvPr/>
        </p:nvSpPr>
        <p:spPr>
          <a:xfrm>
            <a:off x="675386" y="3094227"/>
            <a:ext cx="3919220" cy="330200"/>
          </a:xfrm>
          <a:prstGeom prst="rect">
            <a:avLst/>
          </a:prstGeom>
        </p:spPr>
        <p:txBody>
          <a:bodyPr wrap="square" lIns="0" tIns="12065" rIns="0" bIns="0" rtlCol="0" vert="horz">
            <a:spAutoFit/>
          </a:bodyPr>
          <a:lstStyle/>
          <a:p>
            <a:pPr marL="12700">
              <a:lnSpc>
                <a:spcPct val="100000"/>
              </a:lnSpc>
              <a:spcBef>
                <a:spcPts val="95"/>
              </a:spcBef>
              <a:tabLst>
                <a:tab pos="1637664" algn="l"/>
                <a:tab pos="3066415" algn="l"/>
              </a:tabLst>
            </a:pPr>
            <a:r>
              <a:rPr dirty="0" sz="2000" spc="-5">
                <a:latin typeface="Times New Roman"/>
                <a:cs typeface="Times New Roman"/>
              </a:rPr>
              <a:t>Amount</a:t>
            </a:r>
            <a:r>
              <a:rPr dirty="0" sz="2000">
                <a:latin typeface="Times New Roman"/>
                <a:cs typeface="Times New Roman"/>
              </a:rPr>
              <a:t> </a:t>
            </a:r>
            <a:r>
              <a:rPr dirty="0" sz="2000" spc="-5">
                <a:latin typeface="Times New Roman"/>
                <a:cs typeface="Times New Roman"/>
              </a:rPr>
              <a:t>&gt;= 16	Lakh</a:t>
            </a:r>
            <a:r>
              <a:rPr dirty="0" sz="2000" spc="5">
                <a:latin typeface="Times New Roman"/>
                <a:cs typeface="Times New Roman"/>
              </a:rPr>
              <a:t> </a:t>
            </a:r>
            <a:r>
              <a:rPr dirty="0" sz="2000" spc="-5">
                <a:latin typeface="Times New Roman"/>
                <a:cs typeface="Times New Roman"/>
              </a:rPr>
              <a:t>and</a:t>
            </a:r>
            <a:r>
              <a:rPr dirty="0" sz="2000" spc="10">
                <a:latin typeface="Times New Roman"/>
                <a:cs typeface="Times New Roman"/>
              </a:rPr>
              <a:t> </a:t>
            </a:r>
            <a:r>
              <a:rPr dirty="0" sz="2000" spc="-5">
                <a:latin typeface="Times New Roman"/>
                <a:cs typeface="Times New Roman"/>
              </a:rPr>
              <a:t>&lt;=	20</a:t>
            </a:r>
            <a:r>
              <a:rPr dirty="0" sz="2000" spc="-65">
                <a:latin typeface="Times New Roman"/>
                <a:cs typeface="Times New Roman"/>
              </a:rPr>
              <a:t> </a:t>
            </a:r>
            <a:r>
              <a:rPr dirty="0" sz="2000" spc="-5">
                <a:latin typeface="Times New Roman"/>
                <a:cs typeface="Times New Roman"/>
              </a:rPr>
              <a:t>Lakh</a:t>
            </a:r>
            <a:endParaRPr sz="2000">
              <a:latin typeface="Times New Roman"/>
              <a:cs typeface="Times New Roman"/>
            </a:endParaRPr>
          </a:p>
        </p:txBody>
      </p:sp>
      <p:sp>
        <p:nvSpPr>
          <p:cNvPr id="12" name="object 12"/>
          <p:cNvSpPr txBox="1"/>
          <p:nvPr/>
        </p:nvSpPr>
        <p:spPr>
          <a:xfrm>
            <a:off x="675386" y="3551427"/>
            <a:ext cx="2809875" cy="330200"/>
          </a:xfrm>
          <a:prstGeom prst="rect">
            <a:avLst/>
          </a:prstGeom>
        </p:spPr>
        <p:txBody>
          <a:bodyPr wrap="square" lIns="0" tIns="12065" rIns="0" bIns="0" rtlCol="0" vert="horz">
            <a:spAutoFit/>
          </a:bodyPr>
          <a:lstStyle/>
          <a:p>
            <a:pPr marL="12700">
              <a:lnSpc>
                <a:spcPct val="100000"/>
              </a:lnSpc>
              <a:spcBef>
                <a:spcPts val="95"/>
              </a:spcBef>
              <a:tabLst>
                <a:tab pos="1637664" algn="l"/>
              </a:tabLst>
            </a:pPr>
            <a:r>
              <a:rPr dirty="0" sz="2000" spc="-5">
                <a:latin typeface="Times New Roman"/>
                <a:cs typeface="Times New Roman"/>
              </a:rPr>
              <a:t>Amount</a:t>
            </a:r>
            <a:r>
              <a:rPr dirty="0" sz="2000">
                <a:latin typeface="Times New Roman"/>
                <a:cs typeface="Times New Roman"/>
              </a:rPr>
              <a:t> </a:t>
            </a:r>
            <a:r>
              <a:rPr dirty="0" sz="2000" spc="-5">
                <a:latin typeface="Times New Roman"/>
                <a:cs typeface="Times New Roman"/>
              </a:rPr>
              <a:t>&gt;= 12	Lakh and</a:t>
            </a:r>
            <a:r>
              <a:rPr dirty="0" sz="2000" spc="-60">
                <a:latin typeface="Times New Roman"/>
                <a:cs typeface="Times New Roman"/>
              </a:rPr>
              <a:t> </a:t>
            </a:r>
            <a:r>
              <a:rPr dirty="0" sz="2000" spc="-5">
                <a:latin typeface="Times New Roman"/>
                <a:cs typeface="Times New Roman"/>
              </a:rPr>
              <a:t>&lt;</a:t>
            </a:r>
            <a:endParaRPr sz="2000">
              <a:latin typeface="Times New Roman"/>
              <a:cs typeface="Times New Roman"/>
            </a:endParaRPr>
          </a:p>
        </p:txBody>
      </p:sp>
      <p:sp>
        <p:nvSpPr>
          <p:cNvPr id="13" name="object 13"/>
          <p:cNvSpPr txBox="1"/>
          <p:nvPr/>
        </p:nvSpPr>
        <p:spPr>
          <a:xfrm>
            <a:off x="675386" y="3856177"/>
            <a:ext cx="1396365" cy="939800"/>
          </a:xfrm>
          <a:prstGeom prst="rect">
            <a:avLst/>
          </a:prstGeom>
        </p:spPr>
        <p:txBody>
          <a:bodyPr wrap="square" lIns="0" tIns="165100" rIns="0" bIns="0" rtlCol="0" vert="horz">
            <a:spAutoFit/>
          </a:bodyPr>
          <a:lstStyle/>
          <a:p>
            <a:pPr marL="12700">
              <a:lnSpc>
                <a:spcPct val="100000"/>
              </a:lnSpc>
              <a:spcBef>
                <a:spcPts val="1300"/>
              </a:spcBef>
            </a:pPr>
            <a:r>
              <a:rPr dirty="0" sz="2000" spc="-5">
                <a:latin typeface="Times New Roman"/>
                <a:cs typeface="Times New Roman"/>
              </a:rPr>
              <a:t>Amount &gt;=</a:t>
            </a:r>
            <a:r>
              <a:rPr dirty="0" sz="2000" spc="-85">
                <a:latin typeface="Times New Roman"/>
                <a:cs typeface="Times New Roman"/>
              </a:rPr>
              <a:t> </a:t>
            </a:r>
            <a:r>
              <a:rPr dirty="0" sz="2000" spc="-5">
                <a:latin typeface="Times New Roman"/>
                <a:cs typeface="Times New Roman"/>
              </a:rPr>
              <a:t>8</a:t>
            </a:r>
            <a:endParaRPr sz="2000">
              <a:latin typeface="Times New Roman"/>
              <a:cs typeface="Times New Roman"/>
            </a:endParaRPr>
          </a:p>
          <a:p>
            <a:pPr marL="12700">
              <a:lnSpc>
                <a:spcPct val="100000"/>
              </a:lnSpc>
              <a:spcBef>
                <a:spcPts val="1200"/>
              </a:spcBef>
            </a:pPr>
            <a:r>
              <a:rPr dirty="0" sz="2000" spc="-5">
                <a:latin typeface="Times New Roman"/>
                <a:cs typeface="Times New Roman"/>
              </a:rPr>
              <a:t>Amount &gt;=</a:t>
            </a:r>
            <a:r>
              <a:rPr dirty="0" sz="2000" spc="-85">
                <a:latin typeface="Times New Roman"/>
                <a:cs typeface="Times New Roman"/>
              </a:rPr>
              <a:t> </a:t>
            </a:r>
            <a:r>
              <a:rPr dirty="0" sz="2000" spc="-5">
                <a:latin typeface="Times New Roman"/>
                <a:cs typeface="Times New Roman"/>
              </a:rPr>
              <a:t>4</a:t>
            </a:r>
            <a:endParaRPr sz="2000">
              <a:latin typeface="Times New Roman"/>
              <a:cs typeface="Times New Roman"/>
            </a:endParaRPr>
          </a:p>
        </p:txBody>
      </p:sp>
      <p:sp>
        <p:nvSpPr>
          <p:cNvPr id="14" name="object 14"/>
          <p:cNvSpPr txBox="1"/>
          <p:nvPr/>
        </p:nvSpPr>
        <p:spPr>
          <a:xfrm>
            <a:off x="2300586" y="3856177"/>
            <a:ext cx="1249045" cy="939800"/>
          </a:xfrm>
          <a:prstGeom prst="rect">
            <a:avLst/>
          </a:prstGeom>
        </p:spPr>
        <p:txBody>
          <a:bodyPr wrap="square" lIns="0" tIns="12700" rIns="0" bIns="0" rtlCol="0" vert="horz">
            <a:spAutoFit/>
          </a:bodyPr>
          <a:lstStyle/>
          <a:p>
            <a:pPr marL="75565" marR="5080" indent="-63500">
              <a:lnSpc>
                <a:spcPct val="150000"/>
              </a:lnSpc>
              <a:spcBef>
                <a:spcPts val="100"/>
              </a:spcBef>
            </a:pPr>
            <a:r>
              <a:rPr dirty="0" sz="2000" spc="-5">
                <a:latin typeface="Times New Roman"/>
                <a:cs typeface="Times New Roman"/>
              </a:rPr>
              <a:t>Lakh and &lt;  Lakh </a:t>
            </a:r>
            <a:r>
              <a:rPr dirty="0" sz="2000">
                <a:latin typeface="Times New Roman"/>
                <a:cs typeface="Times New Roman"/>
              </a:rPr>
              <a:t>and</a:t>
            </a:r>
            <a:r>
              <a:rPr dirty="0" sz="2000" spc="-75">
                <a:latin typeface="Times New Roman"/>
                <a:cs typeface="Times New Roman"/>
              </a:rPr>
              <a:t> </a:t>
            </a:r>
            <a:r>
              <a:rPr dirty="0" sz="2000" spc="-5">
                <a:latin typeface="Times New Roman"/>
                <a:cs typeface="Times New Roman"/>
              </a:rPr>
              <a:t>&lt;</a:t>
            </a:r>
            <a:endParaRPr sz="2000">
              <a:latin typeface="Times New Roman"/>
              <a:cs typeface="Times New Roman"/>
            </a:endParaRPr>
          </a:p>
        </p:txBody>
      </p:sp>
      <p:sp>
        <p:nvSpPr>
          <p:cNvPr id="15" name="object 15"/>
          <p:cNvSpPr txBox="1"/>
          <p:nvPr/>
        </p:nvSpPr>
        <p:spPr>
          <a:xfrm>
            <a:off x="3649817" y="3398468"/>
            <a:ext cx="929005" cy="1397635"/>
          </a:xfrm>
          <a:prstGeom prst="rect">
            <a:avLst/>
          </a:prstGeom>
        </p:spPr>
        <p:txBody>
          <a:bodyPr wrap="square" lIns="0" tIns="165100" rIns="0" bIns="0" rtlCol="0" vert="horz">
            <a:spAutoFit/>
          </a:bodyPr>
          <a:lstStyle/>
          <a:p>
            <a:pPr marL="76835">
              <a:lnSpc>
                <a:spcPct val="100000"/>
              </a:lnSpc>
              <a:spcBef>
                <a:spcPts val="1300"/>
              </a:spcBef>
            </a:pPr>
            <a:r>
              <a:rPr dirty="0" sz="2000" spc="-5">
                <a:latin typeface="Times New Roman"/>
                <a:cs typeface="Times New Roman"/>
              </a:rPr>
              <a:t>16</a:t>
            </a:r>
            <a:r>
              <a:rPr dirty="0" sz="2000" spc="-70">
                <a:latin typeface="Times New Roman"/>
                <a:cs typeface="Times New Roman"/>
              </a:rPr>
              <a:t> </a:t>
            </a:r>
            <a:r>
              <a:rPr dirty="0" sz="2000" spc="-5">
                <a:latin typeface="Times New Roman"/>
                <a:cs typeface="Times New Roman"/>
              </a:rPr>
              <a:t>Lakh</a:t>
            </a:r>
            <a:endParaRPr sz="2000">
              <a:latin typeface="Times New Roman"/>
              <a:cs typeface="Times New Roman"/>
            </a:endParaRPr>
          </a:p>
          <a:p>
            <a:pPr marL="12700">
              <a:lnSpc>
                <a:spcPct val="100000"/>
              </a:lnSpc>
              <a:spcBef>
                <a:spcPts val="1205"/>
              </a:spcBef>
            </a:pPr>
            <a:r>
              <a:rPr dirty="0" sz="2000" spc="-5">
                <a:latin typeface="Times New Roman"/>
                <a:cs typeface="Times New Roman"/>
              </a:rPr>
              <a:t>12</a:t>
            </a:r>
            <a:r>
              <a:rPr dirty="0" sz="2000" spc="-40">
                <a:latin typeface="Times New Roman"/>
                <a:cs typeface="Times New Roman"/>
              </a:rPr>
              <a:t> </a:t>
            </a:r>
            <a:r>
              <a:rPr dirty="0" sz="2000" spc="-5">
                <a:latin typeface="Times New Roman"/>
                <a:cs typeface="Times New Roman"/>
              </a:rPr>
              <a:t>Lakh</a:t>
            </a:r>
            <a:endParaRPr sz="2000">
              <a:latin typeface="Times New Roman"/>
              <a:cs typeface="Times New Roman"/>
            </a:endParaRPr>
          </a:p>
          <a:p>
            <a:pPr marL="76835">
              <a:lnSpc>
                <a:spcPct val="100000"/>
              </a:lnSpc>
              <a:spcBef>
                <a:spcPts val="1200"/>
              </a:spcBef>
            </a:pPr>
            <a:r>
              <a:rPr dirty="0" sz="2000" spc="-5">
                <a:latin typeface="Times New Roman"/>
                <a:cs typeface="Times New Roman"/>
              </a:rPr>
              <a:t>8</a:t>
            </a:r>
            <a:r>
              <a:rPr dirty="0" sz="2000" spc="-25">
                <a:latin typeface="Times New Roman"/>
                <a:cs typeface="Times New Roman"/>
              </a:rPr>
              <a:t> </a:t>
            </a:r>
            <a:r>
              <a:rPr dirty="0" sz="2000" spc="-5">
                <a:latin typeface="Times New Roman"/>
                <a:cs typeface="Times New Roman"/>
              </a:rPr>
              <a:t>Lakh</a:t>
            </a:r>
            <a:endParaRPr sz="2000">
              <a:latin typeface="Times New Roman"/>
              <a:cs typeface="Times New Roman"/>
            </a:endParaRPr>
          </a:p>
        </p:txBody>
      </p:sp>
      <p:sp>
        <p:nvSpPr>
          <p:cNvPr id="16" name="object 16"/>
          <p:cNvSpPr txBox="1"/>
          <p:nvPr/>
        </p:nvSpPr>
        <p:spPr>
          <a:xfrm>
            <a:off x="675386" y="4923282"/>
            <a:ext cx="1966595" cy="330200"/>
          </a:xfrm>
          <a:prstGeom prst="rect">
            <a:avLst/>
          </a:prstGeom>
        </p:spPr>
        <p:txBody>
          <a:bodyPr wrap="square" lIns="0" tIns="12065" rIns="0" bIns="0" rtlCol="0" vert="horz">
            <a:spAutoFit/>
          </a:bodyPr>
          <a:lstStyle/>
          <a:p>
            <a:pPr marL="12700">
              <a:lnSpc>
                <a:spcPct val="100000"/>
              </a:lnSpc>
              <a:spcBef>
                <a:spcPts val="95"/>
              </a:spcBef>
              <a:tabLst>
                <a:tab pos="1240790" algn="l"/>
              </a:tabLst>
            </a:pPr>
            <a:r>
              <a:rPr dirty="0" sz="2000" spc="-5">
                <a:latin typeface="Times New Roman"/>
                <a:cs typeface="Times New Roman"/>
              </a:rPr>
              <a:t>Amount</a:t>
            </a:r>
            <a:r>
              <a:rPr dirty="0" sz="2000">
                <a:latin typeface="Times New Roman"/>
                <a:cs typeface="Times New Roman"/>
              </a:rPr>
              <a:t> </a:t>
            </a:r>
            <a:r>
              <a:rPr dirty="0" sz="2000" spc="-5">
                <a:latin typeface="Times New Roman"/>
                <a:cs typeface="Times New Roman"/>
              </a:rPr>
              <a:t>&lt;	4</a:t>
            </a:r>
            <a:r>
              <a:rPr dirty="0" sz="2000" spc="-60">
                <a:latin typeface="Times New Roman"/>
                <a:cs typeface="Times New Roman"/>
              </a:rPr>
              <a:t> </a:t>
            </a:r>
            <a:r>
              <a:rPr dirty="0" sz="2000" spc="-5">
                <a:latin typeface="Times New Roman"/>
                <a:cs typeface="Times New Roman"/>
              </a:rPr>
              <a:t>Lakh</a:t>
            </a:r>
            <a:endParaRPr sz="2000">
              <a:latin typeface="Times New Roman"/>
              <a:cs typeface="Times New Roman"/>
            </a:endParaRPr>
          </a:p>
        </p:txBody>
      </p:sp>
      <p:sp>
        <p:nvSpPr>
          <p:cNvPr id="17" name="object 17"/>
          <p:cNvSpPr txBox="1"/>
          <p:nvPr/>
        </p:nvSpPr>
        <p:spPr>
          <a:xfrm>
            <a:off x="4680965" y="2484323"/>
            <a:ext cx="1134110" cy="2769235"/>
          </a:xfrm>
          <a:prstGeom prst="rect">
            <a:avLst/>
          </a:prstGeom>
        </p:spPr>
        <p:txBody>
          <a:bodyPr wrap="square" lIns="0" tIns="165100" rIns="0" bIns="0" rtlCol="0" vert="horz">
            <a:spAutoFit/>
          </a:bodyPr>
          <a:lstStyle/>
          <a:p>
            <a:pPr marL="272415" indent="-191135">
              <a:lnSpc>
                <a:spcPct val="100000"/>
              </a:lnSpc>
              <a:spcBef>
                <a:spcPts val="1300"/>
              </a:spcBef>
              <a:buChar char="–"/>
              <a:tabLst>
                <a:tab pos="273050" algn="l"/>
              </a:tabLst>
            </a:pPr>
            <a:r>
              <a:rPr dirty="0" sz="2000" spc="-5">
                <a:latin typeface="Times New Roman"/>
                <a:cs typeface="Times New Roman"/>
              </a:rPr>
              <a:t>5</a:t>
            </a:r>
            <a:r>
              <a:rPr dirty="0" sz="2000" spc="-85">
                <a:latin typeface="Times New Roman"/>
                <a:cs typeface="Times New Roman"/>
              </a:rPr>
              <a:t> </a:t>
            </a:r>
            <a:r>
              <a:rPr dirty="0" sz="2000" spc="-5">
                <a:latin typeface="Times New Roman"/>
                <a:cs typeface="Times New Roman"/>
              </a:rPr>
              <a:t>Marks</a:t>
            </a:r>
            <a:endParaRPr sz="2000">
              <a:latin typeface="Times New Roman"/>
              <a:cs typeface="Times New Roman"/>
            </a:endParaRPr>
          </a:p>
          <a:p>
            <a:pPr marL="281940" indent="-191135">
              <a:lnSpc>
                <a:spcPct val="100000"/>
              </a:lnSpc>
              <a:spcBef>
                <a:spcPts val="1200"/>
              </a:spcBef>
              <a:buChar char="–"/>
              <a:tabLst>
                <a:tab pos="282575" algn="l"/>
              </a:tabLst>
            </a:pPr>
            <a:r>
              <a:rPr dirty="0" sz="2000" spc="-5">
                <a:latin typeface="Times New Roman"/>
                <a:cs typeface="Times New Roman"/>
              </a:rPr>
              <a:t>4</a:t>
            </a:r>
            <a:r>
              <a:rPr dirty="0" sz="2000" spc="-85">
                <a:latin typeface="Times New Roman"/>
                <a:cs typeface="Times New Roman"/>
              </a:rPr>
              <a:t> </a:t>
            </a:r>
            <a:r>
              <a:rPr dirty="0" sz="2000" spc="-5">
                <a:latin typeface="Times New Roman"/>
                <a:cs typeface="Times New Roman"/>
              </a:rPr>
              <a:t>Marks</a:t>
            </a:r>
            <a:endParaRPr sz="2000">
              <a:latin typeface="Times New Roman"/>
              <a:cs typeface="Times New Roman"/>
            </a:endParaRPr>
          </a:p>
          <a:p>
            <a:pPr marL="266700" indent="-191135">
              <a:lnSpc>
                <a:spcPct val="100000"/>
              </a:lnSpc>
              <a:spcBef>
                <a:spcPts val="1200"/>
              </a:spcBef>
              <a:buChar char="–"/>
              <a:tabLst>
                <a:tab pos="267335" algn="l"/>
              </a:tabLst>
            </a:pPr>
            <a:r>
              <a:rPr dirty="0" sz="2000" spc="-5">
                <a:latin typeface="Times New Roman"/>
                <a:cs typeface="Times New Roman"/>
              </a:rPr>
              <a:t>3</a:t>
            </a:r>
            <a:r>
              <a:rPr dirty="0" sz="2000" spc="-85">
                <a:latin typeface="Times New Roman"/>
                <a:cs typeface="Times New Roman"/>
              </a:rPr>
              <a:t> </a:t>
            </a:r>
            <a:r>
              <a:rPr dirty="0" sz="2000" spc="-5">
                <a:latin typeface="Times New Roman"/>
                <a:cs typeface="Times New Roman"/>
              </a:rPr>
              <a:t>Marks</a:t>
            </a:r>
            <a:endParaRPr sz="2000">
              <a:latin typeface="Times New Roman"/>
              <a:cs typeface="Times New Roman"/>
            </a:endParaRPr>
          </a:p>
          <a:p>
            <a:pPr marL="203200" indent="-190500">
              <a:lnSpc>
                <a:spcPct val="100000"/>
              </a:lnSpc>
              <a:spcBef>
                <a:spcPts val="1200"/>
              </a:spcBef>
              <a:buChar char="–"/>
              <a:tabLst>
                <a:tab pos="203200" algn="l"/>
              </a:tabLst>
            </a:pPr>
            <a:r>
              <a:rPr dirty="0" sz="2000" spc="-5">
                <a:latin typeface="Times New Roman"/>
                <a:cs typeface="Times New Roman"/>
              </a:rPr>
              <a:t>2</a:t>
            </a:r>
            <a:r>
              <a:rPr dirty="0" sz="2000" spc="-40">
                <a:latin typeface="Times New Roman"/>
                <a:cs typeface="Times New Roman"/>
              </a:rPr>
              <a:t> </a:t>
            </a:r>
            <a:r>
              <a:rPr dirty="0" sz="2000" spc="-5">
                <a:latin typeface="Times New Roman"/>
                <a:cs typeface="Times New Roman"/>
              </a:rPr>
              <a:t>Marks</a:t>
            </a:r>
            <a:endParaRPr sz="2000">
              <a:latin typeface="Times New Roman"/>
              <a:cs typeface="Times New Roman"/>
            </a:endParaRPr>
          </a:p>
          <a:p>
            <a:pPr lvl="1" marL="266700" indent="-191135">
              <a:lnSpc>
                <a:spcPct val="100000"/>
              </a:lnSpc>
              <a:spcBef>
                <a:spcPts val="1200"/>
              </a:spcBef>
              <a:buChar char="–"/>
              <a:tabLst>
                <a:tab pos="267335" algn="l"/>
              </a:tabLst>
            </a:pPr>
            <a:r>
              <a:rPr dirty="0" sz="2000" spc="-5">
                <a:latin typeface="Times New Roman"/>
                <a:cs typeface="Times New Roman"/>
              </a:rPr>
              <a:t>1</a:t>
            </a:r>
            <a:r>
              <a:rPr dirty="0" sz="2000" spc="-35">
                <a:latin typeface="Times New Roman"/>
                <a:cs typeface="Times New Roman"/>
              </a:rPr>
              <a:t> </a:t>
            </a:r>
            <a:r>
              <a:rPr dirty="0" sz="2000" spc="-5">
                <a:latin typeface="Times New Roman"/>
                <a:cs typeface="Times New Roman"/>
              </a:rPr>
              <a:t>Mark</a:t>
            </a:r>
            <a:endParaRPr sz="2000">
              <a:latin typeface="Times New Roman"/>
              <a:cs typeface="Times New Roman"/>
            </a:endParaRPr>
          </a:p>
          <a:p>
            <a:pPr lvl="1" marL="236220" indent="-191135">
              <a:lnSpc>
                <a:spcPct val="100000"/>
              </a:lnSpc>
              <a:spcBef>
                <a:spcPts val="1200"/>
              </a:spcBef>
              <a:buChar char="–"/>
              <a:tabLst>
                <a:tab pos="236854" algn="l"/>
              </a:tabLst>
            </a:pPr>
            <a:r>
              <a:rPr dirty="0" sz="2000" spc="-5">
                <a:latin typeface="Times New Roman"/>
                <a:cs typeface="Times New Roman"/>
              </a:rPr>
              <a:t>0</a:t>
            </a:r>
            <a:r>
              <a:rPr dirty="0" sz="2000" spc="-30">
                <a:latin typeface="Times New Roman"/>
                <a:cs typeface="Times New Roman"/>
              </a:rPr>
              <a:t> </a:t>
            </a:r>
            <a:r>
              <a:rPr dirty="0" sz="2000" spc="-5">
                <a:latin typeface="Times New Roman"/>
                <a:cs typeface="Times New Roman"/>
              </a:rPr>
              <a:t>Mark</a:t>
            </a:r>
            <a:endParaRPr sz="2000">
              <a:latin typeface="Times New Roman"/>
              <a:cs typeface="Times New Roman"/>
            </a:endParaRPr>
          </a:p>
        </p:txBody>
      </p:sp>
      <p:sp>
        <p:nvSpPr>
          <p:cNvPr id="18" name="object 18"/>
          <p:cNvSpPr txBox="1"/>
          <p:nvPr/>
        </p:nvSpPr>
        <p:spPr>
          <a:xfrm>
            <a:off x="535940" y="5391030"/>
            <a:ext cx="7369175" cy="650875"/>
          </a:xfrm>
          <a:prstGeom prst="rect">
            <a:avLst/>
          </a:prstGeom>
        </p:spPr>
        <p:txBody>
          <a:bodyPr wrap="square" lIns="0" tIns="69215" rIns="0" bIns="0" rtlCol="0" vert="horz">
            <a:spAutoFit/>
          </a:bodyPr>
          <a:lstStyle/>
          <a:p>
            <a:pPr marL="12700">
              <a:lnSpc>
                <a:spcPct val="100000"/>
              </a:lnSpc>
              <a:spcBef>
                <a:spcPts val="54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133350">
              <a:lnSpc>
                <a:spcPct val="100000"/>
              </a:lnSpc>
              <a:spcBef>
                <a:spcPts val="395"/>
              </a:spcBef>
            </a:pPr>
            <a:r>
              <a:rPr dirty="0" sz="1600" spc="-10" i="1">
                <a:latin typeface="Times New Roman"/>
                <a:cs typeface="Times New Roman"/>
              </a:rPr>
              <a:t>Documentary evidence; Funding </a:t>
            </a:r>
            <a:r>
              <a:rPr dirty="0" sz="1600" spc="-25" i="1">
                <a:latin typeface="Times New Roman"/>
                <a:cs typeface="Times New Roman"/>
              </a:rPr>
              <a:t>agency, </a:t>
            </a:r>
            <a:r>
              <a:rPr dirty="0" sz="1600" spc="-10" i="1">
                <a:latin typeface="Times New Roman"/>
                <a:cs typeface="Times New Roman"/>
              </a:rPr>
              <a:t>Amount, </a:t>
            </a:r>
            <a:r>
              <a:rPr dirty="0" sz="1600" spc="-15" i="1">
                <a:latin typeface="Times New Roman"/>
                <a:cs typeface="Times New Roman"/>
              </a:rPr>
              <a:t>Duration, </a:t>
            </a:r>
            <a:r>
              <a:rPr dirty="0" sz="1600" spc="-20" i="1">
                <a:latin typeface="Times New Roman"/>
                <a:cs typeface="Times New Roman"/>
              </a:rPr>
              <a:t>Research </a:t>
            </a:r>
            <a:r>
              <a:rPr dirty="0" sz="1600" spc="-25" i="1">
                <a:latin typeface="Times New Roman"/>
                <a:cs typeface="Times New Roman"/>
              </a:rPr>
              <a:t>progress;</a:t>
            </a:r>
            <a:r>
              <a:rPr dirty="0" sz="1600" spc="-45" i="1">
                <a:latin typeface="Times New Roman"/>
                <a:cs typeface="Times New Roman"/>
              </a:rPr>
              <a:t> </a:t>
            </a:r>
            <a:r>
              <a:rPr dirty="0" sz="1600" spc="-10" i="1">
                <a:latin typeface="Times New Roman"/>
                <a:cs typeface="Times New Roman"/>
              </a:rPr>
              <a:t>Outcome</a:t>
            </a:r>
            <a:endParaRPr sz="1600">
              <a:latin typeface="Times New Roman"/>
              <a:cs typeface="Times New Roman"/>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574040" y="684783"/>
            <a:ext cx="3167380" cy="330200"/>
          </a:xfrm>
          <a:prstGeom prst="rect"/>
        </p:spPr>
        <p:txBody>
          <a:bodyPr wrap="square" lIns="0" tIns="12065" rIns="0" bIns="0" rtlCol="0" vert="horz">
            <a:spAutoFit/>
          </a:bodyPr>
          <a:lstStyle/>
          <a:p>
            <a:pPr marL="12700">
              <a:lnSpc>
                <a:spcPct val="100000"/>
              </a:lnSpc>
              <a:spcBef>
                <a:spcPts val="95"/>
              </a:spcBef>
              <a:tabLst>
                <a:tab pos="808355" algn="l"/>
              </a:tabLst>
            </a:pPr>
            <a:r>
              <a:rPr dirty="0" spc="-5"/>
              <a:t>5.7.3.	Development</a:t>
            </a:r>
            <a:r>
              <a:rPr dirty="0" spc="-35"/>
              <a:t> </a:t>
            </a:r>
            <a:r>
              <a:rPr dirty="0" spc="-5"/>
              <a:t>activities</a:t>
            </a: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559308" y="1034041"/>
            <a:ext cx="7787640" cy="3639820"/>
          </a:xfrm>
          <a:prstGeom prst="rect">
            <a:avLst/>
          </a:prstGeom>
        </p:spPr>
        <p:txBody>
          <a:bodyPr wrap="square" lIns="0" tIns="56515" rIns="0" bIns="0" rtlCol="0" vert="horz">
            <a:spAutoFit/>
          </a:bodyPr>
          <a:lstStyle/>
          <a:p>
            <a:pPr marL="490220">
              <a:lnSpc>
                <a:spcPct val="100000"/>
              </a:lnSpc>
              <a:spcBef>
                <a:spcPts val="445"/>
              </a:spcBef>
            </a:pPr>
            <a:r>
              <a:rPr dirty="0" sz="1800">
                <a:latin typeface="Georgia"/>
                <a:cs typeface="Georgia"/>
              </a:rPr>
              <a:t>Provide</a:t>
            </a:r>
            <a:r>
              <a:rPr dirty="0" sz="1800" spc="15">
                <a:latin typeface="Georgia"/>
                <a:cs typeface="Georgia"/>
              </a:rPr>
              <a:t> </a:t>
            </a:r>
            <a:r>
              <a:rPr dirty="0" sz="1800" spc="-5">
                <a:latin typeface="Georgia"/>
                <a:cs typeface="Georgia"/>
              </a:rPr>
              <a:t>details:</a:t>
            </a:r>
            <a:endParaRPr sz="1800">
              <a:latin typeface="Georgia"/>
              <a:cs typeface="Georgia"/>
            </a:endParaRPr>
          </a:p>
          <a:p>
            <a:pPr marL="770255" indent="-286385">
              <a:lnSpc>
                <a:spcPct val="100000"/>
              </a:lnSpc>
              <a:spcBef>
                <a:spcPts val="380"/>
              </a:spcBef>
              <a:buFont typeface="Arial"/>
              <a:buChar char="•"/>
              <a:tabLst>
                <a:tab pos="770255" algn="l"/>
                <a:tab pos="770890" algn="l"/>
              </a:tabLst>
            </a:pPr>
            <a:r>
              <a:rPr dirty="0" sz="2000" spc="-5">
                <a:latin typeface="Times New Roman"/>
                <a:cs typeface="Times New Roman"/>
              </a:rPr>
              <a:t>Product</a:t>
            </a:r>
            <a:r>
              <a:rPr dirty="0" sz="2000" spc="-20">
                <a:latin typeface="Times New Roman"/>
                <a:cs typeface="Times New Roman"/>
              </a:rPr>
              <a:t> </a:t>
            </a:r>
            <a:r>
              <a:rPr dirty="0" sz="2000" spc="-5">
                <a:latin typeface="Times New Roman"/>
                <a:cs typeface="Times New Roman"/>
              </a:rPr>
              <a:t>Development</a:t>
            </a:r>
            <a:endParaRPr sz="2000">
              <a:latin typeface="Times New Roman"/>
              <a:cs typeface="Times New Roman"/>
            </a:endParaRPr>
          </a:p>
          <a:p>
            <a:pPr marL="770255" indent="-286385">
              <a:lnSpc>
                <a:spcPct val="100000"/>
              </a:lnSpc>
              <a:buFont typeface="Arial"/>
              <a:buChar char="•"/>
              <a:tabLst>
                <a:tab pos="770255" algn="l"/>
                <a:tab pos="770890" algn="l"/>
              </a:tabLst>
            </a:pPr>
            <a:r>
              <a:rPr dirty="0" sz="2000" spc="-5">
                <a:latin typeface="Times New Roman"/>
                <a:cs typeface="Times New Roman"/>
              </a:rPr>
              <a:t>Research</a:t>
            </a:r>
            <a:r>
              <a:rPr dirty="0" sz="2000" spc="-10">
                <a:latin typeface="Times New Roman"/>
                <a:cs typeface="Times New Roman"/>
              </a:rPr>
              <a:t> </a:t>
            </a:r>
            <a:r>
              <a:rPr dirty="0" sz="2000" spc="-5">
                <a:latin typeface="Times New Roman"/>
                <a:cs typeface="Times New Roman"/>
              </a:rPr>
              <a:t>laboratories</a:t>
            </a:r>
            <a:endParaRPr sz="2000">
              <a:latin typeface="Times New Roman"/>
              <a:cs typeface="Times New Roman"/>
            </a:endParaRPr>
          </a:p>
          <a:p>
            <a:pPr marL="770255" indent="-286385">
              <a:lnSpc>
                <a:spcPct val="100000"/>
              </a:lnSpc>
              <a:buFont typeface="Arial"/>
              <a:buChar char="•"/>
              <a:tabLst>
                <a:tab pos="770255" algn="l"/>
                <a:tab pos="770890" algn="l"/>
              </a:tabLst>
            </a:pPr>
            <a:r>
              <a:rPr dirty="0" sz="2000" spc="-5">
                <a:latin typeface="Times New Roman"/>
                <a:cs typeface="Times New Roman"/>
              </a:rPr>
              <a:t>Instructional</a:t>
            </a:r>
            <a:r>
              <a:rPr dirty="0" sz="2000" spc="-15">
                <a:latin typeface="Times New Roman"/>
                <a:cs typeface="Times New Roman"/>
              </a:rPr>
              <a:t> </a:t>
            </a:r>
            <a:r>
              <a:rPr dirty="0" sz="2000" spc="-5">
                <a:latin typeface="Times New Roman"/>
                <a:cs typeface="Times New Roman"/>
              </a:rPr>
              <a:t>materials</a:t>
            </a:r>
            <a:endParaRPr sz="2000">
              <a:latin typeface="Times New Roman"/>
              <a:cs typeface="Times New Roman"/>
            </a:endParaRPr>
          </a:p>
          <a:p>
            <a:pPr marL="770255" indent="-286385">
              <a:lnSpc>
                <a:spcPct val="100000"/>
              </a:lnSpc>
              <a:buFont typeface="Arial"/>
              <a:buChar char="•"/>
              <a:tabLst>
                <a:tab pos="770255" algn="l"/>
                <a:tab pos="770890" algn="l"/>
              </a:tabLst>
            </a:pPr>
            <a:r>
              <a:rPr dirty="0" sz="2000" spc="-25">
                <a:latin typeface="Times New Roman"/>
                <a:cs typeface="Times New Roman"/>
              </a:rPr>
              <a:t>Working </a:t>
            </a:r>
            <a:r>
              <a:rPr dirty="0" sz="2000" spc="-5">
                <a:latin typeface="Times New Roman"/>
                <a:cs typeface="Times New Roman"/>
              </a:rPr>
              <a:t>models/charts/monograms</a:t>
            </a:r>
            <a:r>
              <a:rPr dirty="0" sz="2000" spc="5">
                <a:latin typeface="Times New Roman"/>
                <a:cs typeface="Times New Roman"/>
              </a:rPr>
              <a:t> </a:t>
            </a:r>
            <a:r>
              <a:rPr dirty="0" sz="2000" spc="-5">
                <a:latin typeface="Times New Roman"/>
                <a:cs typeface="Times New Roman"/>
              </a:rPr>
              <a:t>etc.</a:t>
            </a:r>
            <a:endParaRPr sz="2000">
              <a:latin typeface="Times New Roman"/>
              <a:cs typeface="Times New Roman"/>
            </a:endParaRPr>
          </a:p>
          <a:p>
            <a:pPr marL="12700">
              <a:lnSpc>
                <a:spcPct val="100000"/>
              </a:lnSpc>
              <a:spcBef>
                <a:spcPts val="1575"/>
              </a:spcBef>
            </a:pPr>
            <a:r>
              <a:rPr dirty="0" sz="1800" spc="-5" b="1" i="1">
                <a:solidFill>
                  <a:srgbClr val="00AF50"/>
                </a:solidFill>
                <a:latin typeface="Times New Roman"/>
                <a:cs typeface="Times New Roman"/>
              </a:rPr>
              <a:t>Exhibits/Context to be</a:t>
            </a:r>
            <a:r>
              <a:rPr dirty="0" sz="1800" spc="10"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5565">
              <a:lnSpc>
                <a:spcPct val="100000"/>
              </a:lnSpc>
              <a:spcBef>
                <a:spcPts val="400"/>
              </a:spcBef>
            </a:pPr>
            <a:r>
              <a:rPr dirty="0" sz="1600" spc="-5" i="1">
                <a:latin typeface="Times New Roman"/>
                <a:cs typeface="Times New Roman"/>
              </a:rPr>
              <a:t>Self</a:t>
            </a:r>
            <a:r>
              <a:rPr dirty="0" sz="1600" i="1">
                <a:latin typeface="Times New Roman"/>
                <a:cs typeface="Times New Roman"/>
              </a:rPr>
              <a:t> explanatory</a:t>
            </a:r>
            <a:endParaRPr sz="1600">
              <a:latin typeface="Times New Roman"/>
              <a:cs typeface="Times New Roman"/>
            </a:endParaRPr>
          </a:p>
          <a:p>
            <a:pPr marL="12700">
              <a:lnSpc>
                <a:spcPct val="100000"/>
              </a:lnSpc>
              <a:spcBef>
                <a:spcPts val="1070"/>
              </a:spcBef>
              <a:tabLst>
                <a:tab pos="807720" algn="l"/>
              </a:tabLst>
            </a:pPr>
            <a:r>
              <a:rPr dirty="0" sz="2000" spc="-5">
                <a:solidFill>
                  <a:srgbClr val="FF0000"/>
                </a:solidFill>
                <a:latin typeface="Times New Roman"/>
                <a:cs typeface="Times New Roman"/>
              </a:rPr>
              <a:t>5.7.4.	Consultancy (from</a:t>
            </a:r>
            <a:r>
              <a:rPr dirty="0" sz="2000" spc="-15">
                <a:solidFill>
                  <a:srgbClr val="FF0000"/>
                </a:solidFill>
                <a:latin typeface="Times New Roman"/>
                <a:cs typeface="Times New Roman"/>
              </a:rPr>
              <a:t> </a:t>
            </a:r>
            <a:r>
              <a:rPr dirty="0" sz="2000" spc="-5">
                <a:solidFill>
                  <a:srgbClr val="FF0000"/>
                </a:solidFill>
                <a:latin typeface="Times New Roman"/>
                <a:cs typeface="Times New Roman"/>
              </a:rPr>
              <a:t>Industry)</a:t>
            </a:r>
            <a:endParaRPr sz="2000">
              <a:latin typeface="Times New Roman"/>
              <a:cs typeface="Times New Roman"/>
            </a:endParaRPr>
          </a:p>
          <a:p>
            <a:pPr marL="475615">
              <a:lnSpc>
                <a:spcPct val="100000"/>
              </a:lnSpc>
              <a:spcBef>
                <a:spcPts val="770"/>
              </a:spcBef>
            </a:pPr>
            <a:r>
              <a:rPr dirty="0" sz="2000" spc="-5">
                <a:latin typeface="Times New Roman"/>
                <a:cs typeface="Times New Roman"/>
              </a:rPr>
              <a:t>Provide a list with Project </a:t>
            </a:r>
            <a:r>
              <a:rPr dirty="0" sz="2000" spc="-15">
                <a:latin typeface="Times New Roman"/>
                <a:cs typeface="Times New Roman"/>
              </a:rPr>
              <a:t>Title, </a:t>
            </a:r>
            <a:r>
              <a:rPr dirty="0" sz="2000" spc="-5">
                <a:latin typeface="Times New Roman"/>
                <a:cs typeface="Times New Roman"/>
              </a:rPr>
              <a:t>Funding </a:t>
            </a:r>
            <a:r>
              <a:rPr dirty="0" sz="2000" spc="-20">
                <a:latin typeface="Times New Roman"/>
                <a:cs typeface="Times New Roman"/>
              </a:rPr>
              <a:t>Agency, </a:t>
            </a:r>
            <a:r>
              <a:rPr dirty="0" sz="2000" spc="-5">
                <a:latin typeface="Times New Roman"/>
                <a:cs typeface="Times New Roman"/>
              </a:rPr>
              <a:t>Amount and</a:t>
            </a:r>
            <a:r>
              <a:rPr dirty="0" sz="2000" spc="-145">
                <a:latin typeface="Times New Roman"/>
                <a:cs typeface="Times New Roman"/>
              </a:rPr>
              <a:t> </a:t>
            </a:r>
            <a:r>
              <a:rPr dirty="0" sz="2000" spc="-5">
                <a:latin typeface="Times New Roman"/>
                <a:cs typeface="Times New Roman"/>
              </a:rPr>
              <a:t>Duration</a:t>
            </a:r>
            <a:endParaRPr sz="2000">
              <a:latin typeface="Times New Roman"/>
              <a:cs typeface="Times New Roman"/>
            </a:endParaRPr>
          </a:p>
          <a:p>
            <a:pPr marL="509270">
              <a:lnSpc>
                <a:spcPct val="100000"/>
              </a:lnSpc>
              <a:spcBef>
                <a:spcPts val="1115"/>
              </a:spcBef>
            </a:pPr>
            <a:r>
              <a:rPr dirty="0" sz="1800" spc="-5">
                <a:latin typeface="Times New Roman"/>
                <a:cs typeface="Times New Roman"/>
              </a:rPr>
              <a:t>Consultancy; (</a:t>
            </a:r>
            <a:r>
              <a:rPr dirty="0" sz="1800" spc="-5">
                <a:solidFill>
                  <a:srgbClr val="FF0000"/>
                </a:solidFill>
                <a:latin typeface="Times New Roman"/>
                <a:cs typeface="Times New Roman"/>
              </a:rPr>
              <a:t>Cumulative </a:t>
            </a:r>
            <a:r>
              <a:rPr dirty="0" sz="1800">
                <a:solidFill>
                  <a:srgbClr val="FF0000"/>
                </a:solidFill>
                <a:latin typeface="Times New Roman"/>
                <a:cs typeface="Times New Roman"/>
              </a:rPr>
              <a:t>during </a:t>
            </a:r>
            <a:r>
              <a:rPr dirty="0" sz="1800" spc="-30">
                <a:solidFill>
                  <a:srgbClr val="FF0000"/>
                </a:solidFill>
                <a:latin typeface="Times New Roman"/>
                <a:cs typeface="Times New Roman"/>
              </a:rPr>
              <a:t>CAYm1, </a:t>
            </a:r>
            <a:r>
              <a:rPr dirty="0" sz="1800" spc="-40">
                <a:solidFill>
                  <a:srgbClr val="FF0000"/>
                </a:solidFill>
                <a:latin typeface="Times New Roman"/>
                <a:cs typeface="Times New Roman"/>
              </a:rPr>
              <a:t>CAYm2 </a:t>
            </a:r>
            <a:r>
              <a:rPr dirty="0" sz="1800" spc="-5">
                <a:solidFill>
                  <a:srgbClr val="FF0000"/>
                </a:solidFill>
                <a:latin typeface="Times New Roman"/>
                <a:cs typeface="Times New Roman"/>
              </a:rPr>
              <a:t>and</a:t>
            </a:r>
            <a:r>
              <a:rPr dirty="0" sz="1800" spc="190">
                <a:solidFill>
                  <a:srgbClr val="FF0000"/>
                </a:solidFill>
                <a:latin typeface="Times New Roman"/>
                <a:cs typeface="Times New Roman"/>
              </a:rPr>
              <a:t> </a:t>
            </a:r>
            <a:r>
              <a:rPr dirty="0" sz="1800" spc="-35">
                <a:solidFill>
                  <a:srgbClr val="FF0000"/>
                </a:solidFill>
                <a:latin typeface="Times New Roman"/>
                <a:cs typeface="Times New Roman"/>
              </a:rPr>
              <a:t>CAYm3)</a:t>
            </a:r>
            <a:endParaRPr sz="1800">
              <a:latin typeface="Times New Roman"/>
              <a:cs typeface="Times New Roman"/>
            </a:endParaRPr>
          </a:p>
        </p:txBody>
      </p:sp>
      <p:graphicFrame>
        <p:nvGraphicFramePr>
          <p:cNvPr id="10" name="object 10"/>
          <p:cNvGraphicFramePr>
            <a:graphicFrameLocks noGrp="1"/>
          </p:cNvGraphicFramePr>
          <p:nvPr/>
        </p:nvGraphicFramePr>
        <p:xfrm>
          <a:off x="1037336" y="4685537"/>
          <a:ext cx="5117465" cy="1625600"/>
        </p:xfrm>
        <a:graphic>
          <a:graphicData uri="http://schemas.openxmlformats.org/drawingml/2006/table">
            <a:tbl>
              <a:tblPr firstRow="1" bandRow="1">
                <a:tableStyleId>{2D5ABB26-0587-4C30-8999-92F81FD0307C}</a:tableStyleId>
              </a:tblPr>
              <a:tblGrid>
                <a:gridCol w="1052195"/>
                <a:gridCol w="1525270"/>
                <a:gridCol w="362585"/>
                <a:gridCol w="919479"/>
                <a:gridCol w="1256664"/>
              </a:tblGrid>
              <a:tr h="263738">
                <a:tc gridSpan="2">
                  <a:txBody>
                    <a:bodyPr/>
                    <a:lstStyle/>
                    <a:p>
                      <a:pPr marL="31750">
                        <a:lnSpc>
                          <a:spcPts val="1964"/>
                        </a:lnSpc>
                      </a:pPr>
                      <a:r>
                        <a:rPr dirty="0" sz="1800" spc="-5" b="1">
                          <a:solidFill>
                            <a:srgbClr val="FF0000"/>
                          </a:solidFill>
                          <a:latin typeface="Times New Roman"/>
                          <a:cs typeface="Times New Roman"/>
                        </a:rPr>
                        <a:t>Amount </a:t>
                      </a:r>
                      <a:r>
                        <a:rPr dirty="0" sz="1800" b="1">
                          <a:solidFill>
                            <a:srgbClr val="FF0000"/>
                          </a:solidFill>
                          <a:latin typeface="Times New Roman"/>
                          <a:cs typeface="Times New Roman"/>
                        </a:rPr>
                        <a:t>&gt; 10</a:t>
                      </a:r>
                      <a:r>
                        <a:rPr dirty="0" sz="1800" spc="-15" b="1">
                          <a:solidFill>
                            <a:srgbClr val="FF0000"/>
                          </a:solidFill>
                          <a:latin typeface="Times New Roman"/>
                          <a:cs typeface="Times New Roman"/>
                        </a:rPr>
                        <a:t> </a:t>
                      </a:r>
                      <a:r>
                        <a:rPr dirty="0" sz="1800" spc="-10" b="1">
                          <a:solidFill>
                            <a:srgbClr val="FF0000"/>
                          </a:solidFill>
                          <a:latin typeface="Times New Roman"/>
                          <a:cs typeface="Times New Roman"/>
                        </a:rPr>
                        <a:t>Lakh</a:t>
                      </a:r>
                      <a:endParaRPr sz="1800">
                        <a:latin typeface="Times New Roman"/>
                        <a:cs typeface="Times New Roman"/>
                      </a:endParaRPr>
                    </a:p>
                  </a:txBody>
                  <a:tcPr marL="0" marR="0" marB="0" marT="0">
                    <a:solidFill>
                      <a:srgbClr val="E9EEE8"/>
                    </a:solidFill>
                  </a:tcPr>
                </a:tc>
                <a:tc hMerge="1">
                  <a:txBody>
                    <a:bodyPr/>
                    <a:lstStyle/>
                    <a:p>
                      <a:pPr/>
                    </a:p>
                  </a:txBody>
                  <a:tcPr marL="0" marR="0" marB="0" marT="0"/>
                </a:tc>
                <a:tc>
                  <a:txBody>
                    <a:bodyPr/>
                    <a:lstStyle/>
                    <a:p>
                      <a:pPr>
                        <a:lnSpc>
                          <a:spcPct val="100000"/>
                        </a:lnSpc>
                      </a:pPr>
                      <a:endParaRPr sz="1600">
                        <a:latin typeface="Times New Roman"/>
                        <a:cs typeface="Times New Roman"/>
                      </a:endParaRPr>
                    </a:p>
                  </a:txBody>
                  <a:tcPr marL="0" marR="0" marB="0" marT="0">
                    <a:solidFill>
                      <a:srgbClr val="E9EEE8"/>
                    </a:solidFill>
                  </a:tcPr>
                </a:tc>
                <a:tc>
                  <a:txBody>
                    <a:bodyPr/>
                    <a:lstStyle/>
                    <a:p>
                      <a:pPr>
                        <a:lnSpc>
                          <a:spcPct val="100000"/>
                        </a:lnSpc>
                      </a:pPr>
                      <a:endParaRPr sz="1600">
                        <a:latin typeface="Times New Roman"/>
                        <a:cs typeface="Times New Roman"/>
                      </a:endParaRPr>
                    </a:p>
                  </a:txBody>
                  <a:tcPr marL="0" marR="0" marB="0" marT="0">
                    <a:solidFill>
                      <a:srgbClr val="E9EEE8"/>
                    </a:solidFill>
                  </a:tcPr>
                </a:tc>
                <a:tc>
                  <a:txBody>
                    <a:bodyPr/>
                    <a:lstStyle/>
                    <a:p>
                      <a:pPr marL="109220">
                        <a:lnSpc>
                          <a:spcPts val="1964"/>
                        </a:lnSpc>
                      </a:pPr>
                      <a:r>
                        <a:rPr dirty="0" sz="1800">
                          <a:latin typeface="Times New Roman"/>
                          <a:cs typeface="Times New Roman"/>
                        </a:rPr>
                        <a:t>– 5</a:t>
                      </a:r>
                      <a:r>
                        <a:rPr dirty="0" sz="1800" spc="-30">
                          <a:latin typeface="Times New Roman"/>
                          <a:cs typeface="Times New Roman"/>
                        </a:rPr>
                        <a:t> </a:t>
                      </a:r>
                      <a:r>
                        <a:rPr dirty="0" sz="1800" spc="-5">
                          <a:latin typeface="Times New Roman"/>
                          <a:cs typeface="Times New Roman"/>
                        </a:rPr>
                        <a:t>Marks</a:t>
                      </a:r>
                      <a:endParaRPr sz="1800">
                        <a:latin typeface="Times New Roman"/>
                        <a:cs typeface="Times New Roman"/>
                      </a:endParaRPr>
                    </a:p>
                  </a:txBody>
                  <a:tcPr marL="0" marR="0" marB="0" marT="0">
                    <a:solidFill>
                      <a:srgbClr val="E9EEE8"/>
                    </a:solidFill>
                  </a:tcPr>
                </a:tc>
              </a:tr>
              <a:tr h="274206">
                <a:tc gridSpan="2">
                  <a:txBody>
                    <a:bodyPr/>
                    <a:lstStyle/>
                    <a:p>
                      <a:pPr marL="31750">
                        <a:lnSpc>
                          <a:spcPts val="2045"/>
                        </a:lnSpc>
                        <a:tabLst>
                          <a:tab pos="1608455" algn="l"/>
                        </a:tabLst>
                      </a:pPr>
                      <a:r>
                        <a:rPr dirty="0" sz="1800">
                          <a:latin typeface="Times New Roman"/>
                          <a:cs typeface="Times New Roman"/>
                        </a:rPr>
                        <a:t>Amount  </a:t>
                      </a:r>
                      <a:r>
                        <a:rPr dirty="0" sz="1800" spc="-10">
                          <a:latin typeface="Times New Roman"/>
                          <a:cs typeface="Times New Roman"/>
                        </a:rPr>
                        <a:t>&gt;= </a:t>
                      </a:r>
                      <a:r>
                        <a:rPr dirty="0" sz="1800" spc="5">
                          <a:latin typeface="Times New Roman"/>
                          <a:cs typeface="Times New Roman"/>
                        </a:rPr>
                        <a:t> </a:t>
                      </a:r>
                      <a:r>
                        <a:rPr dirty="0" sz="1800">
                          <a:latin typeface="Times New Roman"/>
                          <a:cs typeface="Times New Roman"/>
                        </a:rPr>
                        <a:t>8	</a:t>
                      </a:r>
                      <a:r>
                        <a:rPr dirty="0" sz="1800" spc="-10">
                          <a:latin typeface="Times New Roman"/>
                          <a:cs typeface="Times New Roman"/>
                        </a:rPr>
                        <a:t>Lakh</a:t>
                      </a:r>
                      <a:r>
                        <a:rPr dirty="0" sz="1800" spc="395">
                          <a:latin typeface="Times New Roman"/>
                          <a:cs typeface="Times New Roman"/>
                        </a:rPr>
                        <a:t> </a:t>
                      </a:r>
                      <a:r>
                        <a:rPr dirty="0" sz="1800">
                          <a:latin typeface="Times New Roman"/>
                          <a:cs typeface="Times New Roman"/>
                        </a:rPr>
                        <a:t>and</a:t>
                      </a:r>
                      <a:endParaRPr sz="1800">
                        <a:latin typeface="Times New Roman"/>
                        <a:cs typeface="Times New Roman"/>
                      </a:endParaRPr>
                    </a:p>
                  </a:txBody>
                  <a:tcPr marL="0" marR="0" marB="0" marT="0">
                    <a:solidFill>
                      <a:srgbClr val="E9EEE8"/>
                    </a:solidFill>
                  </a:tcPr>
                </a:tc>
                <a:tc hMerge="1">
                  <a:txBody>
                    <a:bodyPr/>
                    <a:lstStyle/>
                    <a:p>
                      <a:pPr/>
                    </a:p>
                  </a:txBody>
                  <a:tcPr marL="0" marR="0" marB="0" marT="0"/>
                </a:tc>
                <a:tc>
                  <a:txBody>
                    <a:bodyPr/>
                    <a:lstStyle/>
                    <a:p>
                      <a:pPr algn="r" marR="40640">
                        <a:lnSpc>
                          <a:spcPts val="2045"/>
                        </a:lnSpc>
                      </a:pPr>
                      <a:r>
                        <a:rPr dirty="0" sz="1800" spc="-10">
                          <a:latin typeface="Times New Roman"/>
                          <a:cs typeface="Times New Roman"/>
                        </a:rPr>
                        <a:t>&lt;</a:t>
                      </a:r>
                      <a:r>
                        <a:rPr dirty="0" sz="1800">
                          <a:latin typeface="Times New Roman"/>
                          <a:cs typeface="Times New Roman"/>
                        </a:rPr>
                        <a:t>=</a:t>
                      </a:r>
                      <a:endParaRPr sz="1800">
                        <a:latin typeface="Times New Roman"/>
                        <a:cs typeface="Times New Roman"/>
                      </a:endParaRPr>
                    </a:p>
                  </a:txBody>
                  <a:tcPr marL="0" marR="0" marB="0" marT="0">
                    <a:solidFill>
                      <a:srgbClr val="E9EEE8"/>
                    </a:solidFill>
                  </a:tcPr>
                </a:tc>
                <a:tc>
                  <a:txBody>
                    <a:bodyPr/>
                    <a:lstStyle/>
                    <a:p>
                      <a:pPr marL="65405">
                        <a:lnSpc>
                          <a:spcPts val="2045"/>
                        </a:lnSpc>
                      </a:pPr>
                      <a:r>
                        <a:rPr dirty="0" sz="1800">
                          <a:latin typeface="Times New Roman"/>
                          <a:cs typeface="Times New Roman"/>
                        </a:rPr>
                        <a:t>10</a:t>
                      </a:r>
                      <a:r>
                        <a:rPr dirty="0" sz="1800" spc="385">
                          <a:latin typeface="Times New Roman"/>
                          <a:cs typeface="Times New Roman"/>
                        </a:rPr>
                        <a:t> </a:t>
                      </a:r>
                      <a:r>
                        <a:rPr dirty="0" sz="1800" spc="-10">
                          <a:latin typeface="Times New Roman"/>
                          <a:cs typeface="Times New Roman"/>
                        </a:rPr>
                        <a:t>Lakh</a:t>
                      </a:r>
                      <a:endParaRPr sz="1800">
                        <a:latin typeface="Times New Roman"/>
                        <a:cs typeface="Times New Roman"/>
                      </a:endParaRPr>
                    </a:p>
                  </a:txBody>
                  <a:tcPr marL="0" marR="0" marB="0" marT="0">
                    <a:solidFill>
                      <a:srgbClr val="E9EEE8"/>
                    </a:solidFill>
                  </a:tcPr>
                </a:tc>
                <a:tc>
                  <a:txBody>
                    <a:bodyPr/>
                    <a:lstStyle/>
                    <a:p>
                      <a:pPr algn="r" marR="24765">
                        <a:lnSpc>
                          <a:spcPts val="2045"/>
                        </a:lnSpc>
                      </a:pPr>
                      <a:r>
                        <a:rPr dirty="0" sz="1800">
                          <a:latin typeface="Times New Roman"/>
                          <a:cs typeface="Times New Roman"/>
                        </a:rPr>
                        <a:t>– 4</a:t>
                      </a:r>
                      <a:r>
                        <a:rPr dirty="0" sz="1800" spc="355">
                          <a:latin typeface="Times New Roman"/>
                          <a:cs typeface="Times New Roman"/>
                        </a:rPr>
                        <a:t> </a:t>
                      </a:r>
                      <a:r>
                        <a:rPr dirty="0" sz="1800" spc="-10">
                          <a:latin typeface="Times New Roman"/>
                          <a:cs typeface="Times New Roman"/>
                        </a:rPr>
                        <a:t>Marks</a:t>
                      </a:r>
                      <a:endParaRPr sz="1800">
                        <a:latin typeface="Times New Roman"/>
                        <a:cs typeface="Times New Roman"/>
                      </a:endParaRPr>
                    </a:p>
                  </a:txBody>
                  <a:tcPr marL="0" marR="0" marB="0" marT="0">
                    <a:solidFill>
                      <a:srgbClr val="E9EEE8"/>
                    </a:solidFill>
                  </a:tcPr>
                </a:tc>
              </a:tr>
              <a:tr h="274587">
                <a:tc gridSpan="2">
                  <a:txBody>
                    <a:bodyPr/>
                    <a:lstStyle/>
                    <a:p>
                      <a:pPr marL="31750">
                        <a:lnSpc>
                          <a:spcPts val="2050"/>
                        </a:lnSpc>
                      </a:pPr>
                      <a:r>
                        <a:rPr dirty="0" sz="1800" spc="-5">
                          <a:latin typeface="Times New Roman"/>
                          <a:cs typeface="Times New Roman"/>
                        </a:rPr>
                        <a:t>Amount &gt;= </a:t>
                      </a:r>
                      <a:r>
                        <a:rPr dirty="0" sz="1800">
                          <a:latin typeface="Times New Roman"/>
                          <a:cs typeface="Times New Roman"/>
                        </a:rPr>
                        <a:t>6 </a:t>
                      </a:r>
                      <a:r>
                        <a:rPr dirty="0" sz="1800" spc="-10">
                          <a:latin typeface="Times New Roman"/>
                          <a:cs typeface="Times New Roman"/>
                        </a:rPr>
                        <a:t>Lakh </a:t>
                      </a:r>
                      <a:r>
                        <a:rPr dirty="0" sz="1800" spc="-5">
                          <a:latin typeface="Times New Roman"/>
                          <a:cs typeface="Times New Roman"/>
                        </a:rPr>
                        <a:t>and</a:t>
                      </a:r>
                      <a:r>
                        <a:rPr dirty="0" sz="1800" spc="-10">
                          <a:latin typeface="Times New Roman"/>
                          <a:cs typeface="Times New Roman"/>
                        </a:rPr>
                        <a:t> </a:t>
                      </a:r>
                      <a:r>
                        <a:rPr dirty="0" sz="1800">
                          <a:latin typeface="Times New Roman"/>
                          <a:cs typeface="Times New Roman"/>
                        </a:rPr>
                        <a:t>&lt;</a:t>
                      </a:r>
                      <a:endParaRPr sz="1800">
                        <a:latin typeface="Times New Roman"/>
                        <a:cs typeface="Times New Roman"/>
                      </a:endParaRPr>
                    </a:p>
                  </a:txBody>
                  <a:tcPr marL="0" marR="0" marB="0" marT="0">
                    <a:solidFill>
                      <a:srgbClr val="E9EEE8"/>
                    </a:solidFill>
                  </a:tcPr>
                </a:tc>
                <a:tc hMerge="1">
                  <a:txBody>
                    <a:bodyPr/>
                    <a:lstStyle/>
                    <a:p>
                      <a:pPr/>
                    </a:p>
                  </a:txBody>
                  <a:tcPr marL="0" marR="0" marB="0" marT="0"/>
                </a:tc>
                <a:tc>
                  <a:txBody>
                    <a:bodyPr/>
                    <a:lstStyle/>
                    <a:p>
                      <a:pPr algn="r" marR="48895">
                        <a:lnSpc>
                          <a:spcPts val="2050"/>
                        </a:lnSpc>
                      </a:pPr>
                      <a:r>
                        <a:rPr dirty="0" sz="1800">
                          <a:latin typeface="Times New Roman"/>
                          <a:cs typeface="Times New Roman"/>
                        </a:rPr>
                        <a:t>8</a:t>
                      </a:r>
                      <a:endParaRPr sz="1800">
                        <a:latin typeface="Times New Roman"/>
                        <a:cs typeface="Times New Roman"/>
                      </a:endParaRPr>
                    </a:p>
                  </a:txBody>
                  <a:tcPr marL="0" marR="0" marB="0" marT="0">
                    <a:solidFill>
                      <a:srgbClr val="E9EEE8"/>
                    </a:solidFill>
                  </a:tcPr>
                </a:tc>
                <a:tc>
                  <a:txBody>
                    <a:bodyPr/>
                    <a:lstStyle/>
                    <a:p>
                      <a:pPr marL="127000">
                        <a:lnSpc>
                          <a:spcPts val="2050"/>
                        </a:lnSpc>
                      </a:pPr>
                      <a:r>
                        <a:rPr dirty="0" sz="1800" spc="-10">
                          <a:latin typeface="Times New Roman"/>
                          <a:cs typeface="Times New Roman"/>
                        </a:rPr>
                        <a:t>Lakh</a:t>
                      </a:r>
                      <a:endParaRPr sz="1800">
                        <a:latin typeface="Times New Roman"/>
                        <a:cs typeface="Times New Roman"/>
                      </a:endParaRPr>
                    </a:p>
                  </a:txBody>
                  <a:tcPr marL="0" marR="0" marB="0" marT="0">
                    <a:solidFill>
                      <a:srgbClr val="E9EEE8"/>
                    </a:solidFill>
                  </a:tcPr>
                </a:tc>
                <a:tc>
                  <a:txBody>
                    <a:bodyPr/>
                    <a:lstStyle/>
                    <a:p>
                      <a:pPr algn="r" marR="24130">
                        <a:lnSpc>
                          <a:spcPts val="2050"/>
                        </a:lnSpc>
                        <a:tabLst>
                          <a:tab pos="297815" algn="l"/>
                          <a:tab pos="596265" algn="l"/>
                        </a:tabLst>
                      </a:pPr>
                      <a:r>
                        <a:rPr dirty="0" sz="1800">
                          <a:latin typeface="Times New Roman"/>
                          <a:cs typeface="Times New Roman"/>
                        </a:rPr>
                        <a:t>–</a:t>
                      </a:r>
                      <a:r>
                        <a:rPr dirty="0" sz="1800">
                          <a:latin typeface="Times New Roman"/>
                          <a:cs typeface="Times New Roman"/>
                        </a:rPr>
                        <a:t>	</a:t>
                      </a:r>
                      <a:r>
                        <a:rPr dirty="0" sz="1800">
                          <a:latin typeface="Times New Roman"/>
                          <a:cs typeface="Times New Roman"/>
                        </a:rPr>
                        <a:t>3</a:t>
                      </a:r>
                      <a:r>
                        <a:rPr dirty="0" sz="1800">
                          <a:latin typeface="Times New Roman"/>
                          <a:cs typeface="Times New Roman"/>
                        </a:rPr>
                        <a:t>	</a:t>
                      </a:r>
                      <a:r>
                        <a:rPr dirty="0" sz="1800" spc="-10">
                          <a:latin typeface="Times New Roman"/>
                          <a:cs typeface="Times New Roman"/>
                        </a:rPr>
                        <a:t>M</a:t>
                      </a:r>
                      <a:r>
                        <a:rPr dirty="0" sz="1800">
                          <a:latin typeface="Times New Roman"/>
                          <a:cs typeface="Times New Roman"/>
                        </a:rPr>
                        <a:t>a</a:t>
                      </a:r>
                      <a:r>
                        <a:rPr dirty="0" sz="1800" spc="-5">
                          <a:latin typeface="Times New Roman"/>
                          <a:cs typeface="Times New Roman"/>
                        </a:rPr>
                        <a:t>rks</a:t>
                      </a:r>
                      <a:endParaRPr sz="1800">
                        <a:latin typeface="Times New Roman"/>
                        <a:cs typeface="Times New Roman"/>
                      </a:endParaRPr>
                    </a:p>
                  </a:txBody>
                  <a:tcPr marL="0" marR="0" marB="0" marT="0">
                    <a:solidFill>
                      <a:srgbClr val="E9EEE8"/>
                    </a:solidFill>
                  </a:tcPr>
                </a:tc>
              </a:tr>
              <a:tr h="274419">
                <a:tc gridSpan="2">
                  <a:txBody>
                    <a:bodyPr/>
                    <a:lstStyle/>
                    <a:p>
                      <a:pPr marL="31750">
                        <a:lnSpc>
                          <a:spcPts val="2050"/>
                        </a:lnSpc>
                      </a:pPr>
                      <a:r>
                        <a:rPr dirty="0" sz="1800">
                          <a:latin typeface="Times New Roman"/>
                          <a:cs typeface="Times New Roman"/>
                        </a:rPr>
                        <a:t>Amount </a:t>
                      </a:r>
                      <a:r>
                        <a:rPr dirty="0" sz="1800" spc="-10">
                          <a:latin typeface="Times New Roman"/>
                          <a:cs typeface="Times New Roman"/>
                        </a:rPr>
                        <a:t>&gt;= </a:t>
                      </a:r>
                      <a:r>
                        <a:rPr dirty="0" sz="1800">
                          <a:latin typeface="Times New Roman"/>
                          <a:cs typeface="Times New Roman"/>
                        </a:rPr>
                        <a:t>4 </a:t>
                      </a:r>
                      <a:r>
                        <a:rPr dirty="0" sz="1800" spc="-10">
                          <a:latin typeface="Times New Roman"/>
                          <a:cs typeface="Times New Roman"/>
                        </a:rPr>
                        <a:t>Lakh </a:t>
                      </a:r>
                      <a:r>
                        <a:rPr dirty="0" sz="1800">
                          <a:latin typeface="Times New Roman"/>
                          <a:cs typeface="Times New Roman"/>
                        </a:rPr>
                        <a:t>and</a:t>
                      </a:r>
                      <a:r>
                        <a:rPr dirty="0" sz="1800" spc="430">
                          <a:latin typeface="Times New Roman"/>
                          <a:cs typeface="Times New Roman"/>
                        </a:rPr>
                        <a:t> </a:t>
                      </a:r>
                      <a:r>
                        <a:rPr dirty="0" sz="1800" spc="-5">
                          <a:latin typeface="Times New Roman"/>
                          <a:cs typeface="Times New Roman"/>
                        </a:rPr>
                        <a:t>&lt;</a:t>
                      </a:r>
                      <a:endParaRPr sz="1800">
                        <a:latin typeface="Times New Roman"/>
                        <a:cs typeface="Times New Roman"/>
                      </a:endParaRPr>
                    </a:p>
                  </a:txBody>
                  <a:tcPr marL="0" marR="0" marB="0" marT="0">
                    <a:solidFill>
                      <a:srgbClr val="E9EEE8"/>
                    </a:solidFill>
                  </a:tcPr>
                </a:tc>
                <a:tc hMerge="1">
                  <a:txBody>
                    <a:bodyPr/>
                    <a:lstStyle/>
                    <a:p>
                      <a:pPr/>
                    </a:p>
                  </a:txBody>
                  <a:tcPr marL="0" marR="0" marB="0" marT="0"/>
                </a:tc>
                <a:tc>
                  <a:txBody>
                    <a:bodyPr/>
                    <a:lstStyle/>
                    <a:p>
                      <a:pPr marL="133985">
                        <a:lnSpc>
                          <a:spcPts val="2050"/>
                        </a:lnSpc>
                      </a:pPr>
                      <a:r>
                        <a:rPr dirty="0" sz="1800">
                          <a:latin typeface="Times New Roman"/>
                          <a:cs typeface="Times New Roman"/>
                        </a:rPr>
                        <a:t>6</a:t>
                      </a:r>
                      <a:endParaRPr sz="1800">
                        <a:latin typeface="Times New Roman"/>
                        <a:cs typeface="Times New Roman"/>
                      </a:endParaRPr>
                    </a:p>
                  </a:txBody>
                  <a:tcPr marL="0" marR="0" marB="0" marT="0">
                    <a:solidFill>
                      <a:srgbClr val="E9EEE8"/>
                    </a:solidFill>
                  </a:tcPr>
                </a:tc>
                <a:tc>
                  <a:txBody>
                    <a:bodyPr/>
                    <a:lstStyle/>
                    <a:p>
                      <a:pPr marL="48260">
                        <a:lnSpc>
                          <a:spcPts val="2050"/>
                        </a:lnSpc>
                      </a:pPr>
                      <a:r>
                        <a:rPr dirty="0" sz="1800" spc="-10">
                          <a:latin typeface="Times New Roman"/>
                          <a:cs typeface="Times New Roman"/>
                        </a:rPr>
                        <a:t>Lakh</a:t>
                      </a:r>
                      <a:endParaRPr sz="1800">
                        <a:latin typeface="Times New Roman"/>
                        <a:cs typeface="Times New Roman"/>
                      </a:endParaRPr>
                    </a:p>
                  </a:txBody>
                  <a:tcPr marL="0" marR="0" marB="0" marT="0">
                    <a:solidFill>
                      <a:srgbClr val="E9EEE8"/>
                    </a:solidFill>
                  </a:tcPr>
                </a:tc>
                <a:tc>
                  <a:txBody>
                    <a:bodyPr/>
                    <a:lstStyle/>
                    <a:p>
                      <a:pPr algn="r" marR="24130">
                        <a:lnSpc>
                          <a:spcPts val="2050"/>
                        </a:lnSpc>
                        <a:tabLst>
                          <a:tab pos="276225" algn="l"/>
                          <a:tab pos="553720" algn="l"/>
                        </a:tabLst>
                      </a:pPr>
                      <a:r>
                        <a:rPr dirty="0" sz="1800">
                          <a:latin typeface="Times New Roman"/>
                          <a:cs typeface="Times New Roman"/>
                        </a:rPr>
                        <a:t>–	2	</a:t>
                      </a:r>
                      <a:r>
                        <a:rPr dirty="0" sz="1800">
                          <a:latin typeface="Times New Roman"/>
                          <a:cs typeface="Times New Roman"/>
                        </a:rPr>
                        <a:t>M</a:t>
                      </a:r>
                      <a:r>
                        <a:rPr dirty="0" sz="1800" spc="5">
                          <a:latin typeface="Times New Roman"/>
                          <a:cs typeface="Times New Roman"/>
                        </a:rPr>
                        <a:t>a</a:t>
                      </a:r>
                      <a:r>
                        <a:rPr dirty="0" sz="1800">
                          <a:latin typeface="Times New Roman"/>
                          <a:cs typeface="Times New Roman"/>
                        </a:rPr>
                        <a:t>rks</a:t>
                      </a:r>
                      <a:endParaRPr sz="1800">
                        <a:latin typeface="Times New Roman"/>
                        <a:cs typeface="Times New Roman"/>
                      </a:endParaRPr>
                    </a:p>
                  </a:txBody>
                  <a:tcPr marL="0" marR="0" marB="0" marT="0">
                    <a:solidFill>
                      <a:srgbClr val="E9EEE8"/>
                    </a:solidFill>
                  </a:tcPr>
                </a:tc>
              </a:tr>
              <a:tr h="263738">
                <a:tc gridSpan="2">
                  <a:txBody>
                    <a:bodyPr/>
                    <a:lstStyle/>
                    <a:p>
                      <a:pPr marL="31750">
                        <a:lnSpc>
                          <a:spcPts val="1975"/>
                        </a:lnSpc>
                      </a:pPr>
                      <a:r>
                        <a:rPr dirty="0" sz="1800">
                          <a:latin typeface="Times New Roman"/>
                          <a:cs typeface="Times New Roman"/>
                        </a:rPr>
                        <a:t>Amount </a:t>
                      </a:r>
                      <a:r>
                        <a:rPr dirty="0" sz="1800" spc="-10">
                          <a:latin typeface="Times New Roman"/>
                          <a:cs typeface="Times New Roman"/>
                        </a:rPr>
                        <a:t>&gt;= </a:t>
                      </a:r>
                      <a:r>
                        <a:rPr dirty="0" sz="1800">
                          <a:latin typeface="Times New Roman"/>
                          <a:cs typeface="Times New Roman"/>
                        </a:rPr>
                        <a:t>2 </a:t>
                      </a:r>
                      <a:r>
                        <a:rPr dirty="0" sz="1800" spc="-10">
                          <a:latin typeface="Times New Roman"/>
                          <a:cs typeface="Times New Roman"/>
                        </a:rPr>
                        <a:t>Lakh </a:t>
                      </a:r>
                      <a:r>
                        <a:rPr dirty="0" sz="1800">
                          <a:latin typeface="Times New Roman"/>
                          <a:cs typeface="Times New Roman"/>
                        </a:rPr>
                        <a:t>and</a:t>
                      </a:r>
                      <a:r>
                        <a:rPr dirty="0" sz="1800" spc="430">
                          <a:latin typeface="Times New Roman"/>
                          <a:cs typeface="Times New Roman"/>
                        </a:rPr>
                        <a:t> </a:t>
                      </a:r>
                      <a:r>
                        <a:rPr dirty="0" sz="1800" spc="-5">
                          <a:latin typeface="Times New Roman"/>
                          <a:cs typeface="Times New Roman"/>
                        </a:rPr>
                        <a:t>&lt;</a:t>
                      </a:r>
                      <a:endParaRPr sz="1800">
                        <a:latin typeface="Times New Roman"/>
                        <a:cs typeface="Times New Roman"/>
                      </a:endParaRPr>
                    </a:p>
                  </a:txBody>
                  <a:tcPr marL="0" marR="0" marB="0" marT="0">
                    <a:solidFill>
                      <a:srgbClr val="E9EEE8"/>
                    </a:solidFill>
                  </a:tcPr>
                </a:tc>
                <a:tc hMerge="1">
                  <a:txBody>
                    <a:bodyPr/>
                    <a:lstStyle/>
                    <a:p>
                      <a:pPr/>
                    </a:p>
                  </a:txBody>
                  <a:tcPr marL="0" marR="0" marB="0" marT="0"/>
                </a:tc>
                <a:tc>
                  <a:txBody>
                    <a:bodyPr/>
                    <a:lstStyle/>
                    <a:p>
                      <a:pPr marL="133985">
                        <a:lnSpc>
                          <a:spcPts val="1975"/>
                        </a:lnSpc>
                      </a:pPr>
                      <a:r>
                        <a:rPr dirty="0" sz="1800">
                          <a:latin typeface="Times New Roman"/>
                          <a:cs typeface="Times New Roman"/>
                        </a:rPr>
                        <a:t>4</a:t>
                      </a:r>
                      <a:endParaRPr sz="1800">
                        <a:latin typeface="Times New Roman"/>
                        <a:cs typeface="Times New Roman"/>
                      </a:endParaRPr>
                    </a:p>
                  </a:txBody>
                  <a:tcPr marL="0" marR="0" marB="0" marT="0">
                    <a:solidFill>
                      <a:srgbClr val="E9EEE8"/>
                    </a:solidFill>
                  </a:tcPr>
                </a:tc>
                <a:tc>
                  <a:txBody>
                    <a:bodyPr/>
                    <a:lstStyle/>
                    <a:p>
                      <a:pPr marL="63500">
                        <a:lnSpc>
                          <a:spcPts val="1975"/>
                        </a:lnSpc>
                      </a:pPr>
                      <a:r>
                        <a:rPr dirty="0" sz="1800" spc="-10">
                          <a:latin typeface="Times New Roman"/>
                          <a:cs typeface="Times New Roman"/>
                        </a:rPr>
                        <a:t>Lakh</a:t>
                      </a:r>
                      <a:endParaRPr sz="1800">
                        <a:latin typeface="Times New Roman"/>
                        <a:cs typeface="Times New Roman"/>
                      </a:endParaRPr>
                    </a:p>
                  </a:txBody>
                  <a:tcPr marL="0" marR="0" marB="0" marT="0">
                    <a:solidFill>
                      <a:srgbClr val="E9EEE8"/>
                    </a:solidFill>
                  </a:tcPr>
                </a:tc>
                <a:tc>
                  <a:txBody>
                    <a:bodyPr/>
                    <a:lstStyle/>
                    <a:p>
                      <a:pPr algn="r" marR="24130">
                        <a:lnSpc>
                          <a:spcPts val="1975"/>
                        </a:lnSpc>
                        <a:tabLst>
                          <a:tab pos="292100" algn="l"/>
                          <a:tab pos="584200" algn="l"/>
                        </a:tabLst>
                      </a:pPr>
                      <a:r>
                        <a:rPr dirty="0" sz="1800">
                          <a:latin typeface="Times New Roman"/>
                          <a:cs typeface="Times New Roman"/>
                        </a:rPr>
                        <a:t>–	1	</a:t>
                      </a:r>
                      <a:r>
                        <a:rPr dirty="0" sz="1800">
                          <a:latin typeface="Times New Roman"/>
                          <a:cs typeface="Times New Roman"/>
                        </a:rPr>
                        <a:t>M</a:t>
                      </a:r>
                      <a:r>
                        <a:rPr dirty="0" sz="1800" spc="5">
                          <a:latin typeface="Times New Roman"/>
                          <a:cs typeface="Times New Roman"/>
                        </a:rPr>
                        <a:t>a</a:t>
                      </a:r>
                      <a:r>
                        <a:rPr dirty="0" sz="1800">
                          <a:latin typeface="Times New Roman"/>
                          <a:cs typeface="Times New Roman"/>
                        </a:rPr>
                        <a:t>rk</a:t>
                      </a:r>
                      <a:endParaRPr sz="1800">
                        <a:latin typeface="Times New Roman"/>
                        <a:cs typeface="Times New Roman"/>
                      </a:endParaRPr>
                    </a:p>
                  </a:txBody>
                  <a:tcPr marL="0" marR="0" marB="0" marT="0">
                    <a:solidFill>
                      <a:srgbClr val="E9EEE8"/>
                    </a:solidFill>
                  </a:tcPr>
                </a:tc>
              </a:tr>
              <a:tr h="274319">
                <a:tc>
                  <a:txBody>
                    <a:bodyPr/>
                    <a:lstStyle/>
                    <a:p>
                      <a:pPr marL="31750">
                        <a:lnSpc>
                          <a:spcPts val="2060"/>
                        </a:lnSpc>
                      </a:pPr>
                      <a:r>
                        <a:rPr dirty="0" sz="1800">
                          <a:latin typeface="Times New Roman"/>
                          <a:cs typeface="Times New Roman"/>
                        </a:rPr>
                        <a:t>Amount</a:t>
                      </a:r>
                      <a:r>
                        <a:rPr dirty="0" sz="1800" spc="-40">
                          <a:latin typeface="Times New Roman"/>
                          <a:cs typeface="Times New Roman"/>
                        </a:rPr>
                        <a:t> </a:t>
                      </a:r>
                      <a:r>
                        <a:rPr dirty="0" sz="1800" spc="-5">
                          <a:latin typeface="Times New Roman"/>
                          <a:cs typeface="Times New Roman"/>
                        </a:rPr>
                        <a:t>&lt;</a:t>
                      </a:r>
                      <a:endParaRPr sz="1800">
                        <a:latin typeface="Times New Roman"/>
                        <a:cs typeface="Times New Roman"/>
                      </a:endParaRPr>
                    </a:p>
                  </a:txBody>
                  <a:tcPr marL="0" marR="0" marB="0" marT="0">
                    <a:solidFill>
                      <a:srgbClr val="E9EEE8"/>
                    </a:solidFill>
                  </a:tcPr>
                </a:tc>
                <a:tc>
                  <a:txBody>
                    <a:bodyPr/>
                    <a:lstStyle/>
                    <a:p>
                      <a:pPr marL="85090">
                        <a:lnSpc>
                          <a:spcPts val="2060"/>
                        </a:lnSpc>
                      </a:pPr>
                      <a:r>
                        <a:rPr dirty="0" sz="1800">
                          <a:latin typeface="Times New Roman"/>
                          <a:cs typeface="Times New Roman"/>
                        </a:rPr>
                        <a:t>2 </a:t>
                      </a:r>
                      <a:r>
                        <a:rPr dirty="0" sz="1800" spc="-10">
                          <a:latin typeface="Times New Roman"/>
                          <a:cs typeface="Times New Roman"/>
                        </a:rPr>
                        <a:t>Lakh</a:t>
                      </a:r>
                      <a:endParaRPr sz="1800">
                        <a:latin typeface="Times New Roman"/>
                        <a:cs typeface="Times New Roman"/>
                      </a:endParaRPr>
                    </a:p>
                  </a:txBody>
                  <a:tcPr marL="0" marR="0" marB="0" marT="0">
                    <a:solidFill>
                      <a:srgbClr val="E9EEE8"/>
                    </a:solidFill>
                  </a:tcPr>
                </a:tc>
                <a:tc gridSpan="3">
                  <a:txBody>
                    <a:bodyPr/>
                    <a:lstStyle/>
                    <a:p>
                      <a:pPr marL="1048385">
                        <a:lnSpc>
                          <a:spcPts val="2060"/>
                        </a:lnSpc>
                      </a:pPr>
                      <a:r>
                        <a:rPr dirty="0" sz="1800">
                          <a:latin typeface="Times New Roman"/>
                          <a:cs typeface="Times New Roman"/>
                        </a:rPr>
                        <a:t>– 0</a:t>
                      </a:r>
                      <a:r>
                        <a:rPr dirty="0" sz="1800" spc="-15">
                          <a:latin typeface="Times New Roman"/>
                          <a:cs typeface="Times New Roman"/>
                        </a:rPr>
                        <a:t> </a:t>
                      </a:r>
                      <a:r>
                        <a:rPr dirty="0" sz="1800" spc="-5">
                          <a:latin typeface="Times New Roman"/>
                          <a:cs typeface="Times New Roman"/>
                        </a:rPr>
                        <a:t>Mark</a:t>
                      </a:r>
                      <a:endParaRPr sz="1800">
                        <a:latin typeface="Times New Roman"/>
                        <a:cs typeface="Times New Roman"/>
                      </a:endParaRPr>
                    </a:p>
                  </a:txBody>
                  <a:tcPr marL="0" marR="0" marB="0" marT="0">
                    <a:solidFill>
                      <a:srgbClr val="E9EEE8"/>
                    </a:solidFill>
                  </a:tcPr>
                </a:tc>
                <a:tc hMerge="1">
                  <a:txBody>
                    <a:bodyPr/>
                    <a:lstStyle/>
                    <a:p>
                      <a:pPr/>
                    </a:p>
                  </a:txBody>
                  <a:tcPr marL="0" marR="0" marB="0" marT="0"/>
                </a:tc>
                <a:tc hMerge="1">
                  <a:txBody>
                    <a:bodyPr/>
                    <a:lstStyle/>
                    <a:p>
                      <a:pPr/>
                    </a:p>
                  </a:txBody>
                  <a:tcPr marL="0" marR="0" marB="0" marT="0"/>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p:nvPr/>
        </p:nvSpPr>
        <p:spPr>
          <a:xfrm>
            <a:off x="408940" y="282193"/>
            <a:ext cx="8490585" cy="498411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a:p>
            <a:pPr marL="190500">
              <a:lnSpc>
                <a:spcPct val="100000"/>
              </a:lnSpc>
              <a:spcBef>
                <a:spcPts val="154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311785">
              <a:lnSpc>
                <a:spcPct val="100000"/>
              </a:lnSpc>
              <a:spcBef>
                <a:spcPts val="1415"/>
              </a:spcBef>
            </a:pPr>
            <a:r>
              <a:rPr dirty="0" sz="1600" i="1">
                <a:latin typeface="Times New Roman"/>
                <a:cs typeface="Times New Roman"/>
              </a:rPr>
              <a:t>Documentary evidence; Funding </a:t>
            </a:r>
            <a:r>
              <a:rPr dirty="0" sz="1600" spc="-15" i="1">
                <a:latin typeface="Times New Roman"/>
                <a:cs typeface="Times New Roman"/>
              </a:rPr>
              <a:t>agency, </a:t>
            </a:r>
            <a:r>
              <a:rPr dirty="0" sz="1600" i="1">
                <a:latin typeface="Times New Roman"/>
                <a:cs typeface="Times New Roman"/>
              </a:rPr>
              <a:t>Amount, Duration, </a:t>
            </a:r>
            <a:r>
              <a:rPr dirty="0" sz="1600" spc="-10" i="1">
                <a:latin typeface="Times New Roman"/>
                <a:cs typeface="Times New Roman"/>
              </a:rPr>
              <a:t>Research </a:t>
            </a:r>
            <a:r>
              <a:rPr dirty="0" sz="1600" spc="-15" i="1">
                <a:latin typeface="Times New Roman"/>
                <a:cs typeface="Times New Roman"/>
              </a:rPr>
              <a:t>progress;</a:t>
            </a:r>
            <a:r>
              <a:rPr dirty="0" sz="1600" spc="-75" i="1">
                <a:latin typeface="Times New Roman"/>
                <a:cs typeface="Times New Roman"/>
              </a:rPr>
              <a:t> </a:t>
            </a:r>
            <a:r>
              <a:rPr dirty="0" sz="1600" i="1">
                <a:latin typeface="Times New Roman"/>
                <a:cs typeface="Times New Roman"/>
              </a:rPr>
              <a:t>Outcome</a:t>
            </a:r>
            <a:endParaRPr sz="1600">
              <a:latin typeface="Times New Roman"/>
              <a:cs typeface="Times New Roman"/>
            </a:endParaRPr>
          </a:p>
          <a:p>
            <a:pPr>
              <a:lnSpc>
                <a:spcPct val="100000"/>
              </a:lnSpc>
            </a:pPr>
            <a:endParaRPr sz="1700">
              <a:latin typeface="Times New Roman"/>
              <a:cs typeface="Times New Roman"/>
            </a:endParaRPr>
          </a:p>
          <a:p>
            <a:pPr>
              <a:lnSpc>
                <a:spcPct val="100000"/>
              </a:lnSpc>
              <a:spcBef>
                <a:spcPts val="25"/>
              </a:spcBef>
            </a:pPr>
            <a:endParaRPr sz="2400">
              <a:latin typeface="Times New Roman"/>
              <a:cs typeface="Times New Roman"/>
            </a:endParaRPr>
          </a:p>
          <a:p>
            <a:pPr marL="12700">
              <a:lnSpc>
                <a:spcPct val="100000"/>
              </a:lnSpc>
              <a:spcBef>
                <a:spcPts val="5"/>
              </a:spcBef>
            </a:pPr>
            <a:r>
              <a:rPr dirty="0" sz="2200" b="1">
                <a:solidFill>
                  <a:srgbClr val="0000CC"/>
                </a:solidFill>
                <a:latin typeface="Times New Roman"/>
                <a:cs typeface="Times New Roman"/>
              </a:rPr>
              <a:t>5.8. Faculty Performance Appraisal and Development System</a:t>
            </a:r>
            <a:r>
              <a:rPr dirty="0" sz="2200" spc="-215" b="1">
                <a:solidFill>
                  <a:srgbClr val="0000CC"/>
                </a:solidFill>
                <a:latin typeface="Times New Roman"/>
                <a:cs typeface="Times New Roman"/>
              </a:rPr>
              <a:t> </a:t>
            </a:r>
            <a:r>
              <a:rPr dirty="0" sz="2200" spc="-25" b="1">
                <a:solidFill>
                  <a:srgbClr val="0000CC"/>
                </a:solidFill>
                <a:latin typeface="Times New Roman"/>
                <a:cs typeface="Times New Roman"/>
              </a:rPr>
              <a:t>(FPADS)</a:t>
            </a:r>
            <a:endParaRPr sz="2200">
              <a:latin typeface="Times New Roman"/>
              <a:cs typeface="Times New Roman"/>
            </a:endParaRPr>
          </a:p>
          <a:p>
            <a:pPr marL="12700">
              <a:lnSpc>
                <a:spcPct val="100000"/>
              </a:lnSpc>
              <a:spcBef>
                <a:spcPts val="1250"/>
              </a:spcBef>
            </a:pPr>
            <a:r>
              <a:rPr dirty="0" sz="2000" spc="-5">
                <a:latin typeface="Times New Roman"/>
                <a:cs typeface="Times New Roman"/>
              </a:rPr>
              <a:t>The assessment is based</a:t>
            </a:r>
            <a:r>
              <a:rPr dirty="0" sz="2000" spc="-25">
                <a:latin typeface="Times New Roman"/>
                <a:cs typeface="Times New Roman"/>
              </a:rPr>
              <a:t> </a:t>
            </a:r>
            <a:r>
              <a:rPr dirty="0" sz="2000" spc="-5">
                <a:latin typeface="Times New Roman"/>
                <a:cs typeface="Times New Roman"/>
              </a:rPr>
              <a:t>on:</a:t>
            </a:r>
            <a:endParaRPr sz="2000">
              <a:latin typeface="Times New Roman"/>
              <a:cs typeface="Times New Roman"/>
            </a:endParaRPr>
          </a:p>
          <a:p>
            <a:pPr marL="298450" indent="-285750">
              <a:lnSpc>
                <a:spcPct val="100000"/>
              </a:lnSpc>
              <a:spcBef>
                <a:spcPts val="1200"/>
              </a:spcBef>
              <a:buFont typeface="Arial"/>
              <a:buChar char="•"/>
              <a:tabLst>
                <a:tab pos="297815" algn="l"/>
                <a:tab pos="298450" algn="l"/>
              </a:tabLst>
            </a:pPr>
            <a:r>
              <a:rPr dirty="0" sz="2000" spc="-5">
                <a:latin typeface="Times New Roman"/>
                <a:cs typeface="Times New Roman"/>
              </a:rPr>
              <a:t>A well-defined system for faculty appraisal for all the assessment</a:t>
            </a:r>
            <a:r>
              <a:rPr dirty="0" sz="2000" spc="-140">
                <a:latin typeface="Times New Roman"/>
                <a:cs typeface="Times New Roman"/>
              </a:rPr>
              <a:t> </a:t>
            </a:r>
            <a:r>
              <a:rPr dirty="0" sz="2000" spc="-5">
                <a:latin typeface="Times New Roman"/>
                <a:cs typeface="Times New Roman"/>
              </a:rPr>
              <a:t>years</a:t>
            </a:r>
            <a:endParaRPr sz="2000">
              <a:latin typeface="Times New Roman"/>
              <a:cs typeface="Times New Roman"/>
            </a:endParaRPr>
          </a:p>
          <a:p>
            <a:pPr marL="298450" indent="-285750">
              <a:lnSpc>
                <a:spcPct val="100000"/>
              </a:lnSpc>
              <a:spcBef>
                <a:spcPts val="1200"/>
              </a:spcBef>
              <a:buFont typeface="Arial"/>
              <a:buChar char="•"/>
              <a:tabLst>
                <a:tab pos="297815" algn="l"/>
                <a:tab pos="298450" algn="l"/>
              </a:tabLst>
            </a:pPr>
            <a:r>
              <a:rPr dirty="0" sz="2000" spc="-5">
                <a:latin typeface="Times New Roman"/>
                <a:cs typeface="Times New Roman"/>
              </a:rPr>
              <a:t>Its implementation, transparency and</a:t>
            </a:r>
            <a:r>
              <a:rPr dirty="0" sz="2000" spc="-20">
                <a:latin typeface="Times New Roman"/>
                <a:cs typeface="Times New Roman"/>
              </a:rPr>
              <a:t> </a:t>
            </a:r>
            <a:r>
              <a:rPr dirty="0" sz="2000" spc="-5">
                <a:latin typeface="Times New Roman"/>
                <a:cs typeface="Times New Roman"/>
              </a:rPr>
              <a:t>effectiveness</a:t>
            </a:r>
            <a:endParaRPr sz="2000">
              <a:latin typeface="Times New Roman"/>
              <a:cs typeface="Times New Roman"/>
            </a:endParaRPr>
          </a:p>
          <a:p>
            <a:pPr>
              <a:lnSpc>
                <a:spcPct val="100000"/>
              </a:lnSpc>
            </a:pPr>
            <a:endParaRPr sz="2200">
              <a:latin typeface="Times New Roman"/>
              <a:cs typeface="Times New Roman"/>
            </a:endParaRPr>
          </a:p>
          <a:p>
            <a:pPr marL="36195">
              <a:lnSpc>
                <a:spcPct val="100000"/>
              </a:lnSpc>
              <a:spcBef>
                <a:spcPts val="134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493395" indent="-457834">
              <a:lnSpc>
                <a:spcPct val="100000"/>
              </a:lnSpc>
              <a:spcBef>
                <a:spcPts val="1010"/>
              </a:spcBef>
              <a:buSzPct val="75000"/>
              <a:buAutoNum type="alphaUcPeriod"/>
              <a:tabLst>
                <a:tab pos="493395" algn="l"/>
                <a:tab pos="494030" algn="l"/>
              </a:tabLst>
            </a:pPr>
            <a:r>
              <a:rPr dirty="0" sz="1600" i="1">
                <a:latin typeface="Times New Roman"/>
                <a:cs typeface="Times New Roman"/>
              </a:rPr>
              <a:t>Notified performance appraisal and development system; Appraisal Parameters;</a:t>
            </a:r>
            <a:r>
              <a:rPr dirty="0" sz="1600" spc="-105" i="1">
                <a:latin typeface="Times New Roman"/>
                <a:cs typeface="Times New Roman"/>
              </a:rPr>
              <a:t> </a:t>
            </a:r>
            <a:r>
              <a:rPr dirty="0" sz="1600" spc="-20" i="1">
                <a:latin typeface="Times New Roman"/>
                <a:cs typeface="Times New Roman"/>
              </a:rPr>
              <a:t>Awareness</a:t>
            </a:r>
            <a:endParaRPr sz="1600">
              <a:latin typeface="Times New Roman"/>
              <a:cs typeface="Times New Roman"/>
            </a:endParaRPr>
          </a:p>
          <a:p>
            <a:pPr marL="493395" indent="-457834">
              <a:lnSpc>
                <a:spcPct val="100000"/>
              </a:lnSpc>
              <a:spcBef>
                <a:spcPts val="960"/>
              </a:spcBef>
              <a:buSzPct val="75000"/>
              <a:buAutoNum type="alphaUcPeriod"/>
              <a:tabLst>
                <a:tab pos="493395" algn="l"/>
                <a:tab pos="494030" algn="l"/>
              </a:tabLst>
            </a:pPr>
            <a:r>
              <a:rPr dirty="0" sz="1600" i="1">
                <a:latin typeface="Times New Roman"/>
                <a:cs typeface="Times New Roman"/>
              </a:rPr>
              <a:t>Implementation, </a:t>
            </a:r>
            <a:r>
              <a:rPr dirty="0" sz="1600" spc="-15" i="1">
                <a:latin typeface="Times New Roman"/>
                <a:cs typeface="Times New Roman"/>
              </a:rPr>
              <a:t>Transparency </a:t>
            </a:r>
            <a:r>
              <a:rPr dirty="0" sz="1600" i="1">
                <a:latin typeface="Times New Roman"/>
                <a:cs typeface="Times New Roman"/>
              </a:rPr>
              <a:t>and</a:t>
            </a:r>
            <a:r>
              <a:rPr dirty="0" sz="1600" spc="-15" i="1">
                <a:latin typeface="Times New Roman"/>
                <a:cs typeface="Times New Roman"/>
              </a:rPr>
              <a:t> </a:t>
            </a:r>
            <a:r>
              <a:rPr dirty="0" sz="1600" i="1">
                <a:latin typeface="Times New Roman"/>
                <a:cs typeface="Times New Roman"/>
              </a:rPr>
              <a:t>Effectiveness</a:t>
            </a:r>
            <a:endParaRPr sz="16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574040" y="683818"/>
            <a:ext cx="8803005" cy="746760"/>
          </a:xfrm>
          <a:prstGeom prst="rect"/>
        </p:spPr>
        <p:txBody>
          <a:bodyPr wrap="square" lIns="0" tIns="12065" rIns="0" bIns="0" rtlCol="0" vert="horz">
            <a:spAutoFit/>
          </a:bodyPr>
          <a:lstStyle/>
          <a:p>
            <a:pPr marL="475615" marR="5080" indent="-463550">
              <a:lnSpc>
                <a:spcPct val="107600"/>
              </a:lnSpc>
              <a:spcBef>
                <a:spcPts val="95"/>
              </a:spcBef>
              <a:tabLst>
                <a:tab pos="1604645" algn="l"/>
                <a:tab pos="2479675" algn="l"/>
                <a:tab pos="3003550" algn="l"/>
                <a:tab pos="3974465" algn="l"/>
                <a:tab pos="5055235" algn="l"/>
                <a:tab pos="5655945" algn="l"/>
                <a:tab pos="6489700" algn="l"/>
                <a:tab pos="7022465" algn="l"/>
                <a:tab pos="8338820" algn="l"/>
              </a:tabLst>
            </a:pPr>
            <a:r>
              <a:rPr dirty="0" sz="2200" b="1">
                <a:solidFill>
                  <a:srgbClr val="0000CC"/>
                </a:solidFill>
                <a:latin typeface="Times New Roman"/>
                <a:cs typeface="Times New Roman"/>
              </a:rPr>
              <a:t>1.3.</a:t>
            </a:r>
            <a:r>
              <a:rPr dirty="0" sz="2200" spc="-215" b="1">
                <a:solidFill>
                  <a:srgbClr val="0000CC"/>
                </a:solidFill>
                <a:latin typeface="Times New Roman"/>
                <a:cs typeface="Times New Roman"/>
              </a:rPr>
              <a:t> </a:t>
            </a:r>
            <a:r>
              <a:rPr dirty="0" sz="2200" b="1">
                <a:solidFill>
                  <a:srgbClr val="0000CC"/>
                </a:solidFill>
                <a:latin typeface="Times New Roman"/>
                <a:cs typeface="Times New Roman"/>
              </a:rPr>
              <a:t>Indic</a:t>
            </a:r>
            <a:r>
              <a:rPr dirty="0" sz="2200" spc="-10" b="1">
                <a:solidFill>
                  <a:srgbClr val="0000CC"/>
                </a:solidFill>
                <a:latin typeface="Times New Roman"/>
                <a:cs typeface="Times New Roman"/>
              </a:rPr>
              <a:t>a</a:t>
            </a:r>
            <a:r>
              <a:rPr dirty="0" sz="2200" b="1">
                <a:solidFill>
                  <a:srgbClr val="0000CC"/>
                </a:solidFill>
                <a:latin typeface="Times New Roman"/>
                <a:cs typeface="Times New Roman"/>
              </a:rPr>
              <a:t>te</a:t>
            </a:r>
            <a:r>
              <a:rPr dirty="0" sz="2200" b="1">
                <a:solidFill>
                  <a:srgbClr val="0000CC"/>
                </a:solidFill>
                <a:latin typeface="Times New Roman"/>
                <a:cs typeface="Times New Roman"/>
              </a:rPr>
              <a:t>	</a:t>
            </a:r>
            <a:r>
              <a:rPr dirty="0" sz="2200" b="1">
                <a:solidFill>
                  <a:srgbClr val="0000CC"/>
                </a:solidFill>
                <a:latin typeface="Times New Roman"/>
                <a:cs typeface="Times New Roman"/>
              </a:rPr>
              <a:t>whe</a:t>
            </a:r>
            <a:r>
              <a:rPr dirty="0" sz="2200" spc="-45" b="1">
                <a:solidFill>
                  <a:srgbClr val="0000CC"/>
                </a:solidFill>
                <a:latin typeface="Times New Roman"/>
                <a:cs typeface="Times New Roman"/>
              </a:rPr>
              <a:t>r</a:t>
            </a:r>
            <a:r>
              <a:rPr dirty="0" sz="2200" b="1">
                <a:solidFill>
                  <a:srgbClr val="0000CC"/>
                </a:solidFill>
                <a:latin typeface="Times New Roman"/>
                <a:cs typeface="Times New Roman"/>
              </a:rPr>
              <a:t>e</a:t>
            </a:r>
            <a:r>
              <a:rPr dirty="0" sz="2200" b="1">
                <a:solidFill>
                  <a:srgbClr val="0000CC"/>
                </a:solidFill>
                <a:latin typeface="Times New Roman"/>
                <a:cs typeface="Times New Roman"/>
              </a:rPr>
              <a:t>	</a:t>
            </a:r>
            <a:r>
              <a:rPr dirty="0" sz="2200" spc="-5" b="1">
                <a:solidFill>
                  <a:srgbClr val="0000CC"/>
                </a:solidFill>
                <a:latin typeface="Times New Roman"/>
                <a:cs typeface="Times New Roman"/>
              </a:rPr>
              <a:t>th</a:t>
            </a:r>
            <a:r>
              <a:rPr dirty="0" sz="2200" b="1">
                <a:solidFill>
                  <a:srgbClr val="0000CC"/>
                </a:solidFill>
                <a:latin typeface="Times New Roman"/>
                <a:cs typeface="Times New Roman"/>
              </a:rPr>
              <a:t>e</a:t>
            </a:r>
            <a:r>
              <a:rPr dirty="0" sz="2200" b="1">
                <a:solidFill>
                  <a:srgbClr val="0000CC"/>
                </a:solidFill>
                <a:latin typeface="Times New Roman"/>
                <a:cs typeface="Times New Roman"/>
              </a:rPr>
              <a:t>	</a:t>
            </a:r>
            <a:r>
              <a:rPr dirty="0" sz="2200" spc="-85" b="1">
                <a:solidFill>
                  <a:srgbClr val="0000CC"/>
                </a:solidFill>
                <a:latin typeface="Times New Roman"/>
                <a:cs typeface="Times New Roman"/>
              </a:rPr>
              <a:t>V</a:t>
            </a:r>
            <a:r>
              <a:rPr dirty="0" sz="2200" b="1">
                <a:solidFill>
                  <a:srgbClr val="0000CC"/>
                </a:solidFill>
                <a:latin typeface="Times New Roman"/>
                <a:cs typeface="Times New Roman"/>
              </a:rPr>
              <a:t>is</a:t>
            </a:r>
            <a:r>
              <a:rPr dirty="0" sz="2200" spc="-15" b="1">
                <a:solidFill>
                  <a:srgbClr val="0000CC"/>
                </a:solidFill>
                <a:latin typeface="Times New Roman"/>
                <a:cs typeface="Times New Roman"/>
              </a:rPr>
              <a:t>i</a:t>
            </a:r>
            <a:r>
              <a:rPr dirty="0" sz="2200" b="1">
                <a:solidFill>
                  <a:srgbClr val="0000CC"/>
                </a:solidFill>
                <a:latin typeface="Times New Roman"/>
                <a:cs typeface="Times New Roman"/>
              </a:rPr>
              <a:t>on,</a:t>
            </a:r>
            <a:r>
              <a:rPr dirty="0" sz="2200" b="1">
                <a:solidFill>
                  <a:srgbClr val="0000CC"/>
                </a:solidFill>
                <a:latin typeface="Times New Roman"/>
                <a:cs typeface="Times New Roman"/>
              </a:rPr>
              <a:t>	</a:t>
            </a:r>
            <a:r>
              <a:rPr dirty="0" sz="2200" spc="-10" b="1">
                <a:solidFill>
                  <a:srgbClr val="0000CC"/>
                </a:solidFill>
                <a:latin typeface="Times New Roman"/>
                <a:cs typeface="Times New Roman"/>
              </a:rPr>
              <a:t>M</a:t>
            </a:r>
            <a:r>
              <a:rPr dirty="0" sz="2200" b="1">
                <a:solidFill>
                  <a:srgbClr val="0000CC"/>
                </a:solidFill>
                <a:latin typeface="Times New Roman"/>
                <a:cs typeface="Times New Roman"/>
              </a:rPr>
              <a:t>iss</a:t>
            </a:r>
            <a:r>
              <a:rPr dirty="0" sz="2200" spc="-10" b="1">
                <a:solidFill>
                  <a:srgbClr val="0000CC"/>
                </a:solidFill>
                <a:latin typeface="Times New Roman"/>
                <a:cs typeface="Times New Roman"/>
              </a:rPr>
              <a:t>i</a:t>
            </a:r>
            <a:r>
              <a:rPr dirty="0" sz="2200" b="1">
                <a:solidFill>
                  <a:srgbClr val="0000CC"/>
                </a:solidFill>
                <a:latin typeface="Times New Roman"/>
                <a:cs typeface="Times New Roman"/>
              </a:rPr>
              <a:t>on</a:t>
            </a:r>
            <a:r>
              <a:rPr dirty="0" sz="2200" b="1">
                <a:solidFill>
                  <a:srgbClr val="0000CC"/>
                </a:solidFill>
                <a:latin typeface="Times New Roman"/>
                <a:cs typeface="Times New Roman"/>
              </a:rPr>
              <a:t>	</a:t>
            </a:r>
            <a:r>
              <a:rPr dirty="0" sz="2200" b="1">
                <a:solidFill>
                  <a:srgbClr val="0000CC"/>
                </a:solidFill>
                <a:latin typeface="Times New Roman"/>
                <a:cs typeface="Times New Roman"/>
              </a:rPr>
              <a:t>and</a:t>
            </a:r>
            <a:r>
              <a:rPr dirty="0" sz="2200" b="1">
                <a:solidFill>
                  <a:srgbClr val="0000CC"/>
                </a:solidFill>
                <a:latin typeface="Times New Roman"/>
                <a:cs typeface="Times New Roman"/>
              </a:rPr>
              <a:t>	</a:t>
            </a:r>
            <a:r>
              <a:rPr dirty="0" sz="2200" b="1">
                <a:solidFill>
                  <a:srgbClr val="0000CC"/>
                </a:solidFill>
                <a:latin typeface="Times New Roman"/>
                <a:cs typeface="Times New Roman"/>
              </a:rPr>
              <a:t>PEOs</a:t>
            </a:r>
            <a:r>
              <a:rPr dirty="0" sz="2200" b="1">
                <a:solidFill>
                  <a:srgbClr val="0000CC"/>
                </a:solidFill>
                <a:latin typeface="Times New Roman"/>
                <a:cs typeface="Times New Roman"/>
              </a:rPr>
              <a:t>	</a:t>
            </a:r>
            <a:r>
              <a:rPr dirty="0" sz="2200" b="1">
                <a:solidFill>
                  <a:srgbClr val="0000CC"/>
                </a:solidFill>
                <a:latin typeface="Times New Roman"/>
                <a:cs typeface="Times New Roman"/>
              </a:rPr>
              <a:t>a</a:t>
            </a:r>
            <a:r>
              <a:rPr dirty="0" sz="2200" spc="-40" b="1">
                <a:solidFill>
                  <a:srgbClr val="0000CC"/>
                </a:solidFill>
                <a:latin typeface="Times New Roman"/>
                <a:cs typeface="Times New Roman"/>
              </a:rPr>
              <a:t>r</a:t>
            </a:r>
            <a:r>
              <a:rPr dirty="0" sz="2200" b="1">
                <a:solidFill>
                  <a:srgbClr val="0000CC"/>
                </a:solidFill>
                <a:latin typeface="Times New Roman"/>
                <a:cs typeface="Times New Roman"/>
              </a:rPr>
              <a:t>e</a:t>
            </a:r>
            <a:r>
              <a:rPr dirty="0" sz="2200" b="1">
                <a:solidFill>
                  <a:srgbClr val="0000CC"/>
                </a:solidFill>
                <a:latin typeface="Times New Roman"/>
                <a:cs typeface="Times New Roman"/>
              </a:rPr>
              <a:t>	</a:t>
            </a:r>
            <a:r>
              <a:rPr dirty="0" sz="2200" b="1">
                <a:solidFill>
                  <a:srgbClr val="0000CC"/>
                </a:solidFill>
                <a:latin typeface="Times New Roman"/>
                <a:cs typeface="Times New Roman"/>
              </a:rPr>
              <a:t>published</a:t>
            </a:r>
            <a:r>
              <a:rPr dirty="0" sz="2200" b="1">
                <a:solidFill>
                  <a:srgbClr val="0000CC"/>
                </a:solidFill>
                <a:latin typeface="Times New Roman"/>
                <a:cs typeface="Times New Roman"/>
              </a:rPr>
              <a:t>	</a:t>
            </a:r>
            <a:r>
              <a:rPr dirty="0" sz="2200" b="1">
                <a:solidFill>
                  <a:srgbClr val="0000CC"/>
                </a:solidFill>
                <a:latin typeface="Times New Roman"/>
                <a:cs typeface="Times New Roman"/>
              </a:rPr>
              <a:t>and  </a:t>
            </a:r>
            <a:r>
              <a:rPr dirty="0" sz="2200" b="1">
                <a:solidFill>
                  <a:srgbClr val="0000CC"/>
                </a:solidFill>
                <a:latin typeface="Times New Roman"/>
                <a:cs typeface="Times New Roman"/>
              </a:rPr>
              <a:t>disseminated among stakeholders </a:t>
            </a:r>
            <a:r>
              <a:rPr dirty="0" sz="2200" spc="-5" b="1">
                <a:solidFill>
                  <a:srgbClr val="0000CC"/>
                </a:solidFill>
                <a:latin typeface="Times New Roman"/>
                <a:cs typeface="Times New Roman"/>
              </a:rPr>
              <a:t>(PEOs).</a:t>
            </a:r>
            <a:r>
              <a:rPr dirty="0" sz="2200" spc="15" b="1">
                <a:solidFill>
                  <a:srgbClr val="0000CC"/>
                </a:solidFill>
                <a:latin typeface="Times New Roman"/>
                <a:cs typeface="Times New Roman"/>
              </a:rPr>
              <a:t> </a:t>
            </a:r>
            <a:r>
              <a:rPr dirty="0" sz="2200" spc="-5" b="1">
                <a:solidFill>
                  <a:srgbClr val="0000CC"/>
                </a:solidFill>
                <a:latin typeface="Times New Roman"/>
                <a:cs typeface="Times New Roman"/>
              </a:rPr>
              <a:t>(15)</a:t>
            </a:r>
            <a:endParaRPr sz="2200">
              <a:latin typeface="Times New Roman"/>
              <a:cs typeface="Times New Roman"/>
            </a:endParaRP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764540" y="1361135"/>
            <a:ext cx="7468870" cy="3914140"/>
          </a:xfrm>
          <a:prstGeom prst="rect">
            <a:avLst/>
          </a:prstGeom>
        </p:spPr>
        <p:txBody>
          <a:bodyPr wrap="square" lIns="0" tIns="113664" rIns="0" bIns="0" rtlCol="0" vert="horz">
            <a:spAutoFit/>
          </a:bodyPr>
          <a:lstStyle/>
          <a:p>
            <a:pPr marL="1193800" indent="-457834">
              <a:lnSpc>
                <a:spcPct val="100000"/>
              </a:lnSpc>
              <a:spcBef>
                <a:spcPts val="894"/>
              </a:spcBef>
              <a:buFont typeface="Arial"/>
              <a:buChar char="•"/>
              <a:tabLst>
                <a:tab pos="1193800" algn="l"/>
                <a:tab pos="1194435" algn="l"/>
              </a:tabLst>
            </a:pPr>
            <a:r>
              <a:rPr dirty="0" sz="2000" spc="-15">
                <a:latin typeface="Times New Roman"/>
                <a:cs typeface="Times New Roman"/>
              </a:rPr>
              <a:t>Availability </a:t>
            </a:r>
            <a:r>
              <a:rPr dirty="0" sz="2000" spc="-5">
                <a:latin typeface="Times New Roman"/>
                <a:cs typeface="Times New Roman"/>
              </a:rPr>
              <a:t>on Institute website under relevant program</a:t>
            </a:r>
            <a:r>
              <a:rPr dirty="0" sz="2000" spc="-25">
                <a:latin typeface="Times New Roman"/>
                <a:cs typeface="Times New Roman"/>
              </a:rPr>
              <a:t> </a:t>
            </a:r>
            <a:r>
              <a:rPr dirty="0" sz="2000">
                <a:latin typeface="Times New Roman"/>
                <a:cs typeface="Times New Roman"/>
              </a:rPr>
              <a:t>link</a:t>
            </a:r>
            <a:endParaRPr sz="2000">
              <a:latin typeface="Times New Roman"/>
              <a:cs typeface="Times New Roman"/>
            </a:endParaRPr>
          </a:p>
          <a:p>
            <a:pPr marL="1193800" indent="-457834">
              <a:lnSpc>
                <a:spcPct val="100000"/>
              </a:lnSpc>
              <a:spcBef>
                <a:spcPts val="800"/>
              </a:spcBef>
              <a:buFont typeface="Arial"/>
              <a:buChar char="•"/>
              <a:tabLst>
                <a:tab pos="1193800" algn="l"/>
                <a:tab pos="1194435" algn="l"/>
              </a:tabLst>
            </a:pPr>
            <a:r>
              <a:rPr dirty="0" sz="2000" spc="-15">
                <a:latin typeface="Times New Roman"/>
                <a:cs typeface="Times New Roman"/>
              </a:rPr>
              <a:t>Availability </a:t>
            </a:r>
            <a:r>
              <a:rPr dirty="0" sz="2000" spc="-5">
                <a:latin typeface="Times New Roman"/>
                <a:cs typeface="Times New Roman"/>
              </a:rPr>
              <a:t>at department notice</a:t>
            </a:r>
            <a:r>
              <a:rPr dirty="0" sz="2000" spc="-55">
                <a:latin typeface="Times New Roman"/>
                <a:cs typeface="Times New Roman"/>
              </a:rPr>
              <a:t> </a:t>
            </a:r>
            <a:r>
              <a:rPr dirty="0" sz="2000" spc="-5">
                <a:latin typeface="Times New Roman"/>
                <a:cs typeface="Times New Roman"/>
              </a:rPr>
              <a:t>boards</a:t>
            </a:r>
            <a:endParaRPr sz="2000">
              <a:latin typeface="Times New Roman"/>
              <a:cs typeface="Times New Roman"/>
            </a:endParaRPr>
          </a:p>
          <a:p>
            <a:pPr marL="1193800" indent="-457834">
              <a:lnSpc>
                <a:spcPct val="100000"/>
              </a:lnSpc>
              <a:spcBef>
                <a:spcPts val="800"/>
              </a:spcBef>
              <a:buFont typeface="Arial"/>
              <a:buChar char="•"/>
              <a:tabLst>
                <a:tab pos="1193800" algn="l"/>
                <a:tab pos="1194435" algn="l"/>
              </a:tabLst>
            </a:pPr>
            <a:r>
              <a:rPr dirty="0" sz="2000" spc="-5">
                <a:latin typeface="Times New Roman"/>
                <a:cs typeface="Times New Roman"/>
              </a:rPr>
              <a:t>HoD</a:t>
            </a:r>
            <a:r>
              <a:rPr dirty="0" sz="2000" spc="5">
                <a:latin typeface="Times New Roman"/>
                <a:cs typeface="Times New Roman"/>
              </a:rPr>
              <a:t> </a:t>
            </a:r>
            <a:r>
              <a:rPr dirty="0" sz="2000" spc="-5">
                <a:latin typeface="Times New Roman"/>
                <a:cs typeface="Times New Roman"/>
              </a:rPr>
              <a:t>Chamber</a:t>
            </a:r>
            <a:endParaRPr sz="2000">
              <a:latin typeface="Times New Roman"/>
              <a:cs typeface="Times New Roman"/>
            </a:endParaRPr>
          </a:p>
          <a:p>
            <a:pPr marL="1193800" indent="-457834">
              <a:lnSpc>
                <a:spcPct val="100000"/>
              </a:lnSpc>
              <a:spcBef>
                <a:spcPts val="800"/>
              </a:spcBef>
              <a:buFont typeface="Arial"/>
              <a:buChar char="•"/>
              <a:tabLst>
                <a:tab pos="1193800" algn="l"/>
                <a:tab pos="1194435" algn="l"/>
              </a:tabLst>
            </a:pPr>
            <a:r>
              <a:rPr dirty="0" sz="2000" spc="-5">
                <a:latin typeface="Times New Roman"/>
                <a:cs typeface="Times New Roman"/>
              </a:rPr>
              <a:t>Department website, if</a:t>
            </a:r>
            <a:r>
              <a:rPr dirty="0" sz="2000" spc="-35">
                <a:latin typeface="Times New Roman"/>
                <a:cs typeface="Times New Roman"/>
              </a:rPr>
              <a:t> </a:t>
            </a:r>
            <a:r>
              <a:rPr dirty="0" sz="2000" spc="-5">
                <a:latin typeface="Times New Roman"/>
                <a:cs typeface="Times New Roman"/>
              </a:rPr>
              <a:t>available</a:t>
            </a:r>
            <a:endParaRPr sz="2000">
              <a:latin typeface="Times New Roman"/>
              <a:cs typeface="Times New Roman"/>
            </a:endParaRPr>
          </a:p>
          <a:p>
            <a:pPr marL="1193800" indent="-457834">
              <a:lnSpc>
                <a:spcPct val="100000"/>
              </a:lnSpc>
              <a:spcBef>
                <a:spcPts val="800"/>
              </a:spcBef>
              <a:buFont typeface="Arial"/>
              <a:buChar char="•"/>
              <a:tabLst>
                <a:tab pos="1193800" algn="l"/>
                <a:tab pos="1194435" algn="l"/>
              </a:tabLst>
            </a:pPr>
            <a:r>
              <a:rPr dirty="0" sz="2000" spc="-15">
                <a:latin typeface="Times New Roman"/>
                <a:cs typeface="Times New Roman"/>
              </a:rPr>
              <a:t>Availability </a:t>
            </a:r>
            <a:r>
              <a:rPr dirty="0" sz="2000" spc="-5">
                <a:latin typeface="Times New Roman"/>
                <a:cs typeface="Times New Roman"/>
              </a:rPr>
              <a:t>in department level</a:t>
            </a:r>
            <a:r>
              <a:rPr dirty="0" sz="2000" spc="-50">
                <a:latin typeface="Times New Roman"/>
                <a:cs typeface="Times New Roman"/>
              </a:rPr>
              <a:t> </a:t>
            </a:r>
            <a:r>
              <a:rPr dirty="0" sz="2000" spc="-5">
                <a:latin typeface="Times New Roman"/>
                <a:cs typeface="Times New Roman"/>
              </a:rPr>
              <a:t>documents</a:t>
            </a:r>
            <a:endParaRPr sz="2000">
              <a:latin typeface="Times New Roman"/>
              <a:cs typeface="Times New Roman"/>
            </a:endParaRPr>
          </a:p>
          <a:p>
            <a:pPr marL="1193800" indent="-457834">
              <a:lnSpc>
                <a:spcPct val="100000"/>
              </a:lnSpc>
              <a:spcBef>
                <a:spcPts val="800"/>
              </a:spcBef>
              <a:buFont typeface="Arial"/>
              <a:buChar char="•"/>
              <a:tabLst>
                <a:tab pos="1193800" algn="l"/>
                <a:tab pos="1194435" algn="l"/>
              </a:tabLst>
            </a:pPr>
            <a:r>
              <a:rPr dirty="0" sz="2000" spc="-5">
                <a:latin typeface="Times New Roman"/>
                <a:cs typeface="Times New Roman"/>
              </a:rPr>
              <a:t>Documentary</a:t>
            </a:r>
            <a:r>
              <a:rPr dirty="0" sz="2000" spc="-10">
                <a:latin typeface="Times New Roman"/>
                <a:cs typeface="Times New Roman"/>
              </a:rPr>
              <a:t> </a:t>
            </a:r>
            <a:r>
              <a:rPr dirty="0" sz="2000" spc="-5">
                <a:latin typeface="Times New Roman"/>
                <a:cs typeface="Times New Roman"/>
              </a:rPr>
              <a:t>evidence</a:t>
            </a:r>
            <a:endParaRPr sz="2000">
              <a:latin typeface="Times New Roman"/>
              <a:cs typeface="Times New Roman"/>
            </a:endParaRPr>
          </a:p>
          <a:p>
            <a:pPr>
              <a:lnSpc>
                <a:spcPct val="100000"/>
              </a:lnSpc>
              <a:spcBef>
                <a:spcPts val="20"/>
              </a:spcBef>
            </a:pPr>
            <a:endParaRPr sz="2400">
              <a:latin typeface="Times New Roman"/>
              <a:cs typeface="Times New Roman"/>
            </a:endParaRPr>
          </a:p>
          <a:p>
            <a:pPr marL="469900" indent="-457200">
              <a:lnSpc>
                <a:spcPct val="100000"/>
              </a:lnSpc>
              <a:buAutoNum type="alphaUcPeriod"/>
              <a:tabLst>
                <a:tab pos="469265" algn="l"/>
                <a:tab pos="469900" algn="l"/>
              </a:tabLst>
            </a:pPr>
            <a:r>
              <a:rPr dirty="0" sz="1800" i="1">
                <a:solidFill>
                  <a:srgbClr val="313851"/>
                </a:solidFill>
                <a:latin typeface="Times New Roman"/>
                <a:cs typeface="Times New Roman"/>
              </a:rPr>
              <a:t>Adequacy </a:t>
            </a:r>
            <a:r>
              <a:rPr dirty="0" sz="1800" spc="-5" i="1">
                <a:solidFill>
                  <a:srgbClr val="313851"/>
                </a:solidFill>
                <a:latin typeface="Times New Roman"/>
                <a:cs typeface="Times New Roman"/>
              </a:rPr>
              <a:t>in </a:t>
            </a:r>
            <a:r>
              <a:rPr dirty="0" sz="1800" spc="-10" i="1">
                <a:solidFill>
                  <a:srgbClr val="313851"/>
                </a:solidFill>
                <a:latin typeface="Times New Roman"/>
                <a:cs typeface="Times New Roman"/>
              </a:rPr>
              <a:t>respect </a:t>
            </a:r>
            <a:r>
              <a:rPr dirty="0" sz="1800" i="1">
                <a:solidFill>
                  <a:srgbClr val="313851"/>
                </a:solidFill>
                <a:latin typeface="Times New Roman"/>
                <a:cs typeface="Times New Roman"/>
              </a:rPr>
              <a:t>of </a:t>
            </a:r>
            <a:r>
              <a:rPr dirty="0" sz="1800" spc="-5" i="1">
                <a:solidFill>
                  <a:srgbClr val="313851"/>
                </a:solidFill>
                <a:latin typeface="Times New Roman"/>
                <a:cs typeface="Times New Roman"/>
              </a:rPr>
              <a:t>publication &amp; </a:t>
            </a:r>
            <a:r>
              <a:rPr dirty="0" sz="1800" i="1">
                <a:solidFill>
                  <a:srgbClr val="313851"/>
                </a:solidFill>
                <a:latin typeface="Times New Roman"/>
                <a:cs typeface="Times New Roman"/>
              </a:rPr>
              <a:t>dissemination</a:t>
            </a:r>
            <a:r>
              <a:rPr dirty="0" sz="1800" spc="10" i="1">
                <a:solidFill>
                  <a:srgbClr val="313851"/>
                </a:solidFill>
                <a:latin typeface="Times New Roman"/>
                <a:cs typeface="Times New Roman"/>
              </a:rPr>
              <a:t> </a:t>
            </a:r>
            <a:r>
              <a:rPr dirty="0" sz="1800" i="1">
                <a:solidFill>
                  <a:srgbClr val="313851"/>
                </a:solidFill>
                <a:latin typeface="Times New Roman"/>
                <a:cs typeface="Times New Roman"/>
              </a:rPr>
              <a:t>(3)</a:t>
            </a:r>
            <a:endParaRPr sz="1800">
              <a:latin typeface="Times New Roman"/>
              <a:cs typeface="Times New Roman"/>
            </a:endParaRPr>
          </a:p>
          <a:p>
            <a:pPr marL="469900" indent="-457200">
              <a:lnSpc>
                <a:spcPct val="100000"/>
              </a:lnSpc>
              <a:spcBef>
                <a:spcPts val="1080"/>
              </a:spcBef>
              <a:buAutoNum type="alphaUcPeriod"/>
              <a:tabLst>
                <a:tab pos="469265" algn="l"/>
                <a:tab pos="469900" algn="l"/>
              </a:tabLst>
            </a:pPr>
            <a:r>
              <a:rPr dirty="0" sz="1800" spc="-15" i="1">
                <a:solidFill>
                  <a:srgbClr val="313851"/>
                </a:solidFill>
                <a:latin typeface="Times New Roman"/>
                <a:cs typeface="Times New Roman"/>
              </a:rPr>
              <a:t>Process </a:t>
            </a:r>
            <a:r>
              <a:rPr dirty="0" sz="1800" i="1">
                <a:solidFill>
                  <a:srgbClr val="313851"/>
                </a:solidFill>
                <a:latin typeface="Times New Roman"/>
                <a:cs typeface="Times New Roman"/>
              </a:rPr>
              <a:t>of dissemination among </a:t>
            </a:r>
            <a:r>
              <a:rPr dirty="0" sz="1800" spc="-5" i="1">
                <a:solidFill>
                  <a:srgbClr val="313851"/>
                </a:solidFill>
                <a:latin typeface="Times New Roman"/>
                <a:cs typeface="Times New Roman"/>
              </a:rPr>
              <a:t>stakeholders</a:t>
            </a:r>
            <a:r>
              <a:rPr dirty="0" sz="1800" spc="10" i="1">
                <a:solidFill>
                  <a:srgbClr val="313851"/>
                </a:solidFill>
                <a:latin typeface="Times New Roman"/>
                <a:cs typeface="Times New Roman"/>
              </a:rPr>
              <a:t> </a:t>
            </a:r>
            <a:r>
              <a:rPr dirty="0" sz="1800" i="1">
                <a:solidFill>
                  <a:srgbClr val="313851"/>
                </a:solidFill>
                <a:latin typeface="Times New Roman"/>
                <a:cs typeface="Times New Roman"/>
              </a:rPr>
              <a:t>(3)</a:t>
            </a:r>
            <a:endParaRPr sz="1800">
              <a:latin typeface="Times New Roman"/>
              <a:cs typeface="Times New Roman"/>
            </a:endParaRPr>
          </a:p>
          <a:p>
            <a:pPr marL="469900" indent="-457200">
              <a:lnSpc>
                <a:spcPct val="100000"/>
              </a:lnSpc>
              <a:spcBef>
                <a:spcPts val="1080"/>
              </a:spcBef>
              <a:buAutoNum type="alphaUcPeriod"/>
              <a:tabLst>
                <a:tab pos="469265" algn="l"/>
                <a:tab pos="469900" algn="l"/>
              </a:tabLst>
            </a:pPr>
            <a:r>
              <a:rPr dirty="0" sz="1800" spc="-5" i="1">
                <a:solidFill>
                  <a:srgbClr val="313851"/>
                </a:solidFill>
                <a:latin typeface="Times New Roman"/>
                <a:cs typeface="Times New Roman"/>
              </a:rPr>
              <a:t>Extent </a:t>
            </a:r>
            <a:r>
              <a:rPr dirty="0" sz="1800" i="1">
                <a:solidFill>
                  <a:srgbClr val="313851"/>
                </a:solidFill>
                <a:latin typeface="Times New Roman"/>
                <a:cs typeface="Times New Roman"/>
              </a:rPr>
              <a:t>of </a:t>
            </a:r>
            <a:r>
              <a:rPr dirty="0" sz="1800" spc="-10" i="1">
                <a:solidFill>
                  <a:srgbClr val="313851"/>
                </a:solidFill>
                <a:latin typeface="Times New Roman"/>
                <a:cs typeface="Times New Roman"/>
              </a:rPr>
              <a:t>awareness </a:t>
            </a:r>
            <a:r>
              <a:rPr dirty="0" sz="1800" i="1">
                <a:solidFill>
                  <a:srgbClr val="313851"/>
                </a:solidFill>
                <a:latin typeface="Times New Roman"/>
                <a:cs typeface="Times New Roman"/>
              </a:rPr>
              <a:t>of </a:t>
            </a:r>
            <a:r>
              <a:rPr dirty="0" sz="1800" spc="-20" i="1">
                <a:solidFill>
                  <a:srgbClr val="313851"/>
                </a:solidFill>
                <a:latin typeface="Times New Roman"/>
                <a:cs typeface="Times New Roman"/>
              </a:rPr>
              <a:t>Vision, </a:t>
            </a:r>
            <a:r>
              <a:rPr dirty="0" sz="1800" spc="-5" i="1">
                <a:solidFill>
                  <a:srgbClr val="313851"/>
                </a:solidFill>
                <a:latin typeface="Times New Roman"/>
                <a:cs typeface="Times New Roman"/>
              </a:rPr>
              <a:t>Mission </a:t>
            </a:r>
            <a:r>
              <a:rPr dirty="0" sz="1800" i="1">
                <a:solidFill>
                  <a:srgbClr val="313851"/>
                </a:solidFill>
                <a:latin typeface="Times New Roman"/>
                <a:cs typeface="Times New Roman"/>
              </a:rPr>
              <a:t>and </a:t>
            </a:r>
            <a:r>
              <a:rPr dirty="0" sz="1800" spc="-5" i="1">
                <a:solidFill>
                  <a:srgbClr val="313851"/>
                </a:solidFill>
                <a:latin typeface="Times New Roman"/>
                <a:cs typeface="Times New Roman"/>
              </a:rPr>
              <a:t>PEOs </a:t>
            </a:r>
            <a:r>
              <a:rPr dirty="0" sz="1800" i="1">
                <a:solidFill>
                  <a:srgbClr val="313851"/>
                </a:solidFill>
                <a:latin typeface="Times New Roman"/>
                <a:cs typeface="Times New Roman"/>
              </a:rPr>
              <a:t>among the </a:t>
            </a:r>
            <a:r>
              <a:rPr dirty="0" sz="1800" spc="-5" i="1">
                <a:solidFill>
                  <a:srgbClr val="313851"/>
                </a:solidFill>
                <a:latin typeface="Times New Roman"/>
                <a:cs typeface="Times New Roman"/>
              </a:rPr>
              <a:t>stakeholder</a:t>
            </a:r>
            <a:r>
              <a:rPr dirty="0" sz="1800" spc="95" i="1">
                <a:solidFill>
                  <a:srgbClr val="313851"/>
                </a:solidFill>
                <a:latin typeface="Times New Roman"/>
                <a:cs typeface="Times New Roman"/>
              </a:rPr>
              <a:t> </a:t>
            </a:r>
            <a:r>
              <a:rPr dirty="0" sz="1800" i="1">
                <a:solidFill>
                  <a:srgbClr val="313851"/>
                </a:solidFill>
                <a:latin typeface="Times New Roman"/>
                <a:cs typeface="Times New Roman"/>
              </a:rPr>
              <a:t>(9)</a:t>
            </a:r>
            <a:endParaRPr sz="1800">
              <a:latin typeface="Times New Roman"/>
              <a:cs typeface="Times New Roman"/>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627380" y="708913"/>
            <a:ext cx="5121275"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5.9. </a:t>
            </a:r>
            <a:r>
              <a:rPr dirty="0" sz="2200" spc="-5" b="1">
                <a:solidFill>
                  <a:srgbClr val="0000CC"/>
                </a:solidFill>
                <a:latin typeface="Times New Roman"/>
                <a:cs typeface="Times New Roman"/>
              </a:rPr>
              <a:t>Visiting/Adjunct/Emeritus </a:t>
            </a:r>
            <a:r>
              <a:rPr dirty="0" sz="2200" b="1">
                <a:solidFill>
                  <a:srgbClr val="0000CC"/>
                </a:solidFill>
                <a:latin typeface="Times New Roman"/>
                <a:cs typeface="Times New Roman"/>
              </a:rPr>
              <a:t>Faculty</a:t>
            </a:r>
            <a:r>
              <a:rPr dirty="0" sz="2200" spc="-80" b="1">
                <a:solidFill>
                  <a:srgbClr val="0000CC"/>
                </a:solidFill>
                <a:latin typeface="Times New Roman"/>
                <a:cs typeface="Times New Roman"/>
              </a:rPr>
              <a:t> </a:t>
            </a:r>
            <a:r>
              <a:rPr dirty="0" sz="2200" b="1">
                <a:solidFill>
                  <a:srgbClr val="0000CC"/>
                </a:solidFill>
                <a:latin typeface="Times New Roman"/>
                <a:cs typeface="Times New Roman"/>
              </a:rPr>
              <a:t>etc.</a:t>
            </a:r>
            <a:endParaRPr sz="2200">
              <a:latin typeface="Times New Roman"/>
              <a:cs typeface="Times New Roman"/>
            </a:endParaRP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652272" y="1326083"/>
            <a:ext cx="8795385" cy="4083685"/>
          </a:xfrm>
          <a:prstGeom prst="rect">
            <a:avLst/>
          </a:prstGeom>
        </p:spPr>
        <p:txBody>
          <a:bodyPr wrap="square" lIns="0" tIns="12700" rIns="0" bIns="0" rtlCol="0" vert="horz">
            <a:spAutoFit/>
          </a:bodyPr>
          <a:lstStyle/>
          <a:p>
            <a:pPr algn="just" marL="450850" marR="5080">
              <a:lnSpc>
                <a:spcPct val="150000"/>
              </a:lnSpc>
              <a:spcBef>
                <a:spcPts val="100"/>
              </a:spcBef>
            </a:pPr>
            <a:r>
              <a:rPr dirty="0" sz="2000" spc="-5">
                <a:latin typeface="Times New Roman"/>
                <a:cs typeface="Times New Roman"/>
              </a:rPr>
              <a:t>Adjunct faculty also includes Industry experts. Provide details of participation   and contributions in teaching and learning and /or research by </a:t>
            </a:r>
            <a:r>
              <a:rPr dirty="0" sz="2000" spc="-10">
                <a:latin typeface="Times New Roman"/>
                <a:cs typeface="Times New Roman"/>
              </a:rPr>
              <a:t>visiting </a:t>
            </a:r>
            <a:r>
              <a:rPr dirty="0" sz="2000" spc="-5">
                <a:latin typeface="Times New Roman"/>
                <a:cs typeface="Times New Roman"/>
              </a:rPr>
              <a:t>/ adjunct /  Emeritus faculty etc. for all the assessment</a:t>
            </a:r>
            <a:r>
              <a:rPr dirty="0" sz="2000" spc="-55">
                <a:latin typeface="Times New Roman"/>
                <a:cs typeface="Times New Roman"/>
              </a:rPr>
              <a:t> </a:t>
            </a:r>
            <a:r>
              <a:rPr dirty="0" sz="2000">
                <a:latin typeface="Times New Roman"/>
                <a:cs typeface="Times New Roman"/>
              </a:rPr>
              <a:t>years:</a:t>
            </a:r>
            <a:endParaRPr sz="2000">
              <a:latin typeface="Times New Roman"/>
              <a:cs typeface="Times New Roman"/>
            </a:endParaRPr>
          </a:p>
          <a:p>
            <a:pPr algn="just" marL="788035" indent="-344170">
              <a:lnSpc>
                <a:spcPct val="100000"/>
              </a:lnSpc>
              <a:spcBef>
                <a:spcPts val="1200"/>
              </a:spcBef>
              <a:buFont typeface="Arial"/>
              <a:buChar char="•"/>
              <a:tabLst>
                <a:tab pos="788670" algn="l"/>
              </a:tabLst>
            </a:pPr>
            <a:r>
              <a:rPr dirty="0" sz="2000" spc="-5">
                <a:latin typeface="Times New Roman"/>
                <a:cs typeface="Times New Roman"/>
              </a:rPr>
              <a:t>Provision of inviting visiting/adjunct /Emeritus</a:t>
            </a:r>
            <a:r>
              <a:rPr dirty="0" sz="2000" spc="-65">
                <a:latin typeface="Times New Roman"/>
                <a:cs typeface="Times New Roman"/>
              </a:rPr>
              <a:t> </a:t>
            </a:r>
            <a:r>
              <a:rPr dirty="0" sz="2000" spc="-5">
                <a:latin typeface="Times New Roman"/>
                <a:cs typeface="Times New Roman"/>
              </a:rPr>
              <a:t>faculty</a:t>
            </a:r>
            <a:endParaRPr sz="2000">
              <a:latin typeface="Times New Roman"/>
              <a:cs typeface="Times New Roman"/>
            </a:endParaRPr>
          </a:p>
          <a:p>
            <a:pPr algn="just" marL="788035" marR="1358265" indent="-343535">
              <a:lnSpc>
                <a:spcPct val="150000"/>
              </a:lnSpc>
              <a:buFont typeface="Arial"/>
              <a:buChar char="•"/>
              <a:tabLst>
                <a:tab pos="788670" algn="l"/>
              </a:tabLst>
            </a:pPr>
            <a:r>
              <a:rPr dirty="0" sz="2000" spc="-5">
                <a:latin typeface="Times New Roman"/>
                <a:cs typeface="Times New Roman"/>
              </a:rPr>
              <a:t>Minimum 50 hours per year interaction with adjunct faculty from  industry/retired professors</a:t>
            </a:r>
            <a:r>
              <a:rPr dirty="0" sz="2000" spc="-45">
                <a:latin typeface="Times New Roman"/>
                <a:cs typeface="Times New Roman"/>
              </a:rPr>
              <a:t> </a:t>
            </a:r>
            <a:r>
              <a:rPr dirty="0" sz="2000">
                <a:latin typeface="Times New Roman"/>
                <a:cs typeface="Times New Roman"/>
              </a:rPr>
              <a:t>etc.</a:t>
            </a:r>
            <a:endParaRPr sz="2000">
              <a:latin typeface="Times New Roman"/>
              <a:cs typeface="Times New Roman"/>
            </a:endParaRPr>
          </a:p>
          <a:p>
            <a:pPr>
              <a:lnSpc>
                <a:spcPct val="100000"/>
              </a:lnSpc>
            </a:pPr>
            <a:endParaRPr sz="2200">
              <a:latin typeface="Times New Roman"/>
              <a:cs typeface="Times New Roman"/>
            </a:endParaRPr>
          </a:p>
          <a:p>
            <a:pPr>
              <a:lnSpc>
                <a:spcPct val="100000"/>
              </a:lnSpc>
              <a:spcBef>
                <a:spcPts val="15"/>
              </a:spcBef>
            </a:pPr>
            <a:endParaRPr sz="2550">
              <a:latin typeface="Times New Roman"/>
              <a:cs typeface="Times New Roman"/>
            </a:endParaRPr>
          </a:p>
          <a:p>
            <a:pPr marL="12700">
              <a:lnSpc>
                <a:spcPct val="100000"/>
              </a:lnSpc>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12700">
              <a:lnSpc>
                <a:spcPct val="100000"/>
              </a:lnSpc>
              <a:spcBef>
                <a:spcPts val="795"/>
              </a:spcBef>
            </a:pPr>
            <a:r>
              <a:rPr dirty="0" sz="1600" i="1">
                <a:latin typeface="Times New Roman"/>
                <a:cs typeface="Times New Roman"/>
              </a:rPr>
              <a:t>Documentary</a:t>
            </a:r>
            <a:r>
              <a:rPr dirty="0" sz="1600" spc="-15" i="1">
                <a:latin typeface="Times New Roman"/>
                <a:cs typeface="Times New Roman"/>
              </a:rPr>
              <a:t> </a:t>
            </a:r>
            <a:r>
              <a:rPr dirty="0" sz="1600" i="1">
                <a:latin typeface="Times New Roman"/>
                <a:cs typeface="Times New Roman"/>
              </a:rPr>
              <a:t>evidence</a:t>
            </a:r>
            <a:endParaRPr sz="1600">
              <a:latin typeface="Times New Roman"/>
              <a:cs typeface="Times New Roman"/>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a:spLocks noGrp="1"/>
          </p:cNvSpPr>
          <p:nvPr>
            <p:ph type="title"/>
          </p:nvPr>
        </p:nvSpPr>
        <p:spPr>
          <a:xfrm>
            <a:off x="423163" y="468121"/>
            <a:ext cx="5379720" cy="330200"/>
          </a:xfrm>
          <a:prstGeom prst="rect"/>
        </p:spPr>
        <p:txBody>
          <a:bodyPr wrap="square" lIns="0" tIns="12065" rIns="0" bIns="0" rtlCol="0" vert="horz">
            <a:spAutoFit/>
          </a:bodyPr>
          <a:lstStyle/>
          <a:p>
            <a:pPr marL="12700">
              <a:lnSpc>
                <a:spcPct val="100000"/>
              </a:lnSpc>
              <a:spcBef>
                <a:spcPts val="95"/>
              </a:spcBef>
            </a:pPr>
            <a:r>
              <a:rPr dirty="0" spc="-5" b="1">
                <a:latin typeface="Cambria"/>
                <a:cs typeface="Cambria"/>
              </a:rPr>
              <a:t>CRITERION 6: </a:t>
            </a:r>
            <a:r>
              <a:rPr dirty="0" spc="-15" b="1">
                <a:latin typeface="Cambria"/>
                <a:cs typeface="Cambria"/>
              </a:rPr>
              <a:t>Facilities </a:t>
            </a:r>
            <a:r>
              <a:rPr dirty="0" spc="-5" b="1">
                <a:latin typeface="Cambria"/>
                <a:cs typeface="Cambria"/>
              </a:rPr>
              <a:t>and </a:t>
            </a:r>
            <a:r>
              <a:rPr dirty="0" spc="-25" b="1">
                <a:latin typeface="Cambria"/>
                <a:cs typeface="Cambria"/>
              </a:rPr>
              <a:t>Technical</a:t>
            </a:r>
            <a:r>
              <a:rPr dirty="0" b="1">
                <a:latin typeface="Cambria"/>
                <a:cs typeface="Cambria"/>
              </a:rPr>
              <a:t> </a:t>
            </a:r>
            <a:r>
              <a:rPr dirty="0" spc="-5" b="1">
                <a:latin typeface="Cambria"/>
                <a:cs typeface="Cambria"/>
              </a:rPr>
              <a:t>Support</a:t>
            </a:r>
          </a:p>
        </p:txBody>
      </p:sp>
      <p:sp>
        <p:nvSpPr>
          <p:cNvPr id="13" name="object 13"/>
          <p:cNvSpPr txBox="1"/>
          <p:nvPr/>
        </p:nvSpPr>
        <p:spPr>
          <a:xfrm>
            <a:off x="459740" y="1378458"/>
            <a:ext cx="8481695" cy="361315"/>
          </a:xfrm>
          <a:prstGeom prst="rect">
            <a:avLst/>
          </a:prstGeom>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6.1. Adequate and well equipped laboratories, and technical</a:t>
            </a:r>
            <a:r>
              <a:rPr dirty="0" sz="2200" spc="-210" b="1">
                <a:solidFill>
                  <a:srgbClr val="0000CC"/>
                </a:solidFill>
                <a:latin typeface="Times New Roman"/>
                <a:cs typeface="Times New Roman"/>
              </a:rPr>
              <a:t> </a:t>
            </a:r>
            <a:r>
              <a:rPr dirty="0" sz="2200" b="1">
                <a:solidFill>
                  <a:srgbClr val="0000CC"/>
                </a:solidFill>
                <a:latin typeface="Times New Roman"/>
                <a:cs typeface="Times New Roman"/>
              </a:rPr>
              <a:t>manpower</a:t>
            </a:r>
            <a:endParaRPr sz="2200">
              <a:latin typeface="Times New Roman"/>
              <a:cs typeface="Times New Roman"/>
            </a:endParaRPr>
          </a:p>
        </p:txBody>
      </p:sp>
      <p:grpSp>
        <p:nvGrpSpPr>
          <p:cNvPr id="14" name="object 14"/>
          <p:cNvGrpSpPr/>
          <p:nvPr/>
        </p:nvGrpSpPr>
        <p:grpSpPr>
          <a:xfrm>
            <a:off x="609600" y="1981200"/>
            <a:ext cx="6725920" cy="1889125"/>
            <a:chOff x="609600" y="1981200"/>
            <a:chExt cx="6725920" cy="1889125"/>
          </a:xfrm>
        </p:grpSpPr>
        <p:sp>
          <p:nvSpPr>
            <p:cNvPr id="15" name="object 15"/>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sp>
          <p:nvSpPr>
            <p:cNvPr id="16" name="object 16"/>
            <p:cNvSpPr/>
            <p:nvPr/>
          </p:nvSpPr>
          <p:spPr>
            <a:xfrm>
              <a:off x="609600" y="1981200"/>
              <a:ext cx="6725411" cy="1888998"/>
            </a:xfrm>
            <a:prstGeom prst="rect">
              <a:avLst/>
            </a:prstGeom>
            <a:blipFill>
              <a:blip r:embed="rId3" cstate="print"/>
              <a:stretch>
                <a:fillRect/>
              </a:stretch>
            </a:blipFill>
          </p:spPr>
          <p:txBody>
            <a:bodyPr wrap="square" lIns="0" tIns="0" rIns="0" bIns="0" rtlCol="0"/>
            <a:lstStyle/>
            <a:p/>
          </p:txBody>
        </p:sp>
      </p:grpSp>
      <p:sp>
        <p:nvSpPr>
          <p:cNvPr id="17" name="object 17"/>
          <p:cNvSpPr txBox="1"/>
          <p:nvPr/>
        </p:nvSpPr>
        <p:spPr>
          <a:xfrm>
            <a:off x="704341" y="4111752"/>
            <a:ext cx="7079615" cy="2242185"/>
          </a:xfrm>
          <a:prstGeom prst="rect">
            <a:avLst/>
          </a:prstGeom>
        </p:spPr>
        <p:txBody>
          <a:bodyPr wrap="square" lIns="0" tIns="12065" rIns="0" bIns="0" rtlCol="0" vert="horz">
            <a:spAutoFit/>
          </a:bodyPr>
          <a:lstStyle/>
          <a:p>
            <a:pPr marL="377190" marR="5080" indent="-365125">
              <a:lnSpc>
                <a:spcPct val="100000"/>
              </a:lnSpc>
              <a:spcBef>
                <a:spcPts val="95"/>
              </a:spcBef>
              <a:buAutoNum type="alphaUcPeriod"/>
              <a:tabLst>
                <a:tab pos="377825" algn="l"/>
                <a:tab pos="1498600" algn="l"/>
                <a:tab pos="3095625" algn="l"/>
                <a:tab pos="4438015" algn="l"/>
                <a:tab pos="4781550" algn="l"/>
                <a:tab pos="5266690" algn="l"/>
                <a:tab pos="5666105" algn="l"/>
                <a:tab pos="6122670" algn="l"/>
              </a:tabLst>
            </a:pPr>
            <a:r>
              <a:rPr dirty="0" sz="2000" spc="-5">
                <a:latin typeface="Times New Roman"/>
                <a:cs typeface="Times New Roman"/>
              </a:rPr>
              <a:t>Adeq</a:t>
            </a:r>
            <a:r>
              <a:rPr dirty="0" sz="2000" spc="5">
                <a:latin typeface="Times New Roman"/>
                <a:cs typeface="Times New Roman"/>
              </a:rPr>
              <a:t>u</a:t>
            </a:r>
            <a:r>
              <a:rPr dirty="0" sz="2000" spc="-5">
                <a:latin typeface="Times New Roman"/>
                <a:cs typeface="Times New Roman"/>
              </a:rPr>
              <a:t>ate</a:t>
            </a:r>
            <a:r>
              <a:rPr dirty="0" sz="2000">
                <a:latin typeface="Times New Roman"/>
                <a:cs typeface="Times New Roman"/>
              </a:rPr>
              <a:t>	</a:t>
            </a:r>
            <a:r>
              <a:rPr dirty="0" sz="2000" spc="-5">
                <a:latin typeface="Times New Roman"/>
                <a:cs typeface="Times New Roman"/>
              </a:rPr>
              <a:t>wel</a:t>
            </a:r>
            <a:r>
              <a:rPr dirty="0" sz="2000" spc="-10">
                <a:latin typeface="Times New Roman"/>
                <a:cs typeface="Times New Roman"/>
              </a:rPr>
              <a:t>l</a:t>
            </a:r>
            <a:r>
              <a:rPr dirty="0" sz="2000" spc="-5">
                <a:latin typeface="Times New Roman"/>
                <a:cs typeface="Times New Roman"/>
              </a:rPr>
              <a:t>-</a:t>
            </a:r>
            <a:r>
              <a:rPr dirty="0" sz="2000" spc="-5">
                <a:latin typeface="Times New Roman"/>
                <a:cs typeface="Times New Roman"/>
              </a:rPr>
              <a:t>equ</a:t>
            </a:r>
            <a:r>
              <a:rPr dirty="0" sz="2000" spc="-15">
                <a:latin typeface="Times New Roman"/>
                <a:cs typeface="Times New Roman"/>
              </a:rPr>
              <a:t>i</a:t>
            </a:r>
            <a:r>
              <a:rPr dirty="0" sz="2000" spc="-5">
                <a:latin typeface="Times New Roman"/>
                <a:cs typeface="Times New Roman"/>
              </a:rPr>
              <a:t>pped</a:t>
            </a:r>
            <a:r>
              <a:rPr dirty="0" sz="2000">
                <a:latin typeface="Times New Roman"/>
                <a:cs typeface="Times New Roman"/>
              </a:rPr>
              <a:t>	</a:t>
            </a:r>
            <a:r>
              <a:rPr dirty="0" sz="2000" spc="-5">
                <a:latin typeface="Times New Roman"/>
                <a:cs typeface="Times New Roman"/>
              </a:rPr>
              <a:t>laborat</a:t>
            </a:r>
            <a:r>
              <a:rPr dirty="0" sz="2000" spc="-15">
                <a:latin typeface="Times New Roman"/>
                <a:cs typeface="Times New Roman"/>
              </a:rPr>
              <a:t>o</a:t>
            </a:r>
            <a:r>
              <a:rPr dirty="0" sz="2000" spc="-5">
                <a:latin typeface="Times New Roman"/>
                <a:cs typeface="Times New Roman"/>
              </a:rPr>
              <a:t>ri</a:t>
            </a:r>
            <a:r>
              <a:rPr dirty="0" sz="2000" spc="-15">
                <a:latin typeface="Times New Roman"/>
                <a:cs typeface="Times New Roman"/>
              </a:rPr>
              <a:t>e</a:t>
            </a:r>
            <a:r>
              <a:rPr dirty="0" sz="2000" spc="-5">
                <a:latin typeface="Times New Roman"/>
                <a:cs typeface="Times New Roman"/>
              </a:rPr>
              <a:t>s</a:t>
            </a:r>
            <a:r>
              <a:rPr dirty="0" sz="2000">
                <a:latin typeface="Times New Roman"/>
                <a:cs typeface="Times New Roman"/>
              </a:rPr>
              <a:t>	</a:t>
            </a:r>
            <a:r>
              <a:rPr dirty="0" sz="2000" spc="-5">
                <a:latin typeface="Times New Roman"/>
                <a:cs typeface="Times New Roman"/>
              </a:rPr>
              <a:t>to</a:t>
            </a:r>
            <a:r>
              <a:rPr dirty="0" sz="2000">
                <a:latin typeface="Times New Roman"/>
                <a:cs typeface="Times New Roman"/>
              </a:rPr>
              <a:t>	</a:t>
            </a:r>
            <a:r>
              <a:rPr dirty="0" sz="2000" spc="-5">
                <a:latin typeface="Times New Roman"/>
                <a:cs typeface="Times New Roman"/>
              </a:rPr>
              <a:t>run</a:t>
            </a:r>
            <a:r>
              <a:rPr dirty="0" sz="2000">
                <a:latin typeface="Times New Roman"/>
                <a:cs typeface="Times New Roman"/>
              </a:rPr>
              <a:t>	</a:t>
            </a:r>
            <a:r>
              <a:rPr dirty="0" sz="2000" spc="-5">
                <a:latin typeface="Times New Roman"/>
                <a:cs typeface="Times New Roman"/>
              </a:rPr>
              <a:t>all</a:t>
            </a:r>
            <a:r>
              <a:rPr dirty="0" sz="2000">
                <a:latin typeface="Times New Roman"/>
                <a:cs typeface="Times New Roman"/>
              </a:rPr>
              <a:t>	</a:t>
            </a:r>
            <a:r>
              <a:rPr dirty="0" sz="2000" spc="-5">
                <a:latin typeface="Times New Roman"/>
                <a:cs typeface="Times New Roman"/>
              </a:rPr>
              <a:t>the</a:t>
            </a:r>
            <a:r>
              <a:rPr dirty="0" sz="2000">
                <a:latin typeface="Times New Roman"/>
                <a:cs typeface="Times New Roman"/>
              </a:rPr>
              <a:t>	</a:t>
            </a:r>
            <a:r>
              <a:rPr dirty="0" sz="2000" spc="-5">
                <a:latin typeface="Times New Roman"/>
                <a:cs typeface="Times New Roman"/>
              </a:rPr>
              <a:t>progra</a:t>
            </a:r>
            <a:r>
              <a:rPr dirty="0" sz="2000" spc="-10">
                <a:latin typeface="Times New Roman"/>
                <a:cs typeface="Times New Roman"/>
              </a:rPr>
              <a:t>m</a:t>
            </a:r>
            <a:r>
              <a:rPr dirty="0" sz="2000" spc="-5">
                <a:latin typeface="Times New Roman"/>
                <a:cs typeface="Times New Roman"/>
              </a:rPr>
              <a:t>-  </a:t>
            </a:r>
            <a:r>
              <a:rPr dirty="0" sz="2000" spc="-5">
                <a:latin typeface="Times New Roman"/>
                <a:cs typeface="Times New Roman"/>
              </a:rPr>
              <a:t>specific curriculum</a:t>
            </a:r>
            <a:r>
              <a:rPr dirty="0" sz="2000" spc="-45">
                <a:latin typeface="Times New Roman"/>
                <a:cs typeface="Times New Roman"/>
              </a:rPr>
              <a:t> </a:t>
            </a:r>
            <a:r>
              <a:rPr dirty="0" sz="2000" spc="-5">
                <a:latin typeface="Times New Roman"/>
                <a:cs typeface="Times New Roman"/>
              </a:rPr>
              <a:t>(20)</a:t>
            </a:r>
            <a:endParaRPr sz="2000">
              <a:latin typeface="Times New Roman"/>
              <a:cs typeface="Times New Roman"/>
            </a:endParaRPr>
          </a:p>
          <a:p>
            <a:pPr marL="377190" indent="-365125">
              <a:lnSpc>
                <a:spcPct val="100000"/>
              </a:lnSpc>
              <a:buAutoNum type="alphaUcPeriod"/>
              <a:tabLst>
                <a:tab pos="377190" algn="l"/>
                <a:tab pos="377825" algn="l"/>
              </a:tabLst>
            </a:pPr>
            <a:r>
              <a:rPr dirty="0" sz="2000" spc="-15">
                <a:latin typeface="Times New Roman"/>
                <a:cs typeface="Times New Roman"/>
              </a:rPr>
              <a:t>Availability </a:t>
            </a:r>
            <a:r>
              <a:rPr dirty="0" sz="2000" spc="-5">
                <a:latin typeface="Times New Roman"/>
                <a:cs typeface="Times New Roman"/>
              </a:rPr>
              <a:t>of adequate technical supporting </a:t>
            </a:r>
            <a:r>
              <a:rPr dirty="0" sz="2000" spc="-10">
                <a:latin typeface="Times New Roman"/>
                <a:cs typeface="Times New Roman"/>
              </a:rPr>
              <a:t>staff</a:t>
            </a:r>
            <a:r>
              <a:rPr dirty="0" sz="2000" spc="10">
                <a:latin typeface="Times New Roman"/>
                <a:cs typeface="Times New Roman"/>
              </a:rPr>
              <a:t> </a:t>
            </a:r>
            <a:r>
              <a:rPr dirty="0" sz="2000" spc="-5">
                <a:latin typeface="Times New Roman"/>
                <a:cs typeface="Times New Roman"/>
              </a:rPr>
              <a:t>(5)</a:t>
            </a:r>
            <a:endParaRPr sz="2000">
              <a:latin typeface="Times New Roman"/>
              <a:cs typeface="Times New Roman"/>
            </a:endParaRPr>
          </a:p>
          <a:p>
            <a:pPr marL="377190" indent="-365125">
              <a:lnSpc>
                <a:spcPct val="100000"/>
              </a:lnSpc>
              <a:spcBef>
                <a:spcPts val="5"/>
              </a:spcBef>
              <a:buAutoNum type="alphaUcPeriod"/>
              <a:tabLst>
                <a:tab pos="377190" algn="l"/>
                <a:tab pos="377825" algn="l"/>
              </a:tabLst>
            </a:pPr>
            <a:r>
              <a:rPr dirty="0" sz="2000" spc="-15">
                <a:latin typeface="Times New Roman"/>
                <a:cs typeface="Times New Roman"/>
              </a:rPr>
              <a:t>Availability </a:t>
            </a:r>
            <a:r>
              <a:rPr dirty="0" sz="2000" spc="-5">
                <a:latin typeface="Times New Roman"/>
                <a:cs typeface="Times New Roman"/>
              </a:rPr>
              <a:t>of qualified technical supporting </a:t>
            </a:r>
            <a:r>
              <a:rPr dirty="0" sz="2000" spc="-10">
                <a:latin typeface="Times New Roman"/>
                <a:cs typeface="Times New Roman"/>
              </a:rPr>
              <a:t>staff</a:t>
            </a:r>
            <a:r>
              <a:rPr dirty="0" sz="2000" spc="-5">
                <a:latin typeface="Times New Roman"/>
                <a:cs typeface="Times New Roman"/>
              </a:rPr>
              <a:t> (5)</a:t>
            </a:r>
            <a:endParaRPr sz="2000">
              <a:latin typeface="Times New Roman"/>
              <a:cs typeface="Times New Roman"/>
            </a:endParaRPr>
          </a:p>
          <a:p>
            <a:pPr marL="148590">
              <a:lnSpc>
                <a:spcPct val="100000"/>
              </a:lnSpc>
              <a:spcBef>
                <a:spcPts val="1839"/>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lvl="1" marL="440690" indent="-229235">
              <a:lnSpc>
                <a:spcPct val="100000"/>
              </a:lnSpc>
              <a:spcBef>
                <a:spcPts val="10"/>
              </a:spcBef>
              <a:buAutoNum type="alphaUcPeriod"/>
              <a:tabLst>
                <a:tab pos="441325" algn="l"/>
              </a:tabLst>
            </a:pPr>
            <a:r>
              <a:rPr dirty="0" sz="1600" spc="-5" i="1">
                <a:latin typeface="Times New Roman"/>
                <a:cs typeface="Times New Roman"/>
              </a:rPr>
              <a:t>Adequacy; well-equipped </a:t>
            </a:r>
            <a:r>
              <a:rPr dirty="0" sz="1600" i="1">
                <a:latin typeface="Times New Roman"/>
                <a:cs typeface="Times New Roman"/>
              </a:rPr>
              <a:t>laboratories;</a:t>
            </a:r>
            <a:r>
              <a:rPr dirty="0" sz="1600" spc="-5" i="1">
                <a:latin typeface="Times New Roman"/>
                <a:cs typeface="Times New Roman"/>
              </a:rPr>
              <a:t> utilization</a:t>
            </a:r>
            <a:endParaRPr sz="1600">
              <a:latin typeface="Times New Roman"/>
              <a:cs typeface="Times New Roman"/>
            </a:endParaRPr>
          </a:p>
          <a:p>
            <a:pPr lvl="1" marL="440690" indent="-229235">
              <a:lnSpc>
                <a:spcPct val="100000"/>
              </a:lnSpc>
              <a:buAutoNum type="alphaUcPeriod"/>
              <a:tabLst>
                <a:tab pos="441325" algn="l"/>
              </a:tabLst>
            </a:pPr>
            <a:r>
              <a:rPr dirty="0" sz="1600" i="1">
                <a:latin typeface="Times New Roman"/>
                <a:cs typeface="Times New Roman"/>
              </a:rPr>
              <a:t>&amp; </a:t>
            </a:r>
            <a:r>
              <a:rPr dirty="0" sz="1600" spc="-5" i="1">
                <a:latin typeface="Times New Roman"/>
                <a:cs typeface="Times New Roman"/>
              </a:rPr>
              <a:t>C. Self </a:t>
            </a:r>
            <a:r>
              <a:rPr dirty="0" sz="1600" i="1">
                <a:latin typeface="Times New Roman"/>
                <a:cs typeface="Times New Roman"/>
              </a:rPr>
              <a:t>-</a:t>
            </a:r>
            <a:r>
              <a:rPr dirty="0" sz="1600" spc="-10" i="1">
                <a:latin typeface="Times New Roman"/>
                <a:cs typeface="Times New Roman"/>
              </a:rPr>
              <a:t> </a:t>
            </a:r>
            <a:r>
              <a:rPr dirty="0" sz="1600" i="1">
                <a:latin typeface="Times New Roman"/>
                <a:cs typeface="Times New Roman"/>
              </a:rPr>
              <a:t>explanatory</a:t>
            </a:r>
            <a:endParaRPr sz="1600">
              <a:latin typeface="Times New Roman"/>
              <a:cs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621791" y="708913"/>
            <a:ext cx="8757920" cy="696595"/>
          </a:xfrm>
          <a:prstGeom prst="rect"/>
        </p:spPr>
        <p:txBody>
          <a:bodyPr wrap="square" lIns="0" tIns="12700" rIns="0" bIns="0" rtlCol="0" vert="horz">
            <a:spAutoFit/>
          </a:bodyPr>
          <a:lstStyle/>
          <a:p>
            <a:pPr marL="475615" marR="5080" indent="-463550">
              <a:lnSpc>
                <a:spcPct val="100000"/>
              </a:lnSpc>
              <a:spcBef>
                <a:spcPts val="100"/>
              </a:spcBef>
              <a:tabLst>
                <a:tab pos="1934210" algn="l"/>
                <a:tab pos="3058160" algn="l"/>
                <a:tab pos="4066540" algn="l"/>
                <a:tab pos="5916295" algn="l"/>
                <a:tab pos="6417945" algn="l"/>
                <a:tab pos="7386955" algn="l"/>
                <a:tab pos="7750175" algn="l"/>
              </a:tabLst>
            </a:pPr>
            <a:r>
              <a:rPr dirty="0" sz="2200" b="1">
                <a:solidFill>
                  <a:srgbClr val="0000CC"/>
                </a:solidFill>
                <a:latin typeface="Times New Roman"/>
                <a:cs typeface="Times New Roman"/>
              </a:rPr>
              <a:t>6.2.</a:t>
            </a:r>
            <a:r>
              <a:rPr dirty="0" sz="2200" spc="215" b="1">
                <a:solidFill>
                  <a:srgbClr val="0000CC"/>
                </a:solidFill>
                <a:latin typeface="Times New Roman"/>
                <a:cs typeface="Times New Roman"/>
              </a:rPr>
              <a:t> </a:t>
            </a:r>
            <a:r>
              <a:rPr dirty="0" sz="2200" b="1">
                <a:solidFill>
                  <a:srgbClr val="0000CC"/>
                </a:solidFill>
                <a:latin typeface="Times New Roman"/>
                <a:cs typeface="Times New Roman"/>
              </a:rPr>
              <a:t>Additional</a:t>
            </a:r>
            <a:r>
              <a:rPr dirty="0" sz="2200" b="1">
                <a:solidFill>
                  <a:srgbClr val="0000CC"/>
                </a:solidFill>
                <a:latin typeface="Times New Roman"/>
                <a:cs typeface="Times New Roman"/>
              </a:rPr>
              <a:t>	</a:t>
            </a:r>
            <a:r>
              <a:rPr dirty="0" sz="2200" b="1">
                <a:solidFill>
                  <a:srgbClr val="0000CC"/>
                </a:solidFill>
                <a:latin typeface="Times New Roman"/>
                <a:cs typeface="Times New Roman"/>
              </a:rPr>
              <a:t>facilities</a:t>
            </a:r>
            <a:r>
              <a:rPr dirty="0" sz="2200" b="1">
                <a:solidFill>
                  <a:srgbClr val="0000CC"/>
                </a:solidFill>
                <a:latin typeface="Times New Roman"/>
                <a:cs typeface="Times New Roman"/>
              </a:rPr>
              <a:t>	</a:t>
            </a:r>
            <a:r>
              <a:rPr dirty="0" sz="2200" b="1">
                <a:solidFill>
                  <a:srgbClr val="0000CC"/>
                </a:solidFill>
                <a:latin typeface="Times New Roman"/>
                <a:cs typeface="Times New Roman"/>
              </a:rPr>
              <a:t>c</a:t>
            </a:r>
            <a:r>
              <a:rPr dirty="0" sz="2200" spc="-50" b="1">
                <a:solidFill>
                  <a:srgbClr val="0000CC"/>
                </a:solidFill>
                <a:latin typeface="Times New Roman"/>
                <a:cs typeface="Times New Roman"/>
              </a:rPr>
              <a:t>r</a:t>
            </a:r>
            <a:r>
              <a:rPr dirty="0" sz="2200" b="1">
                <a:solidFill>
                  <a:srgbClr val="0000CC"/>
                </a:solidFill>
                <a:latin typeface="Times New Roman"/>
                <a:cs typeface="Times New Roman"/>
              </a:rPr>
              <a:t>eated</a:t>
            </a:r>
            <a:r>
              <a:rPr dirty="0" sz="2200" b="1">
                <a:solidFill>
                  <a:srgbClr val="0000CC"/>
                </a:solidFill>
                <a:latin typeface="Times New Roman"/>
                <a:cs typeface="Times New Roman"/>
              </a:rPr>
              <a:t>	</a:t>
            </a:r>
            <a:r>
              <a:rPr dirty="0" sz="2200" b="1">
                <a:solidFill>
                  <a:srgbClr val="0000CC"/>
                </a:solidFill>
                <a:latin typeface="Times New Roman"/>
                <a:cs typeface="Times New Roman"/>
              </a:rPr>
              <a:t>f</a:t>
            </a:r>
            <a:r>
              <a:rPr dirty="0" sz="2200" spc="5" b="1">
                <a:solidFill>
                  <a:srgbClr val="0000CC"/>
                </a:solidFill>
                <a:latin typeface="Times New Roman"/>
                <a:cs typeface="Times New Roman"/>
              </a:rPr>
              <a:t>o</a:t>
            </a:r>
            <a:r>
              <a:rPr dirty="0" sz="2200" b="1">
                <a:solidFill>
                  <a:srgbClr val="0000CC"/>
                </a:solidFill>
                <a:latin typeface="Times New Roman"/>
                <a:cs typeface="Times New Roman"/>
              </a:rPr>
              <a:t>r</a:t>
            </a:r>
            <a:r>
              <a:rPr dirty="0" sz="2200" b="1">
                <a:solidFill>
                  <a:srgbClr val="0000CC"/>
                </a:solidFill>
                <a:latin typeface="Times New Roman"/>
                <a:cs typeface="Times New Roman"/>
              </a:rPr>
              <a:t> </a:t>
            </a:r>
            <a:r>
              <a:rPr dirty="0" sz="2200" spc="-125" b="1">
                <a:solidFill>
                  <a:srgbClr val="0000CC"/>
                </a:solidFill>
                <a:latin typeface="Times New Roman"/>
                <a:cs typeface="Times New Roman"/>
              </a:rPr>
              <a:t> </a:t>
            </a:r>
            <a:r>
              <a:rPr dirty="0" sz="2200" b="1">
                <a:solidFill>
                  <a:srgbClr val="0000CC"/>
                </a:solidFill>
                <a:latin typeface="Times New Roman"/>
                <a:cs typeface="Times New Roman"/>
              </a:rPr>
              <a:t>imp</a:t>
            </a:r>
            <a:r>
              <a:rPr dirty="0" sz="2200" spc="-50" b="1">
                <a:solidFill>
                  <a:srgbClr val="0000CC"/>
                </a:solidFill>
                <a:latin typeface="Times New Roman"/>
                <a:cs typeface="Times New Roman"/>
              </a:rPr>
              <a:t>r</a:t>
            </a:r>
            <a:r>
              <a:rPr dirty="0" sz="2200" b="1">
                <a:solidFill>
                  <a:srgbClr val="0000CC"/>
                </a:solidFill>
                <a:latin typeface="Times New Roman"/>
                <a:cs typeface="Times New Roman"/>
              </a:rPr>
              <a:t>oving</a:t>
            </a:r>
            <a:r>
              <a:rPr dirty="0" sz="2200" b="1">
                <a:solidFill>
                  <a:srgbClr val="0000CC"/>
                </a:solidFill>
                <a:latin typeface="Times New Roman"/>
                <a:cs typeface="Times New Roman"/>
              </a:rPr>
              <a:t>	</a:t>
            </a:r>
            <a:r>
              <a:rPr dirty="0" sz="2200" spc="-5" b="1">
                <a:solidFill>
                  <a:srgbClr val="0000CC"/>
                </a:solidFill>
                <a:latin typeface="Times New Roman"/>
                <a:cs typeface="Times New Roman"/>
              </a:rPr>
              <a:t>th</a:t>
            </a:r>
            <a:r>
              <a:rPr dirty="0" sz="2200" b="1">
                <a:solidFill>
                  <a:srgbClr val="0000CC"/>
                </a:solidFill>
                <a:latin typeface="Times New Roman"/>
                <a:cs typeface="Times New Roman"/>
              </a:rPr>
              <a:t>e</a:t>
            </a:r>
            <a:r>
              <a:rPr dirty="0" sz="2200" b="1">
                <a:solidFill>
                  <a:srgbClr val="0000CC"/>
                </a:solidFill>
                <a:latin typeface="Times New Roman"/>
                <a:cs typeface="Times New Roman"/>
              </a:rPr>
              <a:t>	</a:t>
            </a:r>
            <a:r>
              <a:rPr dirty="0" sz="2200" b="1">
                <a:solidFill>
                  <a:srgbClr val="0000CC"/>
                </a:solidFill>
                <a:latin typeface="Times New Roman"/>
                <a:cs typeface="Times New Roman"/>
              </a:rPr>
              <a:t>quality</a:t>
            </a:r>
            <a:r>
              <a:rPr dirty="0" sz="2200" b="1">
                <a:solidFill>
                  <a:srgbClr val="0000CC"/>
                </a:solidFill>
                <a:latin typeface="Times New Roman"/>
                <a:cs typeface="Times New Roman"/>
              </a:rPr>
              <a:t>	</a:t>
            </a:r>
            <a:r>
              <a:rPr dirty="0" sz="2200" b="1">
                <a:solidFill>
                  <a:srgbClr val="0000CC"/>
                </a:solidFill>
                <a:latin typeface="Times New Roman"/>
                <a:cs typeface="Times New Roman"/>
              </a:rPr>
              <a:t>of</a:t>
            </a:r>
            <a:r>
              <a:rPr dirty="0" sz="2200" b="1">
                <a:solidFill>
                  <a:srgbClr val="0000CC"/>
                </a:solidFill>
                <a:latin typeface="Times New Roman"/>
                <a:cs typeface="Times New Roman"/>
              </a:rPr>
              <a:t>	</a:t>
            </a:r>
            <a:r>
              <a:rPr dirty="0" sz="2200" b="1">
                <a:solidFill>
                  <a:srgbClr val="0000CC"/>
                </a:solidFill>
                <a:latin typeface="Times New Roman"/>
                <a:cs typeface="Times New Roman"/>
              </a:rPr>
              <a:t>learning  </a:t>
            </a:r>
            <a:r>
              <a:rPr dirty="0" sz="2200" b="1">
                <a:solidFill>
                  <a:srgbClr val="0000CC"/>
                </a:solidFill>
                <a:latin typeface="Times New Roman"/>
                <a:cs typeface="Times New Roman"/>
              </a:rPr>
              <a:t>experience in</a:t>
            </a:r>
            <a:r>
              <a:rPr dirty="0" sz="2200" spc="-25" b="1">
                <a:solidFill>
                  <a:srgbClr val="0000CC"/>
                </a:solidFill>
                <a:latin typeface="Times New Roman"/>
                <a:cs typeface="Times New Roman"/>
              </a:rPr>
              <a:t> </a:t>
            </a:r>
            <a:r>
              <a:rPr dirty="0" sz="2200" b="1">
                <a:solidFill>
                  <a:srgbClr val="0000CC"/>
                </a:solidFill>
                <a:latin typeface="Times New Roman"/>
                <a:cs typeface="Times New Roman"/>
              </a:rPr>
              <a:t>laboratories</a:t>
            </a:r>
            <a:endParaRPr sz="2200">
              <a:latin typeface="Times New Roman"/>
              <a:cs typeface="Times New Roman"/>
            </a:endParaRPr>
          </a:p>
        </p:txBody>
      </p:sp>
      <p:grpSp>
        <p:nvGrpSpPr>
          <p:cNvPr id="8" name="object 8"/>
          <p:cNvGrpSpPr/>
          <p:nvPr/>
        </p:nvGrpSpPr>
        <p:grpSpPr>
          <a:xfrm>
            <a:off x="914400" y="1524000"/>
            <a:ext cx="7573009" cy="1943100"/>
            <a:chOff x="914400" y="1524000"/>
            <a:chExt cx="7573009" cy="1943100"/>
          </a:xfrm>
        </p:grpSpPr>
        <p:sp>
          <p:nvSpPr>
            <p:cNvPr id="9" name="object 9"/>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914400" y="1524000"/>
              <a:ext cx="7572756" cy="1821179"/>
            </a:xfrm>
            <a:prstGeom prst="rect">
              <a:avLst/>
            </a:prstGeom>
            <a:blipFill>
              <a:blip r:embed="rId3" cstate="print"/>
              <a:stretch>
                <a:fillRect/>
              </a:stretch>
            </a:blipFill>
          </p:spPr>
          <p:txBody>
            <a:bodyPr wrap="square" lIns="0" tIns="0" rIns="0" bIns="0" rtlCol="0"/>
            <a:lstStyle/>
            <a:p/>
          </p:txBody>
        </p:sp>
      </p:grpSp>
      <p:sp>
        <p:nvSpPr>
          <p:cNvPr id="11" name="object 11"/>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12" name="object 12"/>
          <p:cNvSpPr txBox="1"/>
          <p:nvPr/>
        </p:nvSpPr>
        <p:spPr>
          <a:xfrm>
            <a:off x="616712" y="3453891"/>
            <a:ext cx="6414770" cy="2966720"/>
          </a:xfrm>
          <a:prstGeom prst="rect">
            <a:avLst/>
          </a:prstGeom>
        </p:spPr>
        <p:txBody>
          <a:bodyPr wrap="square" lIns="0" tIns="12065" rIns="0" bIns="0" rtlCol="0" vert="horz">
            <a:spAutoFit/>
          </a:bodyPr>
          <a:lstStyle/>
          <a:p>
            <a:pPr marL="911225" indent="-398145">
              <a:lnSpc>
                <a:spcPct val="100000"/>
              </a:lnSpc>
              <a:spcBef>
                <a:spcPts val="95"/>
              </a:spcBef>
              <a:buAutoNum type="alphaUcPeriod"/>
              <a:tabLst>
                <a:tab pos="911225" algn="l"/>
                <a:tab pos="911860" algn="l"/>
              </a:tabLst>
            </a:pPr>
            <a:r>
              <a:rPr dirty="0" sz="2000" spc="-20">
                <a:latin typeface="Times New Roman"/>
                <a:cs typeface="Times New Roman"/>
              </a:rPr>
              <a:t>Availability </a:t>
            </a:r>
            <a:r>
              <a:rPr dirty="0" sz="2000" spc="-5">
                <a:latin typeface="Times New Roman"/>
                <a:cs typeface="Times New Roman"/>
              </a:rPr>
              <a:t>and </a:t>
            </a:r>
            <a:r>
              <a:rPr dirty="0" sz="2000">
                <a:latin typeface="Times New Roman"/>
                <a:cs typeface="Times New Roman"/>
              </a:rPr>
              <a:t>relevance </a:t>
            </a:r>
            <a:r>
              <a:rPr dirty="0" sz="2000" spc="-5">
                <a:latin typeface="Times New Roman"/>
                <a:cs typeface="Times New Roman"/>
              </a:rPr>
              <a:t>of additional</a:t>
            </a:r>
            <a:r>
              <a:rPr dirty="0" sz="2000" spc="-55">
                <a:latin typeface="Times New Roman"/>
                <a:cs typeface="Times New Roman"/>
              </a:rPr>
              <a:t> </a:t>
            </a:r>
            <a:r>
              <a:rPr dirty="0" sz="2000" spc="-5">
                <a:latin typeface="Times New Roman"/>
                <a:cs typeface="Times New Roman"/>
              </a:rPr>
              <a:t>facilities(10)</a:t>
            </a:r>
            <a:endParaRPr sz="2000">
              <a:latin typeface="Times New Roman"/>
              <a:cs typeface="Times New Roman"/>
            </a:endParaRPr>
          </a:p>
          <a:p>
            <a:pPr marL="911225" indent="-398145">
              <a:lnSpc>
                <a:spcPct val="100000"/>
              </a:lnSpc>
              <a:buAutoNum type="alphaUcPeriod"/>
              <a:tabLst>
                <a:tab pos="911225" algn="l"/>
                <a:tab pos="911860" algn="l"/>
              </a:tabLst>
            </a:pPr>
            <a:r>
              <a:rPr dirty="0" sz="2000" spc="-5">
                <a:latin typeface="Times New Roman"/>
                <a:cs typeface="Times New Roman"/>
              </a:rPr>
              <a:t>Facilities utilization and </a:t>
            </a:r>
            <a:r>
              <a:rPr dirty="0" sz="2000" spc="-10">
                <a:latin typeface="Times New Roman"/>
                <a:cs typeface="Times New Roman"/>
              </a:rPr>
              <a:t>effectiveness</a:t>
            </a:r>
            <a:r>
              <a:rPr dirty="0" sz="2000" spc="-40">
                <a:latin typeface="Times New Roman"/>
                <a:cs typeface="Times New Roman"/>
              </a:rPr>
              <a:t> </a:t>
            </a:r>
            <a:r>
              <a:rPr dirty="0" sz="2000">
                <a:latin typeface="Times New Roman"/>
                <a:cs typeface="Times New Roman"/>
              </a:rPr>
              <a:t>(10)</a:t>
            </a:r>
            <a:endParaRPr sz="2000">
              <a:latin typeface="Times New Roman"/>
              <a:cs typeface="Times New Roman"/>
            </a:endParaRPr>
          </a:p>
          <a:p>
            <a:pPr marL="911225" indent="-398145">
              <a:lnSpc>
                <a:spcPct val="100000"/>
              </a:lnSpc>
              <a:spcBef>
                <a:spcPts val="5"/>
              </a:spcBef>
              <a:buAutoNum type="alphaUcPeriod"/>
              <a:tabLst>
                <a:tab pos="911225" algn="l"/>
                <a:tab pos="911860" algn="l"/>
              </a:tabLst>
            </a:pPr>
            <a:r>
              <a:rPr dirty="0" sz="2000" spc="-5">
                <a:latin typeface="Times New Roman"/>
                <a:cs typeface="Times New Roman"/>
              </a:rPr>
              <a:t>Relevance to POs and </a:t>
            </a:r>
            <a:r>
              <a:rPr dirty="0" sz="2000">
                <a:latin typeface="Times New Roman"/>
                <a:cs typeface="Times New Roman"/>
              </a:rPr>
              <a:t>PSOs </a:t>
            </a:r>
            <a:r>
              <a:rPr dirty="0" sz="2000" spc="-5">
                <a:latin typeface="Times New Roman"/>
                <a:cs typeface="Times New Roman"/>
              </a:rPr>
              <a:t>(5)</a:t>
            </a:r>
            <a:endParaRPr sz="2000">
              <a:latin typeface="Times New Roman"/>
              <a:cs typeface="Times New Roman"/>
            </a:endParaRPr>
          </a:p>
          <a:p>
            <a:pPr marL="464820">
              <a:lnSpc>
                <a:spcPct val="100000"/>
              </a:lnSpc>
              <a:spcBef>
                <a:spcPts val="120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528320">
              <a:lnSpc>
                <a:spcPct val="100000"/>
              </a:lnSpc>
              <a:spcBef>
                <a:spcPts val="10"/>
              </a:spcBef>
            </a:pPr>
            <a:r>
              <a:rPr dirty="0" sz="1600" spc="-5" i="1">
                <a:latin typeface="Times New Roman"/>
                <a:cs typeface="Times New Roman"/>
              </a:rPr>
              <a:t>Self-explanatory</a:t>
            </a:r>
            <a:endParaRPr sz="1600">
              <a:latin typeface="Times New Roman"/>
              <a:cs typeface="Times New Roman"/>
            </a:endParaRPr>
          </a:p>
          <a:p>
            <a:pPr>
              <a:lnSpc>
                <a:spcPct val="100000"/>
              </a:lnSpc>
              <a:spcBef>
                <a:spcPts val="40"/>
              </a:spcBef>
            </a:pPr>
            <a:endParaRPr sz="2350">
              <a:latin typeface="Times New Roman"/>
              <a:cs typeface="Times New Roman"/>
            </a:endParaRPr>
          </a:p>
          <a:p>
            <a:pPr marL="12700">
              <a:lnSpc>
                <a:spcPct val="100000"/>
              </a:lnSpc>
            </a:pPr>
            <a:r>
              <a:rPr dirty="0" sz="2200" b="1">
                <a:solidFill>
                  <a:srgbClr val="0000CC"/>
                </a:solidFill>
                <a:latin typeface="Times New Roman"/>
                <a:cs typeface="Times New Roman"/>
              </a:rPr>
              <a:t>6.3. </a:t>
            </a:r>
            <a:r>
              <a:rPr dirty="0" sz="2200" spc="-5" b="1">
                <a:solidFill>
                  <a:srgbClr val="0000CC"/>
                </a:solidFill>
                <a:latin typeface="Times New Roman"/>
                <a:cs typeface="Times New Roman"/>
              </a:rPr>
              <a:t>Laboratories: </a:t>
            </a:r>
            <a:r>
              <a:rPr dirty="0" sz="2200" b="1">
                <a:solidFill>
                  <a:srgbClr val="0000CC"/>
                </a:solidFill>
                <a:latin typeface="Times New Roman"/>
                <a:cs typeface="Times New Roman"/>
              </a:rPr>
              <a:t>Maintenance and overall</a:t>
            </a:r>
            <a:r>
              <a:rPr dirty="0" sz="2200" spc="-50" b="1">
                <a:solidFill>
                  <a:srgbClr val="0000CC"/>
                </a:solidFill>
                <a:latin typeface="Times New Roman"/>
                <a:cs typeface="Times New Roman"/>
              </a:rPr>
              <a:t> </a:t>
            </a:r>
            <a:r>
              <a:rPr dirty="0" sz="2200" b="1">
                <a:solidFill>
                  <a:srgbClr val="0000CC"/>
                </a:solidFill>
                <a:latin typeface="Times New Roman"/>
                <a:cs typeface="Times New Roman"/>
              </a:rPr>
              <a:t>ambiance</a:t>
            </a:r>
            <a:endParaRPr sz="2200">
              <a:latin typeface="Times New Roman"/>
              <a:cs typeface="Times New Roman"/>
            </a:endParaRPr>
          </a:p>
          <a:p>
            <a:pPr marL="12700" marR="2852420">
              <a:lnSpc>
                <a:spcPct val="100000"/>
              </a:lnSpc>
              <a:spcBef>
                <a:spcPts val="480"/>
              </a:spcBef>
            </a:pPr>
            <a:r>
              <a:rPr dirty="0" sz="2000" spc="-5">
                <a:latin typeface="Times New Roman"/>
                <a:cs typeface="Times New Roman"/>
              </a:rPr>
              <a:t>Maintenance and overall ambience  Self-Explanatory</a:t>
            </a:r>
            <a:endParaRPr sz="2000">
              <a:latin typeface="Times New Roman"/>
              <a:cs typeface="Times New Roman"/>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6" name="object 6"/>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560831" y="2743200"/>
              <a:ext cx="8554974" cy="2867406"/>
            </a:xfrm>
            <a:prstGeom prst="rect">
              <a:avLst/>
            </a:prstGeom>
            <a:blipFill>
              <a:blip r:embed="rId3" cstate="print"/>
              <a:stretch>
                <a:fillRect/>
              </a:stretch>
            </a:blipFill>
          </p:spPr>
          <p:txBody>
            <a:bodyPr wrap="square" lIns="0" tIns="0" rIns="0" bIns="0" rtlCol="0"/>
            <a:lstStyle/>
            <a:p/>
          </p:txBody>
        </p:sp>
      </p:grpSp>
      <p:sp>
        <p:nvSpPr>
          <p:cNvPr id="8" name="object 8"/>
          <p:cNvSpPr txBox="1">
            <a:spLocks noGrp="1"/>
          </p:cNvSpPr>
          <p:nvPr>
            <p:ph type="title"/>
          </p:nvPr>
        </p:nvSpPr>
        <p:spPr>
          <a:xfrm>
            <a:off x="639826" y="821436"/>
            <a:ext cx="2722880"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6.4. </a:t>
            </a:r>
            <a:r>
              <a:rPr dirty="0" sz="2200" spc="-10" b="1">
                <a:solidFill>
                  <a:srgbClr val="0000CC"/>
                </a:solidFill>
                <a:latin typeface="Times New Roman"/>
                <a:cs typeface="Times New Roman"/>
              </a:rPr>
              <a:t>Project</a:t>
            </a:r>
            <a:r>
              <a:rPr dirty="0" sz="2200" spc="-60" b="1">
                <a:solidFill>
                  <a:srgbClr val="0000CC"/>
                </a:solidFill>
                <a:latin typeface="Times New Roman"/>
                <a:cs typeface="Times New Roman"/>
              </a:rPr>
              <a:t> </a:t>
            </a:r>
            <a:r>
              <a:rPr dirty="0" sz="2200" b="1">
                <a:solidFill>
                  <a:srgbClr val="0000CC"/>
                </a:solidFill>
                <a:latin typeface="Times New Roman"/>
                <a:cs typeface="Times New Roman"/>
              </a:rPr>
              <a:t>laboratory</a:t>
            </a:r>
            <a:endParaRPr sz="2200">
              <a:latin typeface="Times New Roman"/>
              <a:cs typeface="Times New Roman"/>
            </a:endParaRPr>
          </a:p>
        </p:txBody>
      </p:sp>
      <p:sp>
        <p:nvSpPr>
          <p:cNvPr id="9" name="object 9"/>
          <p:cNvSpPr txBox="1"/>
          <p:nvPr/>
        </p:nvSpPr>
        <p:spPr>
          <a:xfrm>
            <a:off x="515366" y="1315974"/>
            <a:ext cx="4260215" cy="1058545"/>
          </a:xfrm>
          <a:prstGeom prst="rect">
            <a:avLst/>
          </a:prstGeom>
        </p:spPr>
        <p:txBody>
          <a:bodyPr wrap="square" lIns="0" tIns="12065" rIns="0" bIns="0" rtlCol="0" vert="horz">
            <a:spAutoFit/>
          </a:bodyPr>
          <a:lstStyle/>
          <a:p>
            <a:pPr marL="137160">
              <a:lnSpc>
                <a:spcPct val="100000"/>
              </a:lnSpc>
              <a:spcBef>
                <a:spcPts val="95"/>
              </a:spcBef>
            </a:pPr>
            <a:r>
              <a:rPr dirty="0" sz="2000" spc="-5">
                <a:latin typeface="Times New Roman"/>
                <a:cs typeface="Times New Roman"/>
              </a:rPr>
              <a:t>Mention facility &amp;</a:t>
            </a:r>
            <a:r>
              <a:rPr dirty="0" sz="2000" spc="-35">
                <a:latin typeface="Times New Roman"/>
                <a:cs typeface="Times New Roman"/>
              </a:rPr>
              <a:t> </a:t>
            </a:r>
            <a:r>
              <a:rPr dirty="0" sz="2000" spc="-5">
                <a:latin typeface="Times New Roman"/>
                <a:cs typeface="Times New Roman"/>
              </a:rPr>
              <a:t>Utilization</a:t>
            </a:r>
            <a:endParaRPr sz="2000">
              <a:latin typeface="Times New Roman"/>
              <a:cs typeface="Times New Roman"/>
            </a:endParaRPr>
          </a:p>
          <a:p>
            <a:pPr>
              <a:lnSpc>
                <a:spcPct val="100000"/>
              </a:lnSpc>
              <a:spcBef>
                <a:spcPts val="50"/>
              </a:spcBef>
            </a:pPr>
            <a:endParaRPr sz="2650">
              <a:latin typeface="Times New Roman"/>
              <a:cs typeface="Times New Roman"/>
            </a:endParaRPr>
          </a:p>
          <a:p>
            <a:pPr marL="12700">
              <a:lnSpc>
                <a:spcPct val="100000"/>
              </a:lnSpc>
            </a:pPr>
            <a:r>
              <a:rPr dirty="0" sz="2200" b="1">
                <a:solidFill>
                  <a:srgbClr val="0000CC"/>
                </a:solidFill>
                <a:latin typeface="Times New Roman"/>
                <a:cs typeface="Times New Roman"/>
              </a:rPr>
              <a:t>6.5. Safety </a:t>
            </a:r>
            <a:r>
              <a:rPr dirty="0" sz="2200" spc="-5" b="1">
                <a:solidFill>
                  <a:srgbClr val="0000CC"/>
                </a:solidFill>
                <a:latin typeface="Times New Roman"/>
                <a:cs typeface="Times New Roman"/>
              </a:rPr>
              <a:t>measures </a:t>
            </a:r>
            <a:r>
              <a:rPr dirty="0" sz="2200" b="1">
                <a:solidFill>
                  <a:srgbClr val="0000CC"/>
                </a:solidFill>
                <a:latin typeface="Times New Roman"/>
                <a:cs typeface="Times New Roman"/>
              </a:rPr>
              <a:t>in</a:t>
            </a:r>
            <a:r>
              <a:rPr dirty="0" sz="2200" spc="-95" b="1">
                <a:solidFill>
                  <a:srgbClr val="0000CC"/>
                </a:solidFill>
                <a:latin typeface="Times New Roman"/>
                <a:cs typeface="Times New Roman"/>
              </a:rPr>
              <a:t> </a:t>
            </a:r>
            <a:r>
              <a:rPr dirty="0" sz="2200" b="1">
                <a:solidFill>
                  <a:srgbClr val="0000CC"/>
                </a:solidFill>
                <a:latin typeface="Times New Roman"/>
                <a:cs typeface="Times New Roman"/>
              </a:rPr>
              <a:t>laboratories</a:t>
            </a:r>
            <a:endParaRPr sz="2200">
              <a:latin typeface="Times New Roman"/>
              <a:cs typeface="Times New Roman"/>
            </a:endParaRPr>
          </a:p>
        </p:txBody>
      </p:sp>
      <p:sp>
        <p:nvSpPr>
          <p:cNvPr id="10" name="object 10"/>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p:nvPr/>
        </p:nvSpPr>
        <p:spPr>
          <a:xfrm>
            <a:off x="412241" y="468121"/>
            <a:ext cx="4654550" cy="330200"/>
          </a:xfrm>
          <a:prstGeom prst="rect">
            <a:avLst/>
          </a:prstGeom>
        </p:spPr>
        <p:txBody>
          <a:bodyPr wrap="square" lIns="0" tIns="12065" rIns="0" bIns="0" rtlCol="0" vert="horz">
            <a:spAutoFit/>
          </a:bodyPr>
          <a:lstStyle/>
          <a:p>
            <a:pPr marL="12700">
              <a:lnSpc>
                <a:spcPct val="100000"/>
              </a:lnSpc>
              <a:spcBef>
                <a:spcPts val="95"/>
              </a:spcBef>
            </a:pPr>
            <a:r>
              <a:rPr dirty="0" sz="2000" spc="-5" b="1">
                <a:solidFill>
                  <a:srgbClr val="FF0000"/>
                </a:solidFill>
                <a:latin typeface="Cambria"/>
                <a:cs typeface="Cambria"/>
              </a:rPr>
              <a:t>CRITERION 7: Continuous</a:t>
            </a:r>
            <a:r>
              <a:rPr dirty="0" sz="2000" spc="-25" b="1">
                <a:solidFill>
                  <a:srgbClr val="FF0000"/>
                </a:solidFill>
                <a:latin typeface="Cambria"/>
                <a:cs typeface="Cambria"/>
              </a:rPr>
              <a:t> </a:t>
            </a:r>
            <a:r>
              <a:rPr dirty="0" sz="2000" spc="-15" b="1">
                <a:solidFill>
                  <a:srgbClr val="FF0000"/>
                </a:solidFill>
                <a:latin typeface="Cambria"/>
                <a:cs typeface="Cambria"/>
              </a:rPr>
              <a:t>Improvement</a:t>
            </a:r>
            <a:endParaRPr sz="2000">
              <a:latin typeface="Cambria"/>
              <a:cs typeface="Cambria"/>
            </a:endParaRPr>
          </a:p>
        </p:txBody>
      </p:sp>
      <p:sp>
        <p:nvSpPr>
          <p:cNvPr id="13" name="object 13"/>
          <p:cNvSpPr txBox="1"/>
          <p:nvPr/>
        </p:nvSpPr>
        <p:spPr>
          <a:xfrm>
            <a:off x="642366" y="2084577"/>
            <a:ext cx="8757285" cy="1346200"/>
          </a:xfrm>
          <a:prstGeom prst="rect">
            <a:avLst/>
          </a:prstGeom>
        </p:spPr>
        <p:txBody>
          <a:bodyPr wrap="square" lIns="0" tIns="12065" rIns="0" bIns="0" rtlCol="0" vert="horz">
            <a:spAutoFit/>
          </a:bodyPr>
          <a:lstStyle/>
          <a:p>
            <a:pPr marL="356870" marR="5715" indent="-344805">
              <a:lnSpc>
                <a:spcPct val="100000"/>
              </a:lnSpc>
              <a:spcBef>
                <a:spcPts val="95"/>
              </a:spcBef>
              <a:buFont typeface="Arial"/>
              <a:buChar char="•"/>
              <a:tabLst>
                <a:tab pos="356870" algn="l"/>
                <a:tab pos="357505" algn="l"/>
                <a:tab pos="1310005" algn="l"/>
                <a:tab pos="1771650" algn="l"/>
                <a:tab pos="2444750" algn="l"/>
                <a:tab pos="2808605" algn="l"/>
                <a:tab pos="4144010" algn="l"/>
                <a:tab pos="4493260" algn="l"/>
                <a:tab pos="4954905" algn="l"/>
                <a:tab pos="5967095" algn="l"/>
                <a:tab pos="6697345" algn="l"/>
                <a:tab pos="7102475" algn="l"/>
                <a:tab pos="7564120" algn="l"/>
                <a:tab pos="8532495" algn="l"/>
              </a:tabLst>
            </a:pPr>
            <a:r>
              <a:rPr dirty="0" sz="2000" spc="-5">
                <a:latin typeface="Times New Roman"/>
                <a:cs typeface="Times New Roman"/>
              </a:rPr>
              <a:t>Identi</a:t>
            </a:r>
            <a:r>
              <a:rPr dirty="0" sz="2000" spc="-25">
                <a:latin typeface="Times New Roman"/>
                <a:cs typeface="Times New Roman"/>
              </a:rPr>
              <a:t>f</a:t>
            </a:r>
            <a:r>
              <a:rPr dirty="0" sz="2000" spc="-5">
                <a:latin typeface="Times New Roman"/>
                <a:cs typeface="Times New Roman"/>
              </a:rPr>
              <a:t>y</a:t>
            </a:r>
            <a:r>
              <a:rPr dirty="0" sz="2000">
                <a:latin typeface="Times New Roman"/>
                <a:cs typeface="Times New Roman"/>
              </a:rPr>
              <a:t>	</a:t>
            </a:r>
            <a:r>
              <a:rPr dirty="0" sz="2000" spc="-5">
                <a:latin typeface="Times New Roman"/>
                <a:cs typeface="Times New Roman"/>
              </a:rPr>
              <a:t>the</a:t>
            </a:r>
            <a:r>
              <a:rPr dirty="0" sz="2000">
                <a:latin typeface="Times New Roman"/>
                <a:cs typeface="Times New Roman"/>
              </a:rPr>
              <a:t>	</a:t>
            </a:r>
            <a:r>
              <a:rPr dirty="0" sz="2000" spc="-5">
                <a:latin typeface="Times New Roman"/>
                <a:cs typeface="Times New Roman"/>
              </a:rPr>
              <a:t>areas</a:t>
            </a:r>
            <a:r>
              <a:rPr dirty="0" sz="2000">
                <a:latin typeface="Times New Roman"/>
                <a:cs typeface="Times New Roman"/>
              </a:rPr>
              <a:t>	</a:t>
            </a:r>
            <a:r>
              <a:rPr dirty="0" sz="2000" spc="-5">
                <a:latin typeface="Times New Roman"/>
                <a:cs typeface="Times New Roman"/>
              </a:rPr>
              <a:t>of</a:t>
            </a:r>
            <a:r>
              <a:rPr dirty="0" sz="2000">
                <a:latin typeface="Times New Roman"/>
                <a:cs typeface="Times New Roman"/>
              </a:rPr>
              <a:t>	</a:t>
            </a:r>
            <a:r>
              <a:rPr dirty="0" sz="2000" spc="-5">
                <a:latin typeface="Times New Roman"/>
                <a:cs typeface="Times New Roman"/>
              </a:rPr>
              <a:t>wea</a:t>
            </a:r>
            <a:r>
              <a:rPr dirty="0" sz="2000">
                <a:latin typeface="Times New Roman"/>
                <a:cs typeface="Times New Roman"/>
              </a:rPr>
              <a:t>k</a:t>
            </a:r>
            <a:r>
              <a:rPr dirty="0" sz="2000" spc="-5">
                <a:latin typeface="Times New Roman"/>
                <a:cs typeface="Times New Roman"/>
              </a:rPr>
              <a:t>nesses</a:t>
            </a:r>
            <a:r>
              <a:rPr dirty="0" sz="2000">
                <a:latin typeface="Times New Roman"/>
                <a:cs typeface="Times New Roman"/>
              </a:rPr>
              <a:t>	</a:t>
            </a:r>
            <a:r>
              <a:rPr dirty="0" sz="2000" spc="-5">
                <a:latin typeface="Times New Roman"/>
                <a:cs typeface="Times New Roman"/>
              </a:rPr>
              <a:t>in</a:t>
            </a:r>
            <a:r>
              <a:rPr dirty="0" sz="2000">
                <a:latin typeface="Times New Roman"/>
                <a:cs typeface="Times New Roman"/>
              </a:rPr>
              <a:t>	</a:t>
            </a:r>
            <a:r>
              <a:rPr dirty="0" sz="2000" spc="-5">
                <a:latin typeface="Times New Roman"/>
                <a:cs typeface="Times New Roman"/>
              </a:rPr>
              <a:t>the</a:t>
            </a:r>
            <a:r>
              <a:rPr dirty="0" sz="2000">
                <a:latin typeface="Times New Roman"/>
                <a:cs typeface="Times New Roman"/>
              </a:rPr>
              <a:t>	</a:t>
            </a:r>
            <a:r>
              <a:rPr dirty="0" sz="2000" spc="-5">
                <a:latin typeface="Times New Roman"/>
                <a:cs typeface="Times New Roman"/>
              </a:rPr>
              <a:t>program</a:t>
            </a:r>
            <a:r>
              <a:rPr dirty="0" sz="2000">
                <a:latin typeface="Times New Roman"/>
                <a:cs typeface="Times New Roman"/>
              </a:rPr>
              <a:t>	</a:t>
            </a:r>
            <a:r>
              <a:rPr dirty="0" sz="2000" spc="-5">
                <a:latin typeface="Times New Roman"/>
                <a:cs typeface="Times New Roman"/>
              </a:rPr>
              <a:t>based</a:t>
            </a:r>
            <a:r>
              <a:rPr dirty="0" sz="2000">
                <a:latin typeface="Times New Roman"/>
                <a:cs typeface="Times New Roman"/>
              </a:rPr>
              <a:t>	</a:t>
            </a:r>
            <a:r>
              <a:rPr dirty="0" sz="2000" spc="-10">
                <a:latin typeface="Times New Roman"/>
                <a:cs typeface="Times New Roman"/>
              </a:rPr>
              <a:t>o</a:t>
            </a:r>
            <a:r>
              <a:rPr dirty="0" sz="2000" spc="-5">
                <a:latin typeface="Times New Roman"/>
                <a:cs typeface="Times New Roman"/>
              </a:rPr>
              <a:t>n</a:t>
            </a:r>
            <a:r>
              <a:rPr dirty="0" sz="2000">
                <a:latin typeface="Times New Roman"/>
                <a:cs typeface="Times New Roman"/>
              </a:rPr>
              <a:t>	</a:t>
            </a:r>
            <a:r>
              <a:rPr dirty="0" sz="2000" spc="-5">
                <a:latin typeface="Times New Roman"/>
                <a:cs typeface="Times New Roman"/>
              </a:rPr>
              <a:t>the</a:t>
            </a:r>
            <a:r>
              <a:rPr dirty="0" sz="2000">
                <a:latin typeface="Times New Roman"/>
                <a:cs typeface="Times New Roman"/>
              </a:rPr>
              <a:t>	</a:t>
            </a:r>
            <a:r>
              <a:rPr dirty="0" sz="2000" spc="-5">
                <a:latin typeface="Times New Roman"/>
                <a:cs typeface="Times New Roman"/>
              </a:rPr>
              <a:t>analys</a:t>
            </a:r>
            <a:r>
              <a:rPr dirty="0" sz="2000" spc="-15">
                <a:latin typeface="Times New Roman"/>
                <a:cs typeface="Times New Roman"/>
              </a:rPr>
              <a:t>i</a:t>
            </a:r>
            <a:r>
              <a:rPr dirty="0" sz="2000" spc="-5">
                <a:latin typeface="Times New Roman"/>
                <a:cs typeface="Times New Roman"/>
              </a:rPr>
              <a:t>s</a:t>
            </a:r>
            <a:r>
              <a:rPr dirty="0" sz="2000">
                <a:latin typeface="Times New Roman"/>
                <a:cs typeface="Times New Roman"/>
              </a:rPr>
              <a:t>	</a:t>
            </a:r>
            <a:r>
              <a:rPr dirty="0" sz="2000" spc="-10">
                <a:latin typeface="Times New Roman"/>
                <a:cs typeface="Times New Roman"/>
              </a:rPr>
              <a:t>of  </a:t>
            </a:r>
            <a:r>
              <a:rPr dirty="0" sz="2000" spc="-5">
                <a:latin typeface="Times New Roman"/>
                <a:cs typeface="Times New Roman"/>
              </a:rPr>
              <a:t>evaluation of POs &amp; PSOs attainment</a:t>
            </a:r>
            <a:r>
              <a:rPr dirty="0" sz="2000" spc="-20">
                <a:latin typeface="Times New Roman"/>
                <a:cs typeface="Times New Roman"/>
              </a:rPr>
              <a:t> </a:t>
            </a:r>
            <a:r>
              <a:rPr dirty="0" sz="2000" spc="-5">
                <a:latin typeface="Times New Roman"/>
                <a:cs typeface="Times New Roman"/>
              </a:rPr>
              <a:t>levels</a:t>
            </a:r>
            <a:endParaRPr sz="2000">
              <a:latin typeface="Times New Roman"/>
              <a:cs typeface="Times New Roman"/>
            </a:endParaRPr>
          </a:p>
          <a:p>
            <a:pPr marL="356870" marR="5080" indent="-344805">
              <a:lnSpc>
                <a:spcPct val="100000"/>
              </a:lnSpc>
              <a:spcBef>
                <a:spcPts val="800"/>
              </a:spcBef>
              <a:buFont typeface="Arial"/>
              <a:buChar char="•"/>
              <a:tabLst>
                <a:tab pos="356870" algn="l"/>
                <a:tab pos="357505" algn="l"/>
              </a:tabLst>
            </a:pPr>
            <a:r>
              <a:rPr dirty="0" sz="2000" spc="-5">
                <a:latin typeface="Times New Roman"/>
                <a:cs typeface="Times New Roman"/>
              </a:rPr>
              <a:t>Measures identified and implemented to improve POs &amp; PSOs attainment levels  for the assessment</a:t>
            </a:r>
            <a:r>
              <a:rPr dirty="0" sz="2000" spc="-30">
                <a:latin typeface="Times New Roman"/>
                <a:cs typeface="Times New Roman"/>
              </a:rPr>
              <a:t> </a:t>
            </a:r>
            <a:r>
              <a:rPr dirty="0" sz="2000" spc="-5">
                <a:latin typeface="Times New Roman"/>
                <a:cs typeface="Times New Roman"/>
              </a:rPr>
              <a:t>years</a:t>
            </a:r>
            <a:endParaRPr sz="2000">
              <a:latin typeface="Times New Roman"/>
              <a:cs typeface="Times New Roman"/>
            </a:endParaRPr>
          </a:p>
        </p:txBody>
      </p:sp>
      <p:sp>
        <p:nvSpPr>
          <p:cNvPr id="14" name="object 14"/>
          <p:cNvSpPr txBox="1"/>
          <p:nvPr/>
        </p:nvSpPr>
        <p:spPr>
          <a:xfrm>
            <a:off x="412241" y="3698494"/>
            <a:ext cx="8986520" cy="1663064"/>
          </a:xfrm>
          <a:prstGeom prst="rect">
            <a:avLst/>
          </a:prstGeom>
        </p:spPr>
        <p:txBody>
          <a:bodyPr wrap="square" lIns="0" tIns="12700" rIns="0" bIns="0" rtlCol="0" vert="horz">
            <a:spAutoFit/>
          </a:bodyPr>
          <a:lstStyle/>
          <a:p>
            <a:pPr algn="just" marL="12700" marR="3996054">
              <a:lnSpc>
                <a:spcPct val="100000"/>
              </a:lnSpc>
              <a:spcBef>
                <a:spcPts val="100"/>
              </a:spcBef>
            </a:pPr>
            <a:r>
              <a:rPr dirty="0" sz="2200" b="1">
                <a:latin typeface="Times New Roman"/>
                <a:cs typeface="Times New Roman"/>
              </a:rPr>
              <a:t>Examples of analysis and </a:t>
            </a:r>
            <a:r>
              <a:rPr dirty="0" sz="2200" spc="-5" b="1">
                <a:latin typeface="Times New Roman"/>
                <a:cs typeface="Times New Roman"/>
              </a:rPr>
              <a:t>proposed</a:t>
            </a:r>
            <a:r>
              <a:rPr dirty="0" sz="2200" spc="-135" b="1">
                <a:latin typeface="Times New Roman"/>
                <a:cs typeface="Times New Roman"/>
              </a:rPr>
              <a:t> </a:t>
            </a:r>
            <a:r>
              <a:rPr dirty="0" sz="2200" b="1">
                <a:latin typeface="Times New Roman"/>
                <a:cs typeface="Times New Roman"/>
              </a:rPr>
              <a:t>action  Sample</a:t>
            </a:r>
            <a:r>
              <a:rPr dirty="0" sz="2200" spc="-15" b="1">
                <a:latin typeface="Times New Roman"/>
                <a:cs typeface="Times New Roman"/>
              </a:rPr>
              <a:t> </a:t>
            </a:r>
            <a:r>
              <a:rPr dirty="0" sz="2200" b="1">
                <a:latin typeface="Times New Roman"/>
                <a:cs typeface="Times New Roman"/>
              </a:rPr>
              <a:t>1:</a:t>
            </a:r>
            <a:endParaRPr sz="2200">
              <a:latin typeface="Times New Roman"/>
              <a:cs typeface="Times New Roman"/>
            </a:endParaRPr>
          </a:p>
          <a:p>
            <a:pPr algn="just" marL="586740" marR="5080" indent="-342900">
              <a:lnSpc>
                <a:spcPct val="100000"/>
              </a:lnSpc>
              <a:spcBef>
                <a:spcPts val="409"/>
              </a:spcBef>
              <a:buFont typeface="Arial"/>
              <a:buChar char="•"/>
              <a:tabLst>
                <a:tab pos="587375" algn="l"/>
              </a:tabLst>
            </a:pPr>
            <a:r>
              <a:rPr dirty="0" sz="2000" spc="-5">
                <a:latin typeface="Times New Roman"/>
                <a:cs typeface="Times New Roman"/>
              </a:rPr>
              <a:t>Course outcomes for a laboratory course did not measure up, as some of the lab  equipment did not have the capability to do the needful (e.g., single trace  oscilloscopes</a:t>
            </a:r>
            <a:r>
              <a:rPr dirty="0" sz="2000" spc="355">
                <a:latin typeface="Times New Roman"/>
                <a:cs typeface="Times New Roman"/>
              </a:rPr>
              <a:t> </a:t>
            </a:r>
            <a:r>
              <a:rPr dirty="0" sz="2000" spc="-5">
                <a:latin typeface="Times New Roman"/>
                <a:cs typeface="Times New Roman"/>
              </a:rPr>
              <a:t>available</a:t>
            </a:r>
            <a:r>
              <a:rPr dirty="0" sz="2000" spc="355">
                <a:latin typeface="Times New Roman"/>
                <a:cs typeface="Times New Roman"/>
              </a:rPr>
              <a:t> </a:t>
            </a:r>
            <a:r>
              <a:rPr dirty="0" sz="2000" spc="-5">
                <a:latin typeface="Times New Roman"/>
                <a:cs typeface="Times New Roman"/>
              </a:rPr>
              <a:t>where</a:t>
            </a:r>
            <a:r>
              <a:rPr dirty="0" sz="2000" spc="355">
                <a:latin typeface="Times New Roman"/>
                <a:cs typeface="Times New Roman"/>
              </a:rPr>
              <a:t> </a:t>
            </a:r>
            <a:r>
              <a:rPr dirty="0" sz="2000" spc="-5">
                <a:latin typeface="Times New Roman"/>
                <a:cs typeface="Times New Roman"/>
              </a:rPr>
              <a:t>dual</a:t>
            </a:r>
            <a:r>
              <a:rPr dirty="0" sz="2000" spc="345">
                <a:latin typeface="Times New Roman"/>
                <a:cs typeface="Times New Roman"/>
              </a:rPr>
              <a:t> </a:t>
            </a:r>
            <a:r>
              <a:rPr dirty="0" sz="2000" spc="-5">
                <a:latin typeface="Times New Roman"/>
                <a:cs typeface="Times New Roman"/>
              </a:rPr>
              <a:t>trace</a:t>
            </a:r>
            <a:r>
              <a:rPr dirty="0" sz="2000" spc="350">
                <a:latin typeface="Times New Roman"/>
                <a:cs typeface="Times New Roman"/>
              </a:rPr>
              <a:t> </a:t>
            </a:r>
            <a:r>
              <a:rPr dirty="0" sz="2000" spc="-5">
                <a:latin typeface="Times New Roman"/>
                <a:cs typeface="Times New Roman"/>
              </a:rPr>
              <a:t>would</a:t>
            </a:r>
            <a:r>
              <a:rPr dirty="0" sz="2000" spc="355">
                <a:latin typeface="Times New Roman"/>
                <a:cs typeface="Times New Roman"/>
              </a:rPr>
              <a:t> </a:t>
            </a:r>
            <a:r>
              <a:rPr dirty="0" sz="2000" spc="-5">
                <a:latin typeface="Times New Roman"/>
                <a:cs typeface="Times New Roman"/>
              </a:rPr>
              <a:t>have</a:t>
            </a:r>
            <a:r>
              <a:rPr dirty="0" sz="2000" spc="350">
                <a:latin typeface="Times New Roman"/>
                <a:cs typeface="Times New Roman"/>
              </a:rPr>
              <a:t> </a:t>
            </a:r>
            <a:r>
              <a:rPr dirty="0" sz="2000" spc="-5">
                <a:latin typeface="Times New Roman"/>
                <a:cs typeface="Times New Roman"/>
              </a:rPr>
              <a:t>been</a:t>
            </a:r>
            <a:r>
              <a:rPr dirty="0" sz="2000" spc="355">
                <a:latin typeface="Times New Roman"/>
                <a:cs typeface="Times New Roman"/>
              </a:rPr>
              <a:t> </a:t>
            </a:r>
            <a:r>
              <a:rPr dirty="0" sz="2000" spc="-15">
                <a:latin typeface="Times New Roman"/>
                <a:cs typeface="Times New Roman"/>
              </a:rPr>
              <a:t>better,</a:t>
            </a:r>
            <a:r>
              <a:rPr dirty="0" sz="2000" spc="360">
                <a:latin typeface="Times New Roman"/>
                <a:cs typeface="Times New Roman"/>
              </a:rPr>
              <a:t> </a:t>
            </a:r>
            <a:r>
              <a:rPr dirty="0" sz="2000" spc="-30">
                <a:latin typeface="Times New Roman"/>
                <a:cs typeface="Times New Roman"/>
              </a:rPr>
              <a:t>or,</a:t>
            </a:r>
            <a:r>
              <a:rPr dirty="0" sz="2000" spc="375">
                <a:latin typeface="Times New Roman"/>
                <a:cs typeface="Times New Roman"/>
              </a:rPr>
              <a:t> </a:t>
            </a:r>
            <a:r>
              <a:rPr dirty="0" sz="2000" spc="-5">
                <a:latin typeface="Times New Roman"/>
                <a:cs typeface="Times New Roman"/>
              </a:rPr>
              <a:t>non</a:t>
            </a:r>
            <a:endParaRPr sz="2000">
              <a:latin typeface="Times New Roman"/>
              <a:cs typeface="Times New Roman"/>
            </a:endParaRPr>
          </a:p>
        </p:txBody>
      </p:sp>
      <p:sp>
        <p:nvSpPr>
          <p:cNvPr id="15" name="object 15"/>
          <p:cNvSpPr txBox="1"/>
          <p:nvPr/>
        </p:nvSpPr>
        <p:spPr>
          <a:xfrm>
            <a:off x="6958330" y="5742432"/>
            <a:ext cx="2440940" cy="330200"/>
          </a:xfrm>
          <a:prstGeom prst="rect">
            <a:avLst/>
          </a:prstGeom>
        </p:spPr>
        <p:txBody>
          <a:bodyPr wrap="square" lIns="0" tIns="12065" rIns="0" bIns="0" rtlCol="0" vert="horz">
            <a:spAutoFit/>
          </a:bodyPr>
          <a:lstStyle/>
          <a:p>
            <a:pPr marL="12700">
              <a:lnSpc>
                <a:spcPct val="100000"/>
              </a:lnSpc>
              <a:spcBef>
                <a:spcPts val="95"/>
              </a:spcBef>
              <a:tabLst>
                <a:tab pos="563880" algn="l"/>
                <a:tab pos="1326515" algn="l"/>
                <a:tab pos="2215515" algn="l"/>
              </a:tabLst>
            </a:pPr>
            <a:r>
              <a:rPr dirty="0" sz="2000" spc="-5">
                <a:latin typeface="Times New Roman"/>
                <a:cs typeface="Times New Roman"/>
              </a:rPr>
              <a:t>out</a:t>
            </a:r>
            <a:r>
              <a:rPr dirty="0" sz="2000" spc="-5">
                <a:latin typeface="Times New Roman"/>
                <a:cs typeface="Times New Roman"/>
              </a:rPr>
              <a:t>	</a:t>
            </a:r>
            <a:r>
              <a:rPr dirty="0" sz="2000" spc="-5">
                <a:latin typeface="Times New Roman"/>
                <a:cs typeface="Times New Roman"/>
              </a:rPr>
              <a:t>(wi</a:t>
            </a:r>
            <a:r>
              <a:rPr dirty="0" sz="2000" spc="-15">
                <a:latin typeface="Times New Roman"/>
                <a:cs typeface="Times New Roman"/>
              </a:rPr>
              <a:t>t</a:t>
            </a:r>
            <a:r>
              <a:rPr dirty="0" sz="2000" spc="-5">
                <a:latin typeface="Times New Roman"/>
                <a:cs typeface="Times New Roman"/>
              </a:rPr>
              <a:t>h</a:t>
            </a:r>
            <a:r>
              <a:rPr dirty="0" sz="2000">
                <a:latin typeface="Times New Roman"/>
                <a:cs typeface="Times New Roman"/>
              </a:rPr>
              <a:t>	</a:t>
            </a:r>
            <a:r>
              <a:rPr dirty="0" sz="2000" spc="-5">
                <a:latin typeface="Times New Roman"/>
                <a:cs typeface="Times New Roman"/>
              </a:rPr>
              <a:t>deta</a:t>
            </a:r>
            <a:r>
              <a:rPr dirty="0" sz="2000" spc="-15">
                <a:latin typeface="Times New Roman"/>
                <a:cs typeface="Times New Roman"/>
              </a:rPr>
              <a:t>i</a:t>
            </a:r>
            <a:r>
              <a:rPr dirty="0" sz="2000" spc="-5">
                <a:latin typeface="Times New Roman"/>
                <a:cs typeface="Times New Roman"/>
              </a:rPr>
              <a:t>ls</a:t>
            </a:r>
            <a:r>
              <a:rPr dirty="0" sz="2000">
                <a:latin typeface="Times New Roman"/>
                <a:cs typeface="Times New Roman"/>
              </a:rPr>
              <a:t>	</a:t>
            </a:r>
            <a:r>
              <a:rPr dirty="0" sz="2000" spc="-5">
                <a:latin typeface="Times New Roman"/>
                <a:cs typeface="Times New Roman"/>
              </a:rPr>
              <a:t>of</a:t>
            </a:r>
            <a:endParaRPr sz="2000">
              <a:latin typeface="Times New Roman"/>
              <a:cs typeface="Times New Roman"/>
            </a:endParaRPr>
          </a:p>
        </p:txBody>
      </p:sp>
      <p:sp>
        <p:nvSpPr>
          <p:cNvPr id="16" name="object 16"/>
          <p:cNvSpPr txBox="1"/>
          <p:nvPr/>
        </p:nvSpPr>
        <p:spPr>
          <a:xfrm>
            <a:off x="643890" y="5234635"/>
            <a:ext cx="6111875" cy="1143000"/>
          </a:xfrm>
          <a:prstGeom prst="rect">
            <a:avLst/>
          </a:prstGeom>
        </p:spPr>
        <p:txBody>
          <a:bodyPr wrap="square" lIns="0" tIns="113664" rIns="0" bIns="0" rtlCol="0" vert="horz">
            <a:spAutoFit/>
          </a:bodyPr>
          <a:lstStyle/>
          <a:p>
            <a:pPr marL="355600">
              <a:lnSpc>
                <a:spcPct val="100000"/>
              </a:lnSpc>
              <a:spcBef>
                <a:spcPts val="894"/>
              </a:spcBef>
            </a:pPr>
            <a:r>
              <a:rPr dirty="0" sz="2000" spc="-5">
                <a:latin typeface="Times New Roman"/>
                <a:cs typeface="Times New Roman"/>
              </a:rPr>
              <a:t>availability of some important support software</a:t>
            </a:r>
            <a:r>
              <a:rPr dirty="0" sz="2000" spc="-25">
                <a:latin typeface="Times New Roman"/>
                <a:cs typeface="Times New Roman"/>
              </a:rPr>
              <a:t> </a:t>
            </a:r>
            <a:r>
              <a:rPr dirty="0" sz="2000" spc="-5">
                <a:latin typeface="Times New Roman"/>
                <a:cs typeface="Times New Roman"/>
              </a:rPr>
              <a:t>etc.)</a:t>
            </a:r>
            <a:endParaRPr sz="2000">
              <a:latin typeface="Times New Roman"/>
              <a:cs typeface="Times New Roman"/>
            </a:endParaRPr>
          </a:p>
          <a:p>
            <a:pPr marL="355600" marR="5080" indent="-342900">
              <a:lnSpc>
                <a:spcPct val="100000"/>
              </a:lnSpc>
              <a:spcBef>
                <a:spcPts val="800"/>
              </a:spcBef>
              <a:buFont typeface="Arial"/>
              <a:buChar char="•"/>
              <a:tabLst>
                <a:tab pos="354965" algn="l"/>
                <a:tab pos="355600" algn="l"/>
                <a:tab pos="1273175" algn="l"/>
                <a:tab pos="3248025" algn="l"/>
                <a:tab pos="4772025" algn="l"/>
                <a:tab pos="5394960" algn="l"/>
              </a:tabLst>
            </a:pPr>
            <a:r>
              <a:rPr dirty="0" sz="2000" spc="-5">
                <a:latin typeface="Times New Roman"/>
                <a:cs typeface="Times New Roman"/>
              </a:rPr>
              <a:t>Action</a:t>
            </a:r>
            <a:r>
              <a:rPr dirty="0" sz="2000" spc="-5">
                <a:latin typeface="Times New Roman"/>
                <a:cs typeface="Times New Roman"/>
              </a:rPr>
              <a:t>	</a:t>
            </a:r>
            <a:r>
              <a:rPr dirty="0" sz="2000" spc="-5">
                <a:latin typeface="Times New Roman"/>
                <a:cs typeface="Times New Roman"/>
              </a:rPr>
              <a:t>take</a:t>
            </a:r>
            <a:r>
              <a:rPr dirty="0" sz="2000" spc="-10">
                <a:latin typeface="Times New Roman"/>
                <a:cs typeface="Times New Roman"/>
              </a:rPr>
              <a:t>n</a:t>
            </a:r>
            <a:r>
              <a:rPr dirty="0" sz="2000" spc="-5">
                <a:latin typeface="Times New Roman"/>
                <a:cs typeface="Times New Roman"/>
              </a:rPr>
              <a:t>-Equipment</a:t>
            </a:r>
            <a:r>
              <a:rPr dirty="0" sz="2000">
                <a:latin typeface="Times New Roman"/>
                <a:cs typeface="Times New Roman"/>
              </a:rPr>
              <a:t>	</a:t>
            </a:r>
            <a:r>
              <a:rPr dirty="0" sz="2000" spc="-5">
                <a:latin typeface="Times New Roman"/>
                <a:cs typeface="Times New Roman"/>
              </a:rPr>
              <a:t>up</a:t>
            </a:r>
            <a:r>
              <a:rPr dirty="0" sz="2000" spc="-15">
                <a:latin typeface="Times New Roman"/>
                <a:cs typeface="Times New Roman"/>
              </a:rPr>
              <a:t>-</a:t>
            </a:r>
            <a:r>
              <a:rPr dirty="0" sz="2000" spc="-5">
                <a:latin typeface="Times New Roman"/>
                <a:cs typeface="Times New Roman"/>
              </a:rPr>
              <a:t>grada</a:t>
            </a:r>
            <a:r>
              <a:rPr dirty="0" sz="2000" spc="-15">
                <a:latin typeface="Times New Roman"/>
                <a:cs typeface="Times New Roman"/>
              </a:rPr>
              <a:t>t</a:t>
            </a:r>
            <a:r>
              <a:rPr dirty="0" sz="2000" spc="-5">
                <a:latin typeface="Times New Roman"/>
                <a:cs typeface="Times New Roman"/>
              </a:rPr>
              <a:t>ion</a:t>
            </a:r>
            <a:r>
              <a:rPr dirty="0" sz="2000">
                <a:latin typeface="Times New Roman"/>
                <a:cs typeface="Times New Roman"/>
              </a:rPr>
              <a:t>	</a:t>
            </a:r>
            <a:r>
              <a:rPr dirty="0" sz="2000" spc="-5">
                <a:latin typeface="Times New Roman"/>
                <a:cs typeface="Times New Roman"/>
              </a:rPr>
              <a:t>was</a:t>
            </a:r>
            <a:r>
              <a:rPr dirty="0" sz="2000">
                <a:latin typeface="Times New Roman"/>
                <a:cs typeface="Times New Roman"/>
              </a:rPr>
              <a:t>	</a:t>
            </a:r>
            <a:r>
              <a:rPr dirty="0" sz="2000" spc="-5">
                <a:latin typeface="Times New Roman"/>
                <a:cs typeface="Times New Roman"/>
              </a:rPr>
              <a:t>carr</a:t>
            </a:r>
            <a:r>
              <a:rPr dirty="0" sz="2000" spc="-15">
                <a:latin typeface="Times New Roman"/>
                <a:cs typeface="Times New Roman"/>
              </a:rPr>
              <a:t>i</a:t>
            </a:r>
            <a:r>
              <a:rPr dirty="0" sz="2000" spc="-5">
                <a:latin typeface="Times New Roman"/>
                <a:cs typeface="Times New Roman"/>
              </a:rPr>
              <a:t>ed  </a:t>
            </a:r>
            <a:r>
              <a:rPr dirty="0" sz="2000" spc="-5">
                <a:latin typeface="Times New Roman"/>
                <a:cs typeface="Times New Roman"/>
              </a:rPr>
              <a:t>upgradation)</a:t>
            </a:r>
            <a:endParaRPr sz="2000">
              <a:latin typeface="Times New Roman"/>
              <a:cs typeface="Times New Roman"/>
            </a:endParaRPr>
          </a:p>
        </p:txBody>
      </p:sp>
      <p:sp>
        <p:nvSpPr>
          <p:cNvPr id="17" name="object 1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sp>
        <p:nvSpPr>
          <p:cNvPr id="18" name="object 18"/>
          <p:cNvSpPr txBox="1">
            <a:spLocks noGrp="1"/>
          </p:cNvSpPr>
          <p:nvPr>
            <p:ph type="title"/>
          </p:nvPr>
        </p:nvSpPr>
        <p:spPr>
          <a:xfrm>
            <a:off x="412241" y="1396746"/>
            <a:ext cx="8689975" cy="696595"/>
          </a:xfrm>
          <a:prstGeom prst="rect"/>
        </p:spPr>
        <p:txBody>
          <a:bodyPr wrap="square" lIns="0" tIns="12700" rIns="0" bIns="0" rtlCol="0" vert="horz">
            <a:spAutoFit/>
          </a:bodyPr>
          <a:lstStyle/>
          <a:p>
            <a:pPr marL="475615" marR="5080" indent="-463550">
              <a:lnSpc>
                <a:spcPct val="100000"/>
              </a:lnSpc>
              <a:spcBef>
                <a:spcPts val="100"/>
              </a:spcBef>
            </a:pPr>
            <a:r>
              <a:rPr dirty="0" sz="2200" b="1">
                <a:solidFill>
                  <a:srgbClr val="0000CC"/>
                </a:solidFill>
                <a:latin typeface="Times New Roman"/>
                <a:cs typeface="Times New Roman"/>
              </a:rPr>
              <a:t>7.1. Actions taken based on the </a:t>
            </a:r>
            <a:r>
              <a:rPr dirty="0" sz="2200" spc="-10" b="1">
                <a:solidFill>
                  <a:srgbClr val="0000CC"/>
                </a:solidFill>
                <a:latin typeface="Times New Roman"/>
                <a:cs typeface="Times New Roman"/>
              </a:rPr>
              <a:t>results </a:t>
            </a:r>
            <a:r>
              <a:rPr dirty="0" sz="2200" b="1">
                <a:solidFill>
                  <a:srgbClr val="0000CC"/>
                </a:solidFill>
                <a:latin typeface="Times New Roman"/>
                <a:cs typeface="Times New Roman"/>
              </a:rPr>
              <a:t>of evaluation of each of the POs</a:t>
            </a:r>
            <a:r>
              <a:rPr dirty="0" sz="2200" spc="-285" b="1">
                <a:solidFill>
                  <a:srgbClr val="0000CC"/>
                </a:solidFill>
                <a:latin typeface="Times New Roman"/>
                <a:cs typeface="Times New Roman"/>
              </a:rPr>
              <a:t> </a:t>
            </a:r>
            <a:r>
              <a:rPr dirty="0" sz="2200" b="1">
                <a:solidFill>
                  <a:srgbClr val="0000CC"/>
                </a:solidFill>
                <a:latin typeface="Times New Roman"/>
                <a:cs typeface="Times New Roman"/>
              </a:rPr>
              <a:t>&amp;  PSOs</a:t>
            </a:r>
            <a:endParaRPr sz="2200">
              <a:latin typeface="Times New Roman"/>
              <a:cs typeface="Times New Roman"/>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pSp>
      <p:sp>
        <p:nvSpPr>
          <p:cNvPr id="8" name="object 8"/>
          <p:cNvSpPr txBox="1">
            <a:spLocks noGrp="1"/>
          </p:cNvSpPr>
          <p:nvPr>
            <p:ph type="title"/>
          </p:nvPr>
        </p:nvSpPr>
        <p:spPr>
          <a:xfrm>
            <a:off x="507491" y="786638"/>
            <a:ext cx="1104900" cy="330200"/>
          </a:xfrm>
          <a:prstGeom prst="rect"/>
        </p:spPr>
        <p:txBody>
          <a:bodyPr wrap="square" lIns="0" tIns="12065" rIns="0" bIns="0" rtlCol="0" vert="horz">
            <a:spAutoFit/>
          </a:bodyPr>
          <a:lstStyle/>
          <a:p>
            <a:pPr marL="12700">
              <a:lnSpc>
                <a:spcPct val="100000"/>
              </a:lnSpc>
              <a:spcBef>
                <a:spcPts val="95"/>
              </a:spcBef>
            </a:pPr>
            <a:r>
              <a:rPr dirty="0" spc="-5" b="1">
                <a:solidFill>
                  <a:srgbClr val="000000"/>
                </a:solidFill>
                <a:latin typeface="Times New Roman"/>
                <a:cs typeface="Times New Roman"/>
              </a:rPr>
              <a:t>Sample</a:t>
            </a:r>
            <a:r>
              <a:rPr dirty="0" spc="-60" b="1">
                <a:solidFill>
                  <a:srgbClr val="000000"/>
                </a:solidFill>
                <a:latin typeface="Times New Roman"/>
                <a:cs typeface="Times New Roman"/>
              </a:rPr>
              <a:t> </a:t>
            </a:r>
            <a:r>
              <a:rPr dirty="0" spc="-5" b="1">
                <a:solidFill>
                  <a:srgbClr val="000000"/>
                </a:solidFill>
                <a:latin typeface="Times New Roman"/>
                <a:cs typeface="Times New Roman"/>
              </a:rPr>
              <a:t>2:</a:t>
            </a:r>
          </a:p>
        </p:txBody>
      </p:sp>
      <p:sp>
        <p:nvSpPr>
          <p:cNvPr id="9" name="object 9"/>
          <p:cNvSpPr txBox="1"/>
          <p:nvPr/>
        </p:nvSpPr>
        <p:spPr>
          <a:xfrm>
            <a:off x="507491" y="1274571"/>
            <a:ext cx="8987155" cy="4780280"/>
          </a:xfrm>
          <a:prstGeom prst="rect">
            <a:avLst/>
          </a:prstGeom>
        </p:spPr>
        <p:txBody>
          <a:bodyPr wrap="square" lIns="0" tIns="12065" rIns="0" bIns="0" rtlCol="0" vert="horz">
            <a:spAutoFit/>
          </a:bodyPr>
          <a:lstStyle/>
          <a:p>
            <a:pPr marL="350520" marR="5080" indent="-338455">
              <a:lnSpc>
                <a:spcPct val="100000"/>
              </a:lnSpc>
              <a:spcBef>
                <a:spcPts val="95"/>
              </a:spcBef>
              <a:buFont typeface="Arial"/>
              <a:buChar char="•"/>
              <a:tabLst>
                <a:tab pos="350520" algn="l"/>
                <a:tab pos="351155" algn="l"/>
              </a:tabLst>
            </a:pPr>
            <a:r>
              <a:rPr dirty="0" sz="2000" spc="-5">
                <a:latin typeface="Times New Roman"/>
                <a:cs typeface="Times New Roman"/>
              </a:rPr>
              <a:t>In a course on EM theory student performance has been consistently low </a:t>
            </a:r>
            <a:r>
              <a:rPr dirty="0" sz="2000" spc="-10">
                <a:latin typeface="Times New Roman"/>
                <a:cs typeface="Times New Roman"/>
              </a:rPr>
              <a:t>with  </a:t>
            </a:r>
            <a:r>
              <a:rPr dirty="0" sz="2000" spc="-5">
                <a:latin typeface="Times New Roman"/>
                <a:cs typeface="Times New Roman"/>
              </a:rPr>
              <a:t>respect to some</a:t>
            </a:r>
            <a:r>
              <a:rPr dirty="0" sz="2000" spc="-25">
                <a:latin typeface="Times New Roman"/>
                <a:cs typeface="Times New Roman"/>
              </a:rPr>
              <a:t> </a:t>
            </a:r>
            <a:r>
              <a:rPr dirty="0" sz="2000" spc="-5">
                <a:latin typeface="Times New Roman"/>
                <a:cs typeface="Times New Roman"/>
              </a:rPr>
              <a:t>COs</a:t>
            </a:r>
            <a:endParaRPr sz="2000">
              <a:latin typeface="Times New Roman"/>
              <a:cs typeface="Times New Roman"/>
            </a:endParaRPr>
          </a:p>
          <a:p>
            <a:pPr marL="350520" marR="5080" indent="-338455">
              <a:lnSpc>
                <a:spcPct val="100000"/>
              </a:lnSpc>
              <a:buFont typeface="Arial"/>
              <a:buChar char="•"/>
              <a:tabLst>
                <a:tab pos="350520" algn="l"/>
                <a:tab pos="351155" algn="l"/>
              </a:tabLst>
            </a:pPr>
            <a:r>
              <a:rPr dirty="0" sz="2000" spc="-5">
                <a:latin typeface="Times New Roman"/>
                <a:cs typeface="Times New Roman"/>
              </a:rPr>
              <a:t>Analysis of answer scripts and discussions with the students revealed that this could  be attributed to a weaker course on </a:t>
            </a:r>
            <a:r>
              <a:rPr dirty="0" sz="2000">
                <a:latin typeface="Times New Roman"/>
                <a:cs typeface="Times New Roman"/>
              </a:rPr>
              <a:t>vector</a:t>
            </a:r>
            <a:r>
              <a:rPr dirty="0" sz="2000" spc="-10">
                <a:latin typeface="Times New Roman"/>
                <a:cs typeface="Times New Roman"/>
              </a:rPr>
              <a:t> </a:t>
            </a:r>
            <a:r>
              <a:rPr dirty="0" sz="2000" spc="-5">
                <a:latin typeface="Times New Roman"/>
                <a:cs typeface="Times New Roman"/>
              </a:rPr>
              <a:t>calculus</a:t>
            </a:r>
            <a:endParaRPr sz="2000">
              <a:latin typeface="Times New Roman"/>
              <a:cs typeface="Times New Roman"/>
            </a:endParaRPr>
          </a:p>
          <a:p>
            <a:pPr marL="350520" marR="5080" indent="-338455">
              <a:lnSpc>
                <a:spcPct val="100000"/>
              </a:lnSpc>
              <a:buFont typeface="Arial"/>
              <a:buChar char="•"/>
              <a:tabLst>
                <a:tab pos="350520" algn="l"/>
                <a:tab pos="351155" algn="l"/>
              </a:tabLst>
            </a:pPr>
            <a:r>
              <a:rPr dirty="0" sz="2000" spc="-5">
                <a:latin typeface="Times New Roman"/>
                <a:cs typeface="Times New Roman"/>
              </a:rPr>
              <a:t>Action taken-revision of the course syllabus was carried out (instructor/text book   changed too has been changed, when deemed</a:t>
            </a:r>
            <a:r>
              <a:rPr dirty="0" sz="2000" spc="25">
                <a:latin typeface="Times New Roman"/>
                <a:cs typeface="Times New Roman"/>
              </a:rPr>
              <a:t> </a:t>
            </a:r>
            <a:r>
              <a:rPr dirty="0" sz="2000" spc="-5">
                <a:latin typeface="Times New Roman"/>
                <a:cs typeface="Times New Roman"/>
              </a:rPr>
              <a:t>appropriate)</a:t>
            </a:r>
            <a:endParaRPr sz="2000">
              <a:latin typeface="Times New Roman"/>
              <a:cs typeface="Times New Roman"/>
            </a:endParaRPr>
          </a:p>
          <a:p>
            <a:pPr>
              <a:lnSpc>
                <a:spcPct val="100000"/>
              </a:lnSpc>
              <a:spcBef>
                <a:spcPts val="45"/>
              </a:spcBef>
              <a:buFont typeface="Arial"/>
              <a:buChar char="•"/>
            </a:pPr>
            <a:endParaRPr sz="2050">
              <a:latin typeface="Times New Roman"/>
              <a:cs typeface="Times New Roman"/>
            </a:endParaRPr>
          </a:p>
          <a:p>
            <a:pPr marL="12700">
              <a:lnSpc>
                <a:spcPct val="100000"/>
              </a:lnSpc>
            </a:pPr>
            <a:r>
              <a:rPr dirty="0" sz="2000" spc="-5" b="1">
                <a:latin typeface="Times New Roman"/>
                <a:cs typeface="Times New Roman"/>
              </a:rPr>
              <a:t>Sample 3:</a:t>
            </a:r>
            <a:endParaRPr sz="2000">
              <a:latin typeface="Times New Roman"/>
              <a:cs typeface="Times New Roman"/>
            </a:endParaRPr>
          </a:p>
          <a:p>
            <a:pPr algn="just" marL="354965" marR="5080" indent="-342900">
              <a:lnSpc>
                <a:spcPct val="100000"/>
              </a:lnSpc>
              <a:spcBef>
                <a:spcPts val="1440"/>
              </a:spcBef>
              <a:buFont typeface="Arial"/>
              <a:buChar char="•"/>
              <a:tabLst>
                <a:tab pos="355600" algn="l"/>
              </a:tabLst>
            </a:pPr>
            <a:r>
              <a:rPr dirty="0" sz="2000" spc="-5">
                <a:latin typeface="Times New Roman"/>
                <a:cs typeface="Times New Roman"/>
              </a:rPr>
              <a:t>In a course that had group projects it was determined that the expectations from </a:t>
            </a:r>
            <a:r>
              <a:rPr dirty="0" sz="2000" spc="-10">
                <a:latin typeface="Times New Roman"/>
                <a:cs typeface="Times New Roman"/>
              </a:rPr>
              <a:t>this  </a:t>
            </a:r>
            <a:r>
              <a:rPr dirty="0" sz="2000" spc="-5">
                <a:latin typeface="Times New Roman"/>
                <a:cs typeface="Times New Roman"/>
              </a:rPr>
              <a:t>course about PO3 (like: “to meet the specifications with consideration for the public  health and </a:t>
            </a:r>
            <a:r>
              <a:rPr dirty="0" sz="2000" spc="-25">
                <a:latin typeface="Times New Roman"/>
                <a:cs typeface="Times New Roman"/>
              </a:rPr>
              <a:t>safety, </a:t>
            </a:r>
            <a:r>
              <a:rPr dirty="0" sz="2000" spc="-5">
                <a:latin typeface="Times New Roman"/>
                <a:cs typeface="Times New Roman"/>
              </a:rPr>
              <a:t>and the cultural, societal, and environmental considerations”) were  not realized as there were no discussions about these aspects while planning and  execution of the</a:t>
            </a:r>
            <a:r>
              <a:rPr dirty="0" sz="2000" spc="-30">
                <a:latin typeface="Times New Roman"/>
                <a:cs typeface="Times New Roman"/>
              </a:rPr>
              <a:t> </a:t>
            </a:r>
            <a:r>
              <a:rPr dirty="0" sz="2000" spc="-5">
                <a:latin typeface="Times New Roman"/>
                <a:cs typeface="Times New Roman"/>
              </a:rPr>
              <a:t>project</a:t>
            </a:r>
            <a:endParaRPr sz="2000">
              <a:latin typeface="Times New Roman"/>
              <a:cs typeface="Times New Roman"/>
            </a:endParaRPr>
          </a:p>
          <a:p>
            <a:pPr algn="just" marL="354965" marR="5080" indent="-342900">
              <a:lnSpc>
                <a:spcPct val="100000"/>
              </a:lnSpc>
              <a:buFont typeface="Arial"/>
              <a:buChar char="•"/>
              <a:tabLst>
                <a:tab pos="355600" algn="l"/>
              </a:tabLst>
            </a:pPr>
            <a:r>
              <a:rPr dirty="0" sz="2000" spc="-5">
                <a:latin typeface="Times New Roman"/>
                <a:cs typeface="Times New Roman"/>
              </a:rPr>
              <a:t>Action taken- Project planning, monitoring and evaluation included in rubrics  related to these</a:t>
            </a:r>
            <a:r>
              <a:rPr dirty="0" sz="2000" spc="-30">
                <a:latin typeface="Times New Roman"/>
                <a:cs typeface="Times New Roman"/>
              </a:rPr>
              <a:t> </a:t>
            </a:r>
            <a:r>
              <a:rPr dirty="0" sz="2000" spc="-5">
                <a:latin typeface="Times New Roman"/>
                <a:cs typeface="Times New Roman"/>
              </a:rPr>
              <a:t>aspects</a:t>
            </a:r>
            <a:endParaRPr sz="2000">
              <a:latin typeface="Times New Roman"/>
              <a:cs typeface="Times New Roman"/>
            </a:endParaRPr>
          </a:p>
        </p:txBody>
      </p:sp>
      <p:sp>
        <p:nvSpPr>
          <p:cNvPr id="10" name="object 10"/>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0" y="0"/>
            <a:ext cx="9906000" cy="1393825"/>
          </a:xfrm>
          <a:custGeom>
            <a:avLst/>
            <a:gdLst/>
            <a:ahLst/>
            <a:cxnLst/>
            <a:rect l="l" t="t" r="r" b="b"/>
            <a:pathLst>
              <a:path w="9906000" h="1393825">
                <a:moveTo>
                  <a:pt x="9906000" y="0"/>
                </a:moveTo>
                <a:lnTo>
                  <a:pt x="0" y="0"/>
                </a:lnTo>
                <a:lnTo>
                  <a:pt x="0" y="1393698"/>
                </a:lnTo>
                <a:lnTo>
                  <a:pt x="9906000" y="1393698"/>
                </a:lnTo>
                <a:lnTo>
                  <a:pt x="9906000" y="0"/>
                </a:lnTo>
                <a:close/>
              </a:path>
            </a:pathLst>
          </a:custGeom>
          <a:solidFill>
            <a:srgbClr val="FFFFFF"/>
          </a:solidFill>
        </p:spPr>
        <p:txBody>
          <a:bodyPr wrap="square" lIns="0" tIns="0" rIns="0" bIns="0" rtlCol="0"/>
          <a:lstStyle/>
          <a:p/>
        </p:txBody>
      </p:sp>
      <p:grpSp>
        <p:nvGrpSpPr>
          <p:cNvPr id="4" name="object 4"/>
          <p:cNvGrpSpPr/>
          <p:nvPr/>
        </p:nvGrpSpPr>
        <p:grpSpPr>
          <a:xfrm>
            <a:off x="4623053" y="956310"/>
            <a:ext cx="660400" cy="609600"/>
            <a:chOff x="4623053" y="956310"/>
            <a:chExt cx="660400" cy="609600"/>
          </a:xfrm>
        </p:grpSpPr>
        <p:sp>
          <p:nvSpPr>
            <p:cNvPr id="5" name="object 5"/>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6" name="object 6"/>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7" name="object 7"/>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sp>
        <p:nvSpPr>
          <p:cNvPr id="8" name="object 8"/>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9" name="object 9"/>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aphicFrame>
        <p:nvGraphicFramePr>
          <p:cNvPr id="10" name="object 10"/>
          <p:cNvGraphicFramePr>
            <a:graphicFrameLocks noGrp="1"/>
          </p:cNvGraphicFramePr>
          <p:nvPr/>
        </p:nvGraphicFramePr>
        <p:xfrm>
          <a:off x="160781" y="150876"/>
          <a:ext cx="9584055" cy="6560184"/>
        </p:xfrm>
        <a:graphic>
          <a:graphicData uri="http://schemas.openxmlformats.org/drawingml/2006/table">
            <a:tbl>
              <a:tblPr firstRow="1" bandRow="1">
                <a:tableStyleId>{2D5ABB26-0587-4C30-8999-92F81FD0307C}</a:tableStyleId>
              </a:tblPr>
              <a:tblGrid>
                <a:gridCol w="284480"/>
                <a:gridCol w="5311775"/>
                <a:gridCol w="913765"/>
                <a:gridCol w="1370965"/>
                <a:gridCol w="1523365"/>
                <a:gridCol w="161925"/>
              </a:tblGrid>
              <a:tr h="909447">
                <a:tc gridSpan="6">
                  <a:txBody>
                    <a:bodyPr/>
                    <a:lstStyle/>
                    <a:p>
                      <a:pPr marL="255904">
                        <a:lnSpc>
                          <a:spcPct val="100000"/>
                        </a:lnSpc>
                        <a:spcBef>
                          <a:spcPts val="1085"/>
                        </a:spcBef>
                      </a:pPr>
                      <a:r>
                        <a:rPr dirty="0" sz="1600" spc="-5" b="1">
                          <a:solidFill>
                            <a:srgbClr val="FF0000"/>
                          </a:solidFill>
                          <a:latin typeface="Georgia"/>
                          <a:cs typeface="Georgia"/>
                        </a:rPr>
                        <a:t>Contd.</a:t>
                      </a:r>
                      <a:endParaRPr sz="1600">
                        <a:latin typeface="Georgia"/>
                        <a:cs typeface="Georgia"/>
                      </a:endParaRPr>
                    </a:p>
                    <a:p>
                      <a:pPr marL="354330">
                        <a:lnSpc>
                          <a:spcPct val="100000"/>
                        </a:lnSpc>
                        <a:spcBef>
                          <a:spcPts val="240"/>
                        </a:spcBef>
                      </a:pPr>
                      <a:r>
                        <a:rPr dirty="0" sz="2200">
                          <a:latin typeface="Times New Roman"/>
                          <a:cs typeface="Times New Roman"/>
                        </a:rPr>
                        <a:t>POs &amp; PSOs Attainment Levels and Actions for improvement –</a:t>
                      </a:r>
                      <a:r>
                        <a:rPr dirty="0" sz="2200" spc="-335">
                          <a:latin typeface="Times New Roman"/>
                          <a:cs typeface="Times New Roman"/>
                        </a:rPr>
                        <a:t> </a:t>
                      </a:r>
                      <a:r>
                        <a:rPr dirty="0" sz="2200" spc="-70">
                          <a:latin typeface="Times New Roman"/>
                          <a:cs typeface="Times New Roman"/>
                        </a:rPr>
                        <a:t>CAY</a:t>
                      </a:r>
                      <a:endParaRPr sz="2200">
                        <a:latin typeface="Times New Roman"/>
                        <a:cs typeface="Times New Roman"/>
                      </a:endParaRPr>
                    </a:p>
                  </a:txBody>
                  <a:tcPr marL="0" marR="0" marB="0" marT="137795">
                    <a:lnL w="12700">
                      <a:solidFill>
                        <a:srgbClr val="7A9799"/>
                      </a:solidFill>
                      <a:prstDash val="solid"/>
                    </a:lnL>
                    <a:lnR w="12700">
                      <a:solidFill>
                        <a:srgbClr val="7A9799"/>
                      </a:solidFill>
                      <a:prstDash val="solid"/>
                    </a:lnR>
                    <a:lnT w="19050">
                      <a:solidFill>
                        <a:srgbClr val="7A9799"/>
                      </a:solidFill>
                      <a:prstDash val="solid"/>
                    </a:lnT>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210692">
                <a:tc>
                  <a:txBody>
                    <a:bodyPr/>
                    <a:lstStyle/>
                    <a:p>
                      <a:pPr>
                        <a:lnSpc>
                          <a:spcPct val="100000"/>
                        </a:lnSpc>
                      </a:pPr>
                      <a:endParaRPr sz="1200">
                        <a:latin typeface="Times New Roman"/>
                        <a:cs typeface="Times New Roman"/>
                      </a:endParaRPr>
                    </a:p>
                  </a:txBody>
                  <a:tcPr marL="0" marR="0" marB="0" marT="0">
                    <a:lnL w="12700">
                      <a:solidFill>
                        <a:srgbClr val="7A9799"/>
                      </a:solidFill>
                      <a:prstDash val="solid"/>
                    </a:lnL>
                    <a:lnR w="12700">
                      <a:solidFill>
                        <a:srgbClr val="000000"/>
                      </a:solidFill>
                      <a:prstDash val="solid"/>
                    </a:lnR>
                    <a:lnB w="12700">
                      <a:solidFill>
                        <a:srgbClr val="7A9799"/>
                      </a:solidFill>
                      <a:prstDash val="solid"/>
                    </a:lnB>
                  </a:tcPr>
                </a:tc>
                <a:tc>
                  <a:txBody>
                    <a:bodyPr/>
                    <a:lstStyle/>
                    <a:p>
                      <a:pPr>
                        <a:lnSpc>
                          <a:spcPct val="100000"/>
                        </a:lnSpc>
                      </a:pPr>
                      <a:endParaRPr sz="12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7A9799"/>
                      </a:solidFill>
                      <a:prstDash val="solid"/>
                    </a:lnB>
                  </a:tcPr>
                </a:tc>
                <a:tc>
                  <a:txBody>
                    <a:bodyPr/>
                    <a:lstStyle/>
                    <a:p>
                      <a:pPr marL="92075">
                        <a:lnSpc>
                          <a:spcPts val="1255"/>
                        </a:lnSpc>
                        <a:spcBef>
                          <a:spcPts val="300"/>
                        </a:spcBef>
                      </a:pPr>
                      <a:r>
                        <a:rPr dirty="0" sz="1800" spc="-30" b="1">
                          <a:latin typeface="Times New Roman"/>
                          <a:cs typeface="Times New Roman"/>
                        </a:rPr>
                        <a:t>Target</a:t>
                      </a:r>
                      <a:endParaRPr sz="1800">
                        <a:latin typeface="Times New Roman"/>
                        <a:cs typeface="Times New Roman"/>
                      </a:endParaRPr>
                    </a:p>
                  </a:txBody>
                  <a:tcPr marL="0" marR="0" marB="0" marT="38100">
                    <a:lnL w="12700">
                      <a:solidFill>
                        <a:srgbClr val="000000"/>
                      </a:solidFill>
                      <a:prstDash val="solid"/>
                    </a:lnL>
                    <a:lnR w="12700">
                      <a:solidFill>
                        <a:srgbClr val="000000"/>
                      </a:solidFill>
                      <a:prstDash val="solid"/>
                    </a:lnR>
                    <a:lnT w="12700">
                      <a:solidFill>
                        <a:srgbClr val="000000"/>
                      </a:solidFill>
                      <a:prstDash val="solid"/>
                    </a:lnT>
                    <a:lnB w="12700">
                      <a:solidFill>
                        <a:srgbClr val="7A9799"/>
                      </a:solidFill>
                      <a:prstDash val="solid"/>
                    </a:lnB>
                  </a:tcPr>
                </a:tc>
                <a:tc>
                  <a:txBody>
                    <a:bodyPr/>
                    <a:lstStyle/>
                    <a:p>
                      <a:pPr marL="92075">
                        <a:lnSpc>
                          <a:spcPts val="1255"/>
                        </a:lnSpc>
                        <a:spcBef>
                          <a:spcPts val="300"/>
                        </a:spcBef>
                      </a:pPr>
                      <a:r>
                        <a:rPr dirty="0" sz="1800" spc="-5" b="1">
                          <a:latin typeface="Times New Roman"/>
                          <a:cs typeface="Times New Roman"/>
                        </a:rPr>
                        <a:t>Attainment</a:t>
                      </a:r>
                      <a:endParaRPr sz="1800">
                        <a:latin typeface="Times New Roman"/>
                        <a:cs typeface="Times New Roman"/>
                      </a:endParaRPr>
                    </a:p>
                  </a:txBody>
                  <a:tcPr marL="0" marR="0" marB="0" marT="38100">
                    <a:lnL w="12700">
                      <a:solidFill>
                        <a:srgbClr val="000000"/>
                      </a:solidFill>
                      <a:prstDash val="solid"/>
                    </a:lnL>
                    <a:lnR w="12700">
                      <a:solidFill>
                        <a:srgbClr val="000000"/>
                      </a:solidFill>
                      <a:prstDash val="solid"/>
                    </a:lnR>
                    <a:lnT w="12700">
                      <a:solidFill>
                        <a:srgbClr val="000000"/>
                      </a:solidFill>
                      <a:prstDash val="solid"/>
                    </a:lnT>
                    <a:lnB w="12700">
                      <a:solidFill>
                        <a:srgbClr val="7A9799"/>
                      </a:solidFill>
                      <a:prstDash val="solid"/>
                    </a:lnB>
                  </a:tcPr>
                </a:tc>
                <a:tc>
                  <a:txBody>
                    <a:bodyPr/>
                    <a:lstStyle/>
                    <a:p>
                      <a:pPr marL="92075">
                        <a:lnSpc>
                          <a:spcPts val="1255"/>
                        </a:lnSpc>
                        <a:spcBef>
                          <a:spcPts val="300"/>
                        </a:spcBef>
                      </a:pPr>
                      <a:r>
                        <a:rPr dirty="0" sz="1800" spc="-5" b="1">
                          <a:latin typeface="Times New Roman"/>
                          <a:cs typeface="Times New Roman"/>
                        </a:rPr>
                        <a:t>Observations</a:t>
                      </a:r>
                      <a:endParaRPr sz="1800">
                        <a:latin typeface="Times New Roman"/>
                        <a:cs typeface="Times New Roman"/>
                      </a:endParaRPr>
                    </a:p>
                  </a:txBody>
                  <a:tcPr marL="0" marR="0" marB="0" marT="38100">
                    <a:lnL w="12700">
                      <a:solidFill>
                        <a:srgbClr val="000000"/>
                      </a:solidFill>
                      <a:prstDash val="solid"/>
                    </a:lnL>
                    <a:lnR w="12700">
                      <a:solidFill>
                        <a:srgbClr val="000000"/>
                      </a:solidFill>
                      <a:prstDash val="solid"/>
                    </a:lnR>
                    <a:lnT w="12700">
                      <a:solidFill>
                        <a:srgbClr val="000000"/>
                      </a:solidFill>
                      <a:prstDash val="solid"/>
                    </a:lnT>
                    <a:lnB w="12700">
                      <a:solidFill>
                        <a:srgbClr val="7A9799"/>
                      </a:solidFill>
                      <a:prstDash val="solid"/>
                    </a:lnB>
                  </a:tcPr>
                </a:tc>
                <a:tc>
                  <a:txBody>
                    <a:bodyPr/>
                    <a:lstStyle/>
                    <a:p>
                      <a:pPr>
                        <a:lnSpc>
                          <a:spcPct val="100000"/>
                        </a:lnSpc>
                      </a:pPr>
                      <a:endParaRPr sz="1200">
                        <a:latin typeface="Times New Roman"/>
                        <a:cs typeface="Times New Roman"/>
                      </a:endParaRPr>
                    </a:p>
                  </a:txBody>
                  <a:tcPr marL="0" marR="0" marB="0" marT="0">
                    <a:lnL w="12700">
                      <a:solidFill>
                        <a:srgbClr val="000000"/>
                      </a:solidFill>
                      <a:prstDash val="solid"/>
                    </a:lnL>
                    <a:lnR w="12700">
                      <a:solidFill>
                        <a:srgbClr val="7A9799"/>
                      </a:solidFill>
                      <a:prstDash val="solid"/>
                    </a:lnR>
                    <a:lnB w="12700">
                      <a:solidFill>
                        <a:srgbClr val="7A9799"/>
                      </a:solidFill>
                      <a:prstDash val="solid"/>
                    </a:lnB>
                  </a:tcPr>
                </a:tc>
              </a:tr>
              <a:tr h="429387">
                <a:tc rowSpan="4">
                  <a:txBody>
                    <a:bodyPr/>
                    <a:lstStyle/>
                    <a:p>
                      <a:pPr>
                        <a:lnSpc>
                          <a:spcPct val="100000"/>
                        </a:lnSpc>
                      </a:pPr>
                      <a:endParaRPr sz="1800">
                        <a:latin typeface="Times New Roman"/>
                        <a:cs typeface="Times New Roman"/>
                      </a:endParaRPr>
                    </a:p>
                  </a:txBody>
                  <a:tcPr marL="0" marR="0" marB="0" marT="0">
                    <a:lnL w="12700">
                      <a:solidFill>
                        <a:srgbClr val="7A9799"/>
                      </a:solidFill>
                      <a:prstDash val="solid"/>
                    </a:lnL>
                    <a:lnR w="12700">
                      <a:solidFill>
                        <a:srgbClr val="000000"/>
                      </a:solidFill>
                      <a:prstDash val="solid"/>
                    </a:lnR>
                    <a:lnT w="12700">
                      <a:solidFill>
                        <a:srgbClr val="7A9799"/>
                      </a:solidFill>
                      <a:prstDash val="solid"/>
                    </a:lnT>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7A9799"/>
                      </a:solidFill>
                      <a:prstDash val="solid"/>
                    </a:lnT>
                    <a:lnB w="12700">
                      <a:solidFill>
                        <a:srgbClr val="000000"/>
                      </a:solidFill>
                      <a:prstDash val="solid"/>
                    </a:lnB>
                  </a:tcPr>
                </a:tc>
                <a:tc>
                  <a:txBody>
                    <a:bodyPr/>
                    <a:lstStyle/>
                    <a:p>
                      <a:pPr marL="92075">
                        <a:lnSpc>
                          <a:spcPct val="100000"/>
                        </a:lnSpc>
                        <a:spcBef>
                          <a:spcPts val="800"/>
                        </a:spcBef>
                      </a:pPr>
                      <a:r>
                        <a:rPr dirty="0" sz="1800" spc="-5" b="1">
                          <a:latin typeface="Times New Roman"/>
                          <a:cs typeface="Times New Roman"/>
                        </a:rPr>
                        <a:t>Level</a:t>
                      </a:r>
                      <a:endParaRPr sz="1800">
                        <a:latin typeface="Times New Roman"/>
                        <a:cs typeface="Times New Roman"/>
                      </a:endParaRPr>
                    </a:p>
                  </a:txBody>
                  <a:tcPr marL="0" marR="0" marB="0" marT="101600">
                    <a:lnL w="12700">
                      <a:solidFill>
                        <a:srgbClr val="000000"/>
                      </a:solidFill>
                      <a:prstDash val="solid"/>
                    </a:lnL>
                    <a:lnR w="12700">
                      <a:solidFill>
                        <a:srgbClr val="000000"/>
                      </a:solidFill>
                      <a:prstDash val="solid"/>
                    </a:lnR>
                    <a:lnT w="12700">
                      <a:solidFill>
                        <a:srgbClr val="7A9799"/>
                      </a:solidFill>
                      <a:prstDash val="solid"/>
                    </a:lnT>
                    <a:lnB w="12700">
                      <a:solidFill>
                        <a:srgbClr val="000000"/>
                      </a:solidFill>
                      <a:prstDash val="solid"/>
                    </a:lnB>
                  </a:tcPr>
                </a:tc>
                <a:tc>
                  <a:txBody>
                    <a:bodyPr/>
                    <a:lstStyle/>
                    <a:p>
                      <a:pPr marL="92075">
                        <a:lnSpc>
                          <a:spcPct val="100000"/>
                        </a:lnSpc>
                        <a:spcBef>
                          <a:spcPts val="800"/>
                        </a:spcBef>
                      </a:pPr>
                      <a:r>
                        <a:rPr dirty="0" sz="1800" spc="-5" b="1">
                          <a:latin typeface="Times New Roman"/>
                          <a:cs typeface="Times New Roman"/>
                        </a:rPr>
                        <a:t>Level</a:t>
                      </a:r>
                      <a:endParaRPr sz="1800">
                        <a:latin typeface="Times New Roman"/>
                        <a:cs typeface="Times New Roman"/>
                      </a:endParaRPr>
                    </a:p>
                  </a:txBody>
                  <a:tcPr marL="0" marR="0" marB="0" marT="101600">
                    <a:lnL w="12700">
                      <a:solidFill>
                        <a:srgbClr val="000000"/>
                      </a:solidFill>
                      <a:prstDash val="solid"/>
                    </a:lnL>
                    <a:lnR w="12700">
                      <a:solidFill>
                        <a:srgbClr val="000000"/>
                      </a:solidFill>
                      <a:prstDash val="solid"/>
                    </a:lnR>
                    <a:lnT w="12700">
                      <a:solidFill>
                        <a:srgbClr val="7A9799"/>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7A9799"/>
                      </a:solidFill>
                      <a:prstDash val="solid"/>
                    </a:lnT>
                    <a:lnB w="12700">
                      <a:solidFill>
                        <a:srgbClr val="000000"/>
                      </a:solidFill>
                      <a:prstDash val="solid"/>
                    </a:lnB>
                  </a:tcPr>
                </a:tc>
                <a:tc rowSpan="4">
                  <a:txBody>
                    <a:bodyPr/>
                    <a:lstStyle/>
                    <a:p>
                      <a:pPr>
                        <a:lnSpc>
                          <a:spcPct val="100000"/>
                        </a:lnSpc>
                      </a:pPr>
                      <a:endParaRPr sz="1800">
                        <a:latin typeface="Times New Roman"/>
                        <a:cs typeface="Times New Roman"/>
                      </a:endParaRPr>
                    </a:p>
                  </a:txBody>
                  <a:tcPr marL="0" marR="0" marB="0" marT="0">
                    <a:lnL w="12700">
                      <a:solidFill>
                        <a:srgbClr val="000000"/>
                      </a:solidFill>
                      <a:prstDash val="solid"/>
                    </a:lnL>
                    <a:lnR w="12700">
                      <a:solidFill>
                        <a:srgbClr val="7A9799"/>
                      </a:solidFill>
                      <a:prstDash val="solid"/>
                    </a:lnR>
                    <a:lnT w="12700">
                      <a:solidFill>
                        <a:srgbClr val="7A9799"/>
                      </a:solidFill>
                      <a:prstDash val="solid"/>
                    </a:lnT>
                    <a:solidFill>
                      <a:srgbClr val="E9EEE8"/>
                    </a:solidFill>
                  </a:tcPr>
                </a:tc>
              </a:tr>
              <a:tr h="1188720">
                <a:tc vMerge="1">
                  <a:txBody>
                    <a:bodyPr/>
                    <a:lstStyle/>
                    <a:p>
                      <a:pPr/>
                    </a:p>
                  </a:txBody>
                  <a:tcPr marL="0" marR="0" marB="0" marT="0">
                    <a:lnL w="12700">
                      <a:solidFill>
                        <a:srgbClr val="7A9799"/>
                      </a:solidFill>
                      <a:prstDash val="solid"/>
                    </a:lnL>
                    <a:lnR w="12700">
                      <a:solidFill>
                        <a:srgbClr val="000000"/>
                      </a:solidFill>
                      <a:prstDash val="solid"/>
                    </a:lnR>
                    <a:lnT w="12700">
                      <a:solidFill>
                        <a:srgbClr val="7A9799"/>
                      </a:solidFill>
                      <a:prstDash val="solid"/>
                    </a:lnT>
                    <a:solidFill>
                      <a:srgbClr val="E9EEE8"/>
                    </a:solidFill>
                  </a:tcPr>
                </a:tc>
                <a:tc>
                  <a:txBody>
                    <a:bodyPr/>
                    <a:lstStyle/>
                    <a:p>
                      <a:pPr algn="just" marL="90805" marR="82550">
                        <a:lnSpc>
                          <a:spcPct val="100000"/>
                        </a:lnSpc>
                        <a:spcBef>
                          <a:spcPts val="300"/>
                        </a:spcBef>
                      </a:pPr>
                      <a:r>
                        <a:rPr dirty="0" sz="1800" spc="-5" b="1">
                          <a:latin typeface="Times New Roman"/>
                          <a:cs typeface="Times New Roman"/>
                        </a:rPr>
                        <a:t>PO1: </a:t>
                      </a:r>
                      <a:r>
                        <a:rPr dirty="0" sz="1800" b="1">
                          <a:latin typeface="Times New Roman"/>
                          <a:cs typeface="Times New Roman"/>
                        </a:rPr>
                        <a:t>Engineering </a:t>
                      </a:r>
                      <a:r>
                        <a:rPr dirty="0" sz="1800" spc="-5" b="1">
                          <a:latin typeface="Times New Roman"/>
                          <a:cs typeface="Times New Roman"/>
                        </a:rPr>
                        <a:t>knowledge: </a:t>
                      </a:r>
                      <a:r>
                        <a:rPr dirty="0" sz="1800">
                          <a:latin typeface="Times New Roman"/>
                          <a:cs typeface="Times New Roman"/>
                        </a:rPr>
                        <a:t>Apply the knowledge  of </a:t>
                      </a:r>
                      <a:r>
                        <a:rPr dirty="0" sz="1800" spc="-5">
                          <a:latin typeface="Times New Roman"/>
                          <a:cs typeface="Times New Roman"/>
                        </a:rPr>
                        <a:t>mathematics, </a:t>
                      </a:r>
                      <a:r>
                        <a:rPr dirty="0" sz="1800">
                          <a:latin typeface="Times New Roman"/>
                          <a:cs typeface="Times New Roman"/>
                        </a:rPr>
                        <a:t>science, engineering fundamentals, and  </a:t>
                      </a:r>
                      <a:r>
                        <a:rPr dirty="0" sz="1800" spc="-5">
                          <a:latin typeface="Times New Roman"/>
                          <a:cs typeface="Times New Roman"/>
                        </a:rPr>
                        <a:t>an </a:t>
                      </a:r>
                      <a:r>
                        <a:rPr dirty="0" sz="1800">
                          <a:latin typeface="Times New Roman"/>
                          <a:cs typeface="Times New Roman"/>
                        </a:rPr>
                        <a:t>engineering specialization to the solution of </a:t>
                      </a:r>
                      <a:r>
                        <a:rPr dirty="0" sz="1800" spc="-5">
                          <a:latin typeface="Times New Roman"/>
                          <a:cs typeface="Times New Roman"/>
                        </a:rPr>
                        <a:t>complex  engineering</a:t>
                      </a:r>
                      <a:r>
                        <a:rPr dirty="0" sz="1800" spc="5">
                          <a:latin typeface="Times New Roman"/>
                          <a:cs typeface="Times New Roman"/>
                        </a:rPr>
                        <a:t> </a:t>
                      </a:r>
                      <a:r>
                        <a:rPr dirty="0" sz="1800" spc="-5">
                          <a:latin typeface="Times New Roman"/>
                          <a:cs typeface="Times New Roman"/>
                        </a:rPr>
                        <a:t>problems.</a:t>
                      </a:r>
                      <a:endParaRPr sz="1800">
                        <a:latin typeface="Times New Roman"/>
                        <a:cs typeface="Times New Roman"/>
                      </a:endParaRPr>
                    </a:p>
                  </a:txBody>
                  <a:tcPr marL="0" marR="0" marB="0" marT="3810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vMerge="1">
                  <a:txBody>
                    <a:bodyPr/>
                    <a:lstStyle/>
                    <a:p>
                      <a:pPr/>
                    </a:p>
                  </a:txBody>
                  <a:tcPr marL="0" marR="0" marB="0" marT="0">
                    <a:lnL w="12700">
                      <a:solidFill>
                        <a:srgbClr val="000000"/>
                      </a:solidFill>
                      <a:prstDash val="solid"/>
                    </a:lnL>
                    <a:lnR w="12700">
                      <a:solidFill>
                        <a:srgbClr val="7A9799"/>
                      </a:solidFill>
                      <a:prstDash val="solid"/>
                    </a:lnR>
                    <a:lnT w="12700">
                      <a:solidFill>
                        <a:srgbClr val="7A9799"/>
                      </a:solidFill>
                      <a:prstDash val="solid"/>
                    </a:lnT>
                    <a:solidFill>
                      <a:srgbClr val="E9EEE8"/>
                    </a:solidFill>
                  </a:tcPr>
                </a:tc>
              </a:tr>
              <a:tr h="640079">
                <a:tc vMerge="1">
                  <a:txBody>
                    <a:bodyPr/>
                    <a:lstStyle/>
                    <a:p>
                      <a:pPr/>
                    </a:p>
                  </a:txBody>
                  <a:tcPr marL="0" marR="0" marB="0" marT="0">
                    <a:lnL w="12700">
                      <a:solidFill>
                        <a:srgbClr val="7A9799"/>
                      </a:solidFill>
                      <a:prstDash val="solid"/>
                    </a:lnL>
                    <a:lnR w="12700">
                      <a:solidFill>
                        <a:srgbClr val="000000"/>
                      </a:solidFill>
                      <a:prstDash val="solid"/>
                    </a:lnR>
                    <a:lnT w="12700">
                      <a:solidFill>
                        <a:srgbClr val="7A9799"/>
                      </a:solidFill>
                      <a:prstDash val="solid"/>
                    </a:lnT>
                    <a:solidFill>
                      <a:srgbClr val="E9EEE8"/>
                    </a:solidFill>
                  </a:tcPr>
                </a:tc>
                <a:tc>
                  <a:txBody>
                    <a:bodyPr/>
                    <a:lstStyle/>
                    <a:p>
                      <a:pPr marL="90805" marR="4305935">
                        <a:lnSpc>
                          <a:spcPct val="100000"/>
                        </a:lnSpc>
                        <a:spcBef>
                          <a:spcPts val="300"/>
                        </a:spcBef>
                      </a:pPr>
                      <a:r>
                        <a:rPr dirty="0" sz="1800" spc="-5" b="1">
                          <a:latin typeface="Times New Roman"/>
                          <a:cs typeface="Times New Roman"/>
                        </a:rPr>
                        <a:t>Action </a:t>
                      </a:r>
                      <a:r>
                        <a:rPr dirty="0" sz="1800" b="1">
                          <a:latin typeface="Times New Roman"/>
                          <a:cs typeface="Times New Roman"/>
                        </a:rPr>
                        <a:t>1:  </a:t>
                      </a:r>
                      <a:r>
                        <a:rPr dirty="0" sz="1800" spc="-5" b="1">
                          <a:latin typeface="Times New Roman"/>
                          <a:cs typeface="Times New Roman"/>
                        </a:rPr>
                        <a:t>Action</a:t>
                      </a:r>
                      <a:r>
                        <a:rPr dirty="0" sz="1800" spc="-65" b="1">
                          <a:latin typeface="Times New Roman"/>
                          <a:cs typeface="Times New Roman"/>
                        </a:rPr>
                        <a:t> </a:t>
                      </a:r>
                      <a:r>
                        <a:rPr dirty="0" sz="1800" spc="-5" b="1">
                          <a:latin typeface="Times New Roman"/>
                          <a:cs typeface="Times New Roman"/>
                        </a:rPr>
                        <a:t>n:</a:t>
                      </a:r>
                      <a:endParaRPr sz="1800">
                        <a:latin typeface="Times New Roman"/>
                        <a:cs typeface="Times New Roman"/>
                      </a:endParaRPr>
                    </a:p>
                  </a:txBody>
                  <a:tcPr marL="0" marR="0" marB="0" marT="3810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a:lnSpc>
                          <a:spcPct val="100000"/>
                        </a:lnSpc>
                      </a:pP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hMerge="1">
                  <a:txBody>
                    <a:bodyPr/>
                    <a:lstStyle/>
                    <a:p>
                      <a:pPr/>
                    </a:p>
                  </a:txBody>
                  <a:tcPr marL="0" marR="0" marB="0" marT="0"/>
                </a:tc>
                <a:tc hMerge="1">
                  <a:txBody>
                    <a:bodyPr/>
                    <a:lstStyle/>
                    <a:p>
                      <a:pPr/>
                    </a:p>
                  </a:txBody>
                  <a:tcPr marL="0" marR="0" marB="0" marT="0"/>
                </a:tc>
                <a:tc vMerge="1">
                  <a:txBody>
                    <a:bodyPr/>
                    <a:lstStyle/>
                    <a:p>
                      <a:pPr/>
                    </a:p>
                  </a:txBody>
                  <a:tcPr marL="0" marR="0" marB="0" marT="0">
                    <a:lnL w="12700">
                      <a:solidFill>
                        <a:srgbClr val="000000"/>
                      </a:solidFill>
                      <a:prstDash val="solid"/>
                    </a:lnL>
                    <a:lnR w="12700">
                      <a:solidFill>
                        <a:srgbClr val="7A9799"/>
                      </a:solidFill>
                      <a:prstDash val="solid"/>
                    </a:lnR>
                    <a:lnT w="12700">
                      <a:solidFill>
                        <a:srgbClr val="7A9799"/>
                      </a:solidFill>
                      <a:prstDash val="solid"/>
                    </a:lnT>
                    <a:solidFill>
                      <a:srgbClr val="E9EEE8"/>
                    </a:solidFill>
                  </a:tcPr>
                </a:tc>
              </a:tr>
              <a:tr h="1463040">
                <a:tc vMerge="1">
                  <a:txBody>
                    <a:bodyPr/>
                    <a:lstStyle/>
                    <a:p>
                      <a:pPr/>
                    </a:p>
                  </a:txBody>
                  <a:tcPr marL="0" marR="0" marB="0" marT="0">
                    <a:lnL w="12700">
                      <a:solidFill>
                        <a:srgbClr val="7A9799"/>
                      </a:solidFill>
                      <a:prstDash val="solid"/>
                    </a:lnL>
                    <a:lnR w="12700">
                      <a:solidFill>
                        <a:srgbClr val="000000"/>
                      </a:solidFill>
                      <a:prstDash val="solid"/>
                    </a:lnR>
                    <a:lnT w="12700">
                      <a:solidFill>
                        <a:srgbClr val="7A9799"/>
                      </a:solidFill>
                      <a:prstDash val="solid"/>
                    </a:lnT>
                    <a:solidFill>
                      <a:srgbClr val="E9EEE8"/>
                    </a:solidFill>
                  </a:tcPr>
                </a:tc>
                <a:tc>
                  <a:txBody>
                    <a:bodyPr/>
                    <a:lstStyle/>
                    <a:p>
                      <a:pPr algn="just" marL="90805" marR="82550">
                        <a:lnSpc>
                          <a:spcPct val="100000"/>
                        </a:lnSpc>
                        <a:spcBef>
                          <a:spcPts val="300"/>
                        </a:spcBef>
                      </a:pPr>
                      <a:r>
                        <a:rPr dirty="0" sz="1800" spc="-5" b="1">
                          <a:latin typeface="Times New Roman"/>
                          <a:cs typeface="Times New Roman"/>
                        </a:rPr>
                        <a:t>PO2: Problem analysis: </a:t>
                      </a:r>
                      <a:r>
                        <a:rPr dirty="0" sz="1800" spc="-15">
                          <a:latin typeface="Times New Roman"/>
                          <a:cs typeface="Times New Roman"/>
                        </a:rPr>
                        <a:t>Identify, </a:t>
                      </a:r>
                      <a:r>
                        <a:rPr dirty="0" sz="1800" spc="-5">
                          <a:latin typeface="Times New Roman"/>
                          <a:cs typeface="Times New Roman"/>
                        </a:rPr>
                        <a:t>formulate, </a:t>
                      </a:r>
                      <a:r>
                        <a:rPr dirty="0" sz="1800">
                          <a:latin typeface="Times New Roman"/>
                          <a:cs typeface="Times New Roman"/>
                        </a:rPr>
                        <a:t>research  </a:t>
                      </a:r>
                      <a:r>
                        <a:rPr dirty="0" sz="1800" spc="-5">
                          <a:latin typeface="Times New Roman"/>
                          <a:cs typeface="Times New Roman"/>
                        </a:rPr>
                        <a:t>literature, </a:t>
                      </a:r>
                      <a:r>
                        <a:rPr dirty="0" sz="1800">
                          <a:latin typeface="Times New Roman"/>
                          <a:cs typeface="Times New Roman"/>
                        </a:rPr>
                        <a:t>and </a:t>
                      </a:r>
                      <a:r>
                        <a:rPr dirty="0" sz="1800" spc="-5">
                          <a:latin typeface="Times New Roman"/>
                          <a:cs typeface="Times New Roman"/>
                        </a:rPr>
                        <a:t>analyze complex engineering problems  </a:t>
                      </a:r>
                      <a:r>
                        <a:rPr dirty="0" sz="1800">
                          <a:latin typeface="Times New Roman"/>
                          <a:cs typeface="Times New Roman"/>
                        </a:rPr>
                        <a:t>reaching </a:t>
                      </a:r>
                      <a:r>
                        <a:rPr dirty="0" sz="1800" spc="-5">
                          <a:latin typeface="Times New Roman"/>
                          <a:cs typeface="Times New Roman"/>
                        </a:rPr>
                        <a:t>substantiated </a:t>
                      </a:r>
                      <a:r>
                        <a:rPr dirty="0" sz="1800">
                          <a:latin typeface="Times New Roman"/>
                          <a:cs typeface="Times New Roman"/>
                        </a:rPr>
                        <a:t>conclusions </a:t>
                      </a:r>
                      <a:r>
                        <a:rPr dirty="0" sz="1800" spc="-5">
                          <a:latin typeface="Times New Roman"/>
                          <a:cs typeface="Times New Roman"/>
                        </a:rPr>
                        <a:t>using first principles  </a:t>
                      </a:r>
                      <a:r>
                        <a:rPr dirty="0" sz="1800">
                          <a:latin typeface="Times New Roman"/>
                          <a:cs typeface="Times New Roman"/>
                        </a:rPr>
                        <a:t>of mathematics, natural sciences, and engineering  </a:t>
                      </a:r>
                      <a:r>
                        <a:rPr dirty="0" sz="1800" spc="-5">
                          <a:latin typeface="Times New Roman"/>
                          <a:cs typeface="Times New Roman"/>
                        </a:rPr>
                        <a:t>Sciences</a:t>
                      </a:r>
                      <a:endParaRPr sz="1800">
                        <a:latin typeface="Times New Roman"/>
                        <a:cs typeface="Times New Roman"/>
                      </a:endParaRPr>
                    </a:p>
                  </a:txBody>
                  <a:tcPr marL="0" marR="0" marB="0" marT="3810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vMerge="1">
                  <a:txBody>
                    <a:bodyPr/>
                    <a:lstStyle/>
                    <a:p>
                      <a:pPr/>
                    </a:p>
                  </a:txBody>
                  <a:tcPr marL="0" marR="0" marB="0" marT="0">
                    <a:lnL w="12700">
                      <a:solidFill>
                        <a:srgbClr val="000000"/>
                      </a:solidFill>
                      <a:prstDash val="solid"/>
                    </a:lnL>
                    <a:lnR w="12700">
                      <a:solidFill>
                        <a:srgbClr val="7A9799"/>
                      </a:solidFill>
                      <a:prstDash val="solid"/>
                    </a:lnR>
                    <a:lnT w="12700">
                      <a:solidFill>
                        <a:srgbClr val="7A9799"/>
                      </a:solidFill>
                      <a:prstDash val="solid"/>
                    </a:lnT>
                    <a:solidFill>
                      <a:srgbClr val="E9EEE8"/>
                    </a:solidFill>
                  </a:tcPr>
                </a:tc>
              </a:tr>
              <a:tr h="1392936">
                <a:tc gridSpan="6">
                  <a:txBody>
                    <a:bodyPr/>
                    <a:lstStyle/>
                    <a:p>
                      <a:pPr marL="322580">
                        <a:lnSpc>
                          <a:spcPct val="100000"/>
                        </a:lnSpc>
                        <a:spcBef>
                          <a:spcPts val="1125"/>
                        </a:spcBef>
                      </a:pPr>
                      <a:r>
                        <a:rPr dirty="0" sz="2200">
                          <a:latin typeface="Times New Roman"/>
                          <a:cs typeface="Times New Roman"/>
                        </a:rPr>
                        <a:t>Similar </a:t>
                      </a:r>
                      <a:r>
                        <a:rPr dirty="0" sz="2200" spc="-30">
                          <a:latin typeface="Times New Roman"/>
                          <a:cs typeface="Times New Roman"/>
                        </a:rPr>
                        <a:t>Tables </a:t>
                      </a:r>
                      <a:r>
                        <a:rPr dirty="0" sz="2200">
                          <a:latin typeface="Times New Roman"/>
                          <a:cs typeface="Times New Roman"/>
                        </a:rPr>
                        <a:t>should be presented for all POs &amp;</a:t>
                      </a:r>
                      <a:r>
                        <a:rPr dirty="0" sz="2200" spc="-70">
                          <a:latin typeface="Times New Roman"/>
                          <a:cs typeface="Times New Roman"/>
                        </a:rPr>
                        <a:t> </a:t>
                      </a:r>
                      <a:r>
                        <a:rPr dirty="0" sz="2200">
                          <a:latin typeface="Times New Roman"/>
                          <a:cs typeface="Times New Roman"/>
                        </a:rPr>
                        <a:t>PSOs</a:t>
                      </a:r>
                      <a:endParaRPr sz="2200">
                        <a:latin typeface="Times New Roman"/>
                        <a:cs typeface="Times New Roman"/>
                      </a:endParaRPr>
                    </a:p>
                    <a:p>
                      <a:pPr marL="316230">
                        <a:lnSpc>
                          <a:spcPct val="100000"/>
                        </a:lnSpc>
                        <a:spcBef>
                          <a:spcPts val="107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368935">
                        <a:lnSpc>
                          <a:spcPct val="100000"/>
                        </a:lnSpc>
                        <a:spcBef>
                          <a:spcPts val="395"/>
                        </a:spcBef>
                      </a:pPr>
                      <a:r>
                        <a:rPr dirty="0" sz="1600" i="1">
                          <a:latin typeface="Times New Roman"/>
                          <a:cs typeface="Times New Roman"/>
                        </a:rPr>
                        <a:t>Documentary evidence in </a:t>
                      </a:r>
                      <a:r>
                        <a:rPr dirty="0" sz="1600" spc="-10" i="1">
                          <a:latin typeface="Times New Roman"/>
                          <a:cs typeface="Times New Roman"/>
                        </a:rPr>
                        <a:t>respect </a:t>
                      </a:r>
                      <a:r>
                        <a:rPr dirty="0" sz="1600" i="1">
                          <a:latin typeface="Times New Roman"/>
                          <a:cs typeface="Times New Roman"/>
                        </a:rPr>
                        <a:t>of each of the</a:t>
                      </a:r>
                      <a:r>
                        <a:rPr dirty="0" sz="1600" spc="-30" i="1">
                          <a:latin typeface="Times New Roman"/>
                          <a:cs typeface="Times New Roman"/>
                        </a:rPr>
                        <a:t> </a:t>
                      </a:r>
                      <a:r>
                        <a:rPr dirty="0" sz="1600" i="1">
                          <a:latin typeface="Times New Roman"/>
                          <a:cs typeface="Times New Roman"/>
                        </a:rPr>
                        <a:t>POs</a:t>
                      </a:r>
                      <a:endParaRPr sz="1600">
                        <a:latin typeface="Times New Roman"/>
                        <a:cs typeface="Times New Roman"/>
                      </a:endParaRPr>
                    </a:p>
                  </a:txBody>
                  <a:tcPr marL="0" marR="0" marB="0" marT="142875">
                    <a:lnL w="12700">
                      <a:solidFill>
                        <a:srgbClr val="7A9799"/>
                      </a:solidFill>
                      <a:prstDash val="solid"/>
                    </a:lnL>
                    <a:lnR w="12700">
                      <a:solidFill>
                        <a:srgbClr val="7A9799"/>
                      </a:solidFill>
                      <a:prstDash val="solid"/>
                    </a:lnR>
                    <a:solidFill>
                      <a:srgbClr val="E9EEE8"/>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312801">
                <a:tc gridSpan="6">
                  <a:txBody>
                    <a:bodyPr/>
                    <a:lstStyle/>
                    <a:p>
                      <a:pPr>
                        <a:lnSpc>
                          <a:spcPct val="100000"/>
                        </a:lnSpc>
                      </a:pPr>
                      <a:endParaRPr sz="1800">
                        <a:latin typeface="Times New Roman"/>
                        <a:cs typeface="Times New Roman"/>
                      </a:endParaRPr>
                    </a:p>
                  </a:txBody>
                  <a:tcPr marL="0" marR="0" marB="0" marT="0">
                    <a:lnL w="12700">
                      <a:solidFill>
                        <a:srgbClr val="7A9799"/>
                      </a:solidFill>
                      <a:prstDash val="solid"/>
                    </a:lnL>
                    <a:lnR w="12700">
                      <a:solidFill>
                        <a:srgbClr val="7A9799"/>
                      </a:solidFill>
                      <a:prstDash val="solid"/>
                    </a:lnR>
                    <a:lnB w="19050">
                      <a:solidFill>
                        <a:srgbClr val="7A9799"/>
                      </a:solidFill>
                      <a:prstDash val="solid"/>
                    </a:lnB>
                    <a:solidFill>
                      <a:srgbClr val="8BACAD"/>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pSp>
      <p:sp>
        <p:nvSpPr>
          <p:cNvPr id="8" name="object 8"/>
          <p:cNvSpPr txBox="1">
            <a:spLocks noGrp="1"/>
          </p:cNvSpPr>
          <p:nvPr>
            <p:ph type="title"/>
          </p:nvPr>
        </p:nvSpPr>
        <p:spPr>
          <a:xfrm>
            <a:off x="507491" y="632713"/>
            <a:ext cx="8985885" cy="696595"/>
          </a:xfrm>
          <a:prstGeom prst="rect"/>
        </p:spPr>
        <p:txBody>
          <a:bodyPr wrap="square" lIns="0" tIns="12700" rIns="0" bIns="0" rtlCol="0" vert="horz">
            <a:spAutoFit/>
          </a:bodyPr>
          <a:lstStyle/>
          <a:p>
            <a:pPr marL="475615" marR="5080" indent="-463550">
              <a:lnSpc>
                <a:spcPct val="100000"/>
              </a:lnSpc>
              <a:spcBef>
                <a:spcPts val="100"/>
              </a:spcBef>
              <a:tabLst>
                <a:tab pos="1836420" algn="l"/>
                <a:tab pos="2703195" algn="l"/>
                <a:tab pos="3335654" algn="l"/>
                <a:tab pos="4356100" algn="l"/>
                <a:tab pos="5206365" algn="l"/>
                <a:tab pos="6236970" algn="l"/>
                <a:tab pos="7226934" algn="l"/>
                <a:tab pos="7781290" algn="l"/>
                <a:tab pos="8738870" algn="l"/>
              </a:tabLst>
            </a:pPr>
            <a:r>
              <a:rPr dirty="0" sz="2200" b="1">
                <a:solidFill>
                  <a:srgbClr val="0000CC"/>
                </a:solidFill>
                <a:latin typeface="Times New Roman"/>
                <a:cs typeface="Times New Roman"/>
              </a:rPr>
              <a:t>7.2.</a:t>
            </a:r>
            <a:r>
              <a:rPr dirty="0" sz="2200" spc="-215" b="1">
                <a:solidFill>
                  <a:srgbClr val="0000CC"/>
                </a:solidFill>
                <a:latin typeface="Times New Roman"/>
                <a:cs typeface="Times New Roman"/>
              </a:rPr>
              <a:t> </a:t>
            </a:r>
            <a:r>
              <a:rPr dirty="0" sz="2200" b="1">
                <a:solidFill>
                  <a:srgbClr val="0000CC"/>
                </a:solidFill>
                <a:latin typeface="Times New Roman"/>
                <a:cs typeface="Times New Roman"/>
              </a:rPr>
              <a:t>Acad</a:t>
            </a:r>
            <a:r>
              <a:rPr dirty="0" sz="2200" spc="-10" b="1">
                <a:solidFill>
                  <a:srgbClr val="0000CC"/>
                </a:solidFill>
                <a:latin typeface="Times New Roman"/>
                <a:cs typeface="Times New Roman"/>
              </a:rPr>
              <a:t>e</a:t>
            </a:r>
            <a:r>
              <a:rPr dirty="0" sz="2200" b="1">
                <a:solidFill>
                  <a:srgbClr val="0000CC"/>
                </a:solidFill>
                <a:latin typeface="Times New Roman"/>
                <a:cs typeface="Times New Roman"/>
              </a:rPr>
              <a:t>mic</a:t>
            </a:r>
            <a:r>
              <a:rPr dirty="0" sz="2200" b="1">
                <a:solidFill>
                  <a:srgbClr val="0000CC"/>
                </a:solidFill>
                <a:latin typeface="Times New Roman"/>
                <a:cs typeface="Times New Roman"/>
              </a:rPr>
              <a:t>	</a:t>
            </a:r>
            <a:r>
              <a:rPr dirty="0" sz="2200" b="1">
                <a:solidFill>
                  <a:srgbClr val="0000CC"/>
                </a:solidFill>
                <a:latin typeface="Times New Roman"/>
                <a:cs typeface="Times New Roman"/>
              </a:rPr>
              <a:t>Audit</a:t>
            </a:r>
            <a:r>
              <a:rPr dirty="0" sz="2200" b="1">
                <a:solidFill>
                  <a:srgbClr val="0000CC"/>
                </a:solidFill>
                <a:latin typeface="Times New Roman"/>
                <a:cs typeface="Times New Roman"/>
              </a:rPr>
              <a:t>	</a:t>
            </a:r>
            <a:r>
              <a:rPr dirty="0" sz="2200" b="1">
                <a:solidFill>
                  <a:srgbClr val="0000CC"/>
                </a:solidFill>
                <a:latin typeface="Times New Roman"/>
                <a:cs typeface="Times New Roman"/>
              </a:rPr>
              <a:t>and</a:t>
            </a:r>
            <a:r>
              <a:rPr dirty="0" sz="2200" b="1">
                <a:solidFill>
                  <a:srgbClr val="0000CC"/>
                </a:solidFill>
                <a:latin typeface="Times New Roman"/>
                <a:cs typeface="Times New Roman"/>
              </a:rPr>
              <a:t>	</a:t>
            </a:r>
            <a:r>
              <a:rPr dirty="0" sz="2200" b="1">
                <a:solidFill>
                  <a:srgbClr val="0000CC"/>
                </a:solidFill>
                <a:latin typeface="Times New Roman"/>
                <a:cs typeface="Times New Roman"/>
              </a:rPr>
              <a:t>actions</a:t>
            </a:r>
            <a:r>
              <a:rPr dirty="0" sz="2200" b="1">
                <a:solidFill>
                  <a:srgbClr val="0000CC"/>
                </a:solidFill>
                <a:latin typeface="Times New Roman"/>
                <a:cs typeface="Times New Roman"/>
              </a:rPr>
              <a:t>	</a:t>
            </a:r>
            <a:r>
              <a:rPr dirty="0" sz="2200" b="1">
                <a:solidFill>
                  <a:srgbClr val="0000CC"/>
                </a:solidFill>
                <a:latin typeface="Times New Roman"/>
                <a:cs typeface="Times New Roman"/>
              </a:rPr>
              <a:t>taken</a:t>
            </a:r>
            <a:r>
              <a:rPr dirty="0" sz="2200" b="1">
                <a:solidFill>
                  <a:srgbClr val="0000CC"/>
                </a:solidFill>
                <a:latin typeface="Times New Roman"/>
                <a:cs typeface="Times New Roman"/>
              </a:rPr>
              <a:t>	</a:t>
            </a:r>
            <a:r>
              <a:rPr dirty="0" sz="2200" b="1">
                <a:solidFill>
                  <a:srgbClr val="0000CC"/>
                </a:solidFill>
                <a:latin typeface="Times New Roman"/>
                <a:cs typeface="Times New Roman"/>
              </a:rPr>
              <a:t>the</a:t>
            </a:r>
            <a:r>
              <a:rPr dirty="0" sz="2200" spc="-45" b="1">
                <a:solidFill>
                  <a:srgbClr val="0000CC"/>
                </a:solidFill>
                <a:latin typeface="Times New Roman"/>
                <a:cs typeface="Times New Roman"/>
              </a:rPr>
              <a:t>r</a:t>
            </a:r>
            <a:r>
              <a:rPr dirty="0" sz="2200" b="1">
                <a:solidFill>
                  <a:srgbClr val="0000CC"/>
                </a:solidFill>
                <a:latin typeface="Times New Roman"/>
                <a:cs typeface="Times New Roman"/>
              </a:rPr>
              <a:t>eof</a:t>
            </a:r>
            <a:r>
              <a:rPr dirty="0" sz="2200" b="1">
                <a:solidFill>
                  <a:srgbClr val="0000CC"/>
                </a:solidFill>
                <a:latin typeface="Times New Roman"/>
                <a:cs typeface="Times New Roman"/>
              </a:rPr>
              <a:t>	</a:t>
            </a:r>
            <a:r>
              <a:rPr dirty="0" sz="2200" b="1">
                <a:solidFill>
                  <a:srgbClr val="0000CC"/>
                </a:solidFill>
                <a:latin typeface="Times New Roman"/>
                <a:cs typeface="Times New Roman"/>
              </a:rPr>
              <a:t>duri</a:t>
            </a:r>
            <a:r>
              <a:rPr dirty="0" sz="2200" spc="-10" b="1">
                <a:solidFill>
                  <a:srgbClr val="0000CC"/>
                </a:solidFill>
                <a:latin typeface="Times New Roman"/>
                <a:cs typeface="Times New Roman"/>
              </a:rPr>
              <a:t>n</a:t>
            </a:r>
            <a:r>
              <a:rPr dirty="0" sz="2200" b="1">
                <a:solidFill>
                  <a:srgbClr val="0000CC"/>
                </a:solidFill>
                <a:latin typeface="Times New Roman"/>
                <a:cs typeface="Times New Roman"/>
              </a:rPr>
              <a:t>g</a:t>
            </a:r>
            <a:r>
              <a:rPr dirty="0" sz="2200" b="1">
                <a:solidFill>
                  <a:srgbClr val="0000CC"/>
                </a:solidFill>
                <a:latin typeface="Times New Roman"/>
                <a:cs typeface="Times New Roman"/>
              </a:rPr>
              <a:t>	</a:t>
            </a:r>
            <a:r>
              <a:rPr dirty="0" sz="2200" spc="-5" b="1">
                <a:solidFill>
                  <a:srgbClr val="0000CC"/>
                </a:solidFill>
                <a:latin typeface="Times New Roman"/>
                <a:cs typeface="Times New Roman"/>
              </a:rPr>
              <a:t>th</a:t>
            </a:r>
            <a:r>
              <a:rPr dirty="0" sz="2200" b="1">
                <a:solidFill>
                  <a:srgbClr val="0000CC"/>
                </a:solidFill>
                <a:latin typeface="Times New Roman"/>
                <a:cs typeface="Times New Roman"/>
              </a:rPr>
              <a:t>e</a:t>
            </a:r>
            <a:r>
              <a:rPr dirty="0" sz="2200" b="1">
                <a:solidFill>
                  <a:srgbClr val="0000CC"/>
                </a:solidFill>
                <a:latin typeface="Times New Roman"/>
                <a:cs typeface="Times New Roman"/>
              </a:rPr>
              <a:t>	</a:t>
            </a:r>
            <a:r>
              <a:rPr dirty="0" sz="2200" b="1">
                <a:solidFill>
                  <a:srgbClr val="0000CC"/>
                </a:solidFill>
                <a:latin typeface="Times New Roman"/>
                <a:cs typeface="Times New Roman"/>
              </a:rPr>
              <a:t>pe</a:t>
            </a:r>
            <a:r>
              <a:rPr dirty="0" sz="2200" spc="-15" b="1">
                <a:solidFill>
                  <a:srgbClr val="0000CC"/>
                </a:solidFill>
                <a:latin typeface="Times New Roman"/>
                <a:cs typeface="Times New Roman"/>
              </a:rPr>
              <a:t>r</a:t>
            </a:r>
            <a:r>
              <a:rPr dirty="0" sz="2200" b="1">
                <a:solidFill>
                  <a:srgbClr val="0000CC"/>
                </a:solidFill>
                <a:latin typeface="Times New Roman"/>
                <a:cs typeface="Times New Roman"/>
              </a:rPr>
              <a:t>iod</a:t>
            </a:r>
            <a:r>
              <a:rPr dirty="0" sz="2200" b="1">
                <a:solidFill>
                  <a:srgbClr val="0000CC"/>
                </a:solidFill>
                <a:latin typeface="Times New Roman"/>
                <a:cs typeface="Times New Roman"/>
              </a:rPr>
              <a:t>	</a:t>
            </a:r>
            <a:r>
              <a:rPr dirty="0" sz="2200" b="1">
                <a:solidFill>
                  <a:srgbClr val="0000CC"/>
                </a:solidFill>
                <a:latin typeface="Times New Roman"/>
                <a:cs typeface="Times New Roman"/>
              </a:rPr>
              <a:t>of  </a:t>
            </a:r>
            <a:r>
              <a:rPr dirty="0" sz="2200" spc="-5" b="1">
                <a:solidFill>
                  <a:srgbClr val="0000CC"/>
                </a:solidFill>
                <a:latin typeface="Times New Roman"/>
                <a:cs typeface="Times New Roman"/>
              </a:rPr>
              <a:t>Assessment</a:t>
            </a:r>
            <a:endParaRPr sz="2200">
              <a:latin typeface="Times New Roman"/>
              <a:cs typeface="Times New Roman"/>
            </a:endParaRPr>
          </a:p>
        </p:txBody>
      </p:sp>
      <p:sp>
        <p:nvSpPr>
          <p:cNvPr id="9" name="object 9"/>
          <p:cNvSpPr txBox="1"/>
          <p:nvPr/>
        </p:nvSpPr>
        <p:spPr>
          <a:xfrm>
            <a:off x="507491" y="1305051"/>
            <a:ext cx="8986520" cy="4607560"/>
          </a:xfrm>
          <a:prstGeom prst="rect">
            <a:avLst/>
          </a:prstGeom>
        </p:spPr>
        <p:txBody>
          <a:bodyPr wrap="square" lIns="0" tIns="12065" rIns="0" bIns="0" rtlCol="0" vert="horz">
            <a:spAutoFit/>
          </a:bodyPr>
          <a:lstStyle/>
          <a:p>
            <a:pPr marL="755015" marR="1171575" indent="-285750">
              <a:lnSpc>
                <a:spcPct val="100000"/>
              </a:lnSpc>
              <a:spcBef>
                <a:spcPts val="95"/>
              </a:spcBef>
              <a:buFont typeface="Arial"/>
              <a:buChar char="•"/>
              <a:tabLst>
                <a:tab pos="755015" algn="l"/>
                <a:tab pos="755650" algn="l"/>
              </a:tabLst>
            </a:pPr>
            <a:r>
              <a:rPr dirty="0" sz="2000" spc="-5">
                <a:latin typeface="Times New Roman"/>
                <a:cs typeface="Times New Roman"/>
              </a:rPr>
              <a:t>Assessment shall be based on conduct and actions taken in relation to  </a:t>
            </a:r>
            <a:r>
              <a:rPr dirty="0" sz="2000">
                <a:latin typeface="Times New Roman"/>
                <a:cs typeface="Times New Roman"/>
              </a:rPr>
              <a:t>Continuous</a:t>
            </a:r>
            <a:r>
              <a:rPr dirty="0" sz="2000" spc="-10">
                <a:latin typeface="Times New Roman"/>
                <a:cs typeface="Times New Roman"/>
              </a:rPr>
              <a:t> </a:t>
            </a:r>
            <a:r>
              <a:rPr dirty="0" sz="2000" spc="-5">
                <a:latin typeface="Times New Roman"/>
                <a:cs typeface="Times New Roman"/>
              </a:rPr>
              <a:t>Improvement</a:t>
            </a:r>
            <a:endParaRPr sz="2000">
              <a:latin typeface="Times New Roman"/>
              <a:cs typeface="Times New Roman"/>
            </a:endParaRPr>
          </a:p>
          <a:p>
            <a:pPr marL="12700">
              <a:lnSpc>
                <a:spcPct val="100000"/>
              </a:lnSpc>
              <a:spcBef>
                <a:spcPts val="560"/>
              </a:spcBef>
            </a:pPr>
            <a:r>
              <a:rPr dirty="0" sz="1400" spc="-5" b="1" i="1">
                <a:solidFill>
                  <a:srgbClr val="00AF50"/>
                </a:solidFill>
                <a:latin typeface="Times New Roman"/>
                <a:cs typeface="Times New Roman"/>
              </a:rPr>
              <a:t>Exhibits/Context to be</a:t>
            </a:r>
            <a:r>
              <a:rPr dirty="0" sz="1400" spc="5" b="1" i="1">
                <a:solidFill>
                  <a:srgbClr val="00AF50"/>
                </a:solidFill>
                <a:latin typeface="Times New Roman"/>
                <a:cs typeface="Times New Roman"/>
              </a:rPr>
              <a:t> </a:t>
            </a:r>
            <a:r>
              <a:rPr dirty="0" sz="1400" b="1" i="1">
                <a:solidFill>
                  <a:srgbClr val="00AF50"/>
                </a:solidFill>
                <a:latin typeface="Times New Roman"/>
                <a:cs typeface="Times New Roman"/>
              </a:rPr>
              <a:t>Observed/Assessed:</a:t>
            </a:r>
            <a:endParaRPr sz="1400">
              <a:latin typeface="Times New Roman"/>
              <a:cs typeface="Times New Roman"/>
            </a:endParaRPr>
          </a:p>
          <a:p>
            <a:pPr marL="12700" marR="5080">
              <a:lnSpc>
                <a:spcPct val="150000"/>
              </a:lnSpc>
            </a:pPr>
            <a:r>
              <a:rPr dirty="0" sz="1400" spc="-5" i="1">
                <a:latin typeface="Times New Roman"/>
                <a:cs typeface="Times New Roman"/>
              </a:rPr>
              <a:t>Academic Audit </a:t>
            </a:r>
            <a:r>
              <a:rPr dirty="0" sz="1400" i="1">
                <a:latin typeface="Times New Roman"/>
                <a:cs typeface="Times New Roman"/>
              </a:rPr>
              <a:t>assessment </a:t>
            </a:r>
            <a:r>
              <a:rPr dirty="0" sz="1400" spc="-5" i="1">
                <a:latin typeface="Times New Roman"/>
                <a:cs typeface="Times New Roman"/>
              </a:rPr>
              <a:t>criteria, </a:t>
            </a:r>
            <a:r>
              <a:rPr dirty="0" sz="1400" spc="-15" i="1">
                <a:latin typeface="Times New Roman"/>
                <a:cs typeface="Times New Roman"/>
              </a:rPr>
              <a:t>frequency, </a:t>
            </a:r>
            <a:r>
              <a:rPr dirty="0" sz="1400" spc="-5" i="1">
                <a:latin typeface="Times New Roman"/>
                <a:cs typeface="Times New Roman"/>
              </a:rPr>
              <a:t>conduct mechanism, action plan based on audit, implementation and  </a:t>
            </a:r>
            <a:r>
              <a:rPr dirty="0" sz="1400" spc="-5" i="1">
                <a:latin typeface="Times New Roman"/>
                <a:cs typeface="Times New Roman"/>
              </a:rPr>
              <a:t>effectiveness</a:t>
            </a:r>
            <a:endParaRPr sz="1400">
              <a:latin typeface="Times New Roman"/>
              <a:cs typeface="Times New Roman"/>
            </a:endParaRPr>
          </a:p>
          <a:p>
            <a:pPr>
              <a:lnSpc>
                <a:spcPct val="100000"/>
              </a:lnSpc>
            </a:pPr>
            <a:endParaRPr sz="1500">
              <a:latin typeface="Times New Roman"/>
              <a:cs typeface="Times New Roman"/>
            </a:endParaRPr>
          </a:p>
          <a:p>
            <a:pPr>
              <a:lnSpc>
                <a:spcPct val="100000"/>
              </a:lnSpc>
              <a:spcBef>
                <a:spcPts val="10"/>
              </a:spcBef>
            </a:pPr>
            <a:endParaRPr sz="1650">
              <a:latin typeface="Times New Roman"/>
              <a:cs typeface="Times New Roman"/>
            </a:endParaRPr>
          </a:p>
          <a:p>
            <a:pPr lvl="1" marL="501650" indent="-489584">
              <a:lnSpc>
                <a:spcPct val="100000"/>
              </a:lnSpc>
              <a:buAutoNum type="arabicPeriod" startAt="3"/>
              <a:tabLst>
                <a:tab pos="502284" algn="l"/>
              </a:tabLst>
            </a:pPr>
            <a:r>
              <a:rPr dirty="0" sz="2200" spc="-5" b="1">
                <a:solidFill>
                  <a:srgbClr val="0000CC"/>
                </a:solidFill>
                <a:latin typeface="Times New Roman"/>
                <a:cs typeface="Times New Roman"/>
              </a:rPr>
              <a:t>Improvement </a:t>
            </a:r>
            <a:r>
              <a:rPr dirty="0" sz="2200" b="1">
                <a:solidFill>
                  <a:srgbClr val="0000CC"/>
                </a:solidFill>
                <a:latin typeface="Times New Roman"/>
                <a:cs typeface="Times New Roman"/>
              </a:rPr>
              <a:t>in Placement, Higher </a:t>
            </a:r>
            <a:r>
              <a:rPr dirty="0" sz="2200" spc="-5" b="1">
                <a:solidFill>
                  <a:srgbClr val="0000CC"/>
                </a:solidFill>
                <a:latin typeface="Times New Roman"/>
                <a:cs typeface="Times New Roman"/>
              </a:rPr>
              <a:t>Studies </a:t>
            </a:r>
            <a:r>
              <a:rPr dirty="0" sz="2200" b="1">
                <a:solidFill>
                  <a:srgbClr val="0000CC"/>
                </a:solidFill>
                <a:latin typeface="Times New Roman"/>
                <a:cs typeface="Times New Roman"/>
              </a:rPr>
              <a:t>and</a:t>
            </a:r>
            <a:r>
              <a:rPr dirty="0" sz="2200" spc="-55" b="1">
                <a:solidFill>
                  <a:srgbClr val="0000CC"/>
                </a:solidFill>
                <a:latin typeface="Times New Roman"/>
                <a:cs typeface="Times New Roman"/>
              </a:rPr>
              <a:t> </a:t>
            </a:r>
            <a:r>
              <a:rPr dirty="0" sz="2200" spc="-5" b="1">
                <a:solidFill>
                  <a:srgbClr val="0000CC"/>
                </a:solidFill>
                <a:latin typeface="Times New Roman"/>
                <a:cs typeface="Times New Roman"/>
              </a:rPr>
              <a:t>Entrepreneurship</a:t>
            </a:r>
            <a:endParaRPr sz="2200">
              <a:latin typeface="Times New Roman"/>
              <a:cs typeface="Times New Roman"/>
            </a:endParaRPr>
          </a:p>
          <a:p>
            <a:pPr marL="475615">
              <a:lnSpc>
                <a:spcPct val="100000"/>
              </a:lnSpc>
              <a:spcBef>
                <a:spcPts val="200"/>
              </a:spcBef>
            </a:pPr>
            <a:r>
              <a:rPr dirty="0" sz="2000" spc="-5">
                <a:latin typeface="Times New Roman"/>
                <a:cs typeface="Times New Roman"/>
              </a:rPr>
              <a:t>Assessment is based on improvement</a:t>
            </a:r>
            <a:r>
              <a:rPr dirty="0" sz="2000" spc="-45">
                <a:latin typeface="Times New Roman"/>
                <a:cs typeface="Times New Roman"/>
              </a:rPr>
              <a:t> </a:t>
            </a:r>
            <a:r>
              <a:rPr dirty="0" sz="2000" spc="-5">
                <a:latin typeface="Times New Roman"/>
                <a:cs typeface="Times New Roman"/>
              </a:rPr>
              <a:t>in:</a:t>
            </a:r>
            <a:endParaRPr sz="2000">
              <a:latin typeface="Times New Roman"/>
              <a:cs typeface="Times New Roman"/>
            </a:endParaRPr>
          </a:p>
          <a:p>
            <a:pPr lvl="2" marL="755650" indent="-286385">
              <a:lnSpc>
                <a:spcPct val="100000"/>
              </a:lnSpc>
              <a:spcBef>
                <a:spcPts val="50"/>
              </a:spcBef>
              <a:buFont typeface="Arial"/>
              <a:buChar char="•"/>
              <a:tabLst>
                <a:tab pos="755015" algn="l"/>
                <a:tab pos="755650" algn="l"/>
              </a:tabLst>
            </a:pPr>
            <a:r>
              <a:rPr dirty="0" sz="2000" spc="-5">
                <a:latin typeface="Times New Roman"/>
                <a:cs typeface="Times New Roman"/>
              </a:rPr>
              <a:t>Placement: </a:t>
            </a:r>
            <a:r>
              <a:rPr dirty="0" sz="2000" spc="-15">
                <a:latin typeface="Times New Roman"/>
                <a:cs typeface="Times New Roman"/>
              </a:rPr>
              <a:t>number, </a:t>
            </a:r>
            <a:r>
              <a:rPr dirty="0" sz="2000" spc="-5">
                <a:latin typeface="Times New Roman"/>
                <a:cs typeface="Times New Roman"/>
              </a:rPr>
              <a:t>quality placement, core </a:t>
            </a:r>
            <a:r>
              <a:rPr dirty="0" sz="2000" spc="-20">
                <a:latin typeface="Times New Roman"/>
                <a:cs typeface="Times New Roman"/>
              </a:rPr>
              <a:t>industry, </a:t>
            </a:r>
            <a:r>
              <a:rPr dirty="0" sz="2000" spc="-5">
                <a:latin typeface="Times New Roman"/>
                <a:cs typeface="Times New Roman"/>
              </a:rPr>
              <a:t>pay packages etc.</a:t>
            </a:r>
            <a:endParaRPr sz="2000">
              <a:latin typeface="Times New Roman"/>
              <a:cs typeface="Times New Roman"/>
            </a:endParaRPr>
          </a:p>
          <a:p>
            <a:pPr lvl="2" marL="812165" marR="127000" indent="-342900">
              <a:lnSpc>
                <a:spcPct val="100000"/>
              </a:lnSpc>
              <a:buFont typeface="Arial"/>
              <a:buChar char="•"/>
              <a:tabLst>
                <a:tab pos="812165" algn="l"/>
                <a:tab pos="812800" algn="l"/>
              </a:tabLst>
            </a:pPr>
            <a:r>
              <a:rPr dirty="0" sz="2000" spc="-5">
                <a:latin typeface="Times New Roman"/>
                <a:cs typeface="Times New Roman"/>
              </a:rPr>
              <a:t>Higher studies: performance in </a:t>
            </a:r>
            <a:r>
              <a:rPr dirty="0" sz="2000" spc="-50">
                <a:latin typeface="Times New Roman"/>
                <a:cs typeface="Times New Roman"/>
              </a:rPr>
              <a:t>GATE, </a:t>
            </a:r>
            <a:r>
              <a:rPr dirty="0" sz="2000" spc="-5">
                <a:latin typeface="Times New Roman"/>
                <a:cs typeface="Times New Roman"/>
              </a:rPr>
              <a:t>GRE, </a:t>
            </a:r>
            <a:r>
              <a:rPr dirty="0" sz="2000" spc="-80">
                <a:latin typeface="Times New Roman"/>
                <a:cs typeface="Times New Roman"/>
              </a:rPr>
              <a:t>GMAT, CAT </a:t>
            </a:r>
            <a:r>
              <a:rPr dirty="0" sz="2000" spc="-5">
                <a:latin typeface="Times New Roman"/>
                <a:cs typeface="Times New Roman"/>
              </a:rPr>
              <a:t>etc., and admissions  in premier</a:t>
            </a:r>
            <a:r>
              <a:rPr dirty="0" sz="2000" spc="-30">
                <a:latin typeface="Times New Roman"/>
                <a:cs typeface="Times New Roman"/>
              </a:rPr>
              <a:t> </a:t>
            </a:r>
            <a:r>
              <a:rPr dirty="0" sz="2000" spc="-5">
                <a:latin typeface="Times New Roman"/>
                <a:cs typeface="Times New Roman"/>
              </a:rPr>
              <a:t>institutions</a:t>
            </a:r>
            <a:endParaRPr sz="2000">
              <a:latin typeface="Times New Roman"/>
              <a:cs typeface="Times New Roman"/>
            </a:endParaRPr>
          </a:p>
          <a:p>
            <a:pPr lvl="2" marL="812800" indent="-343535">
              <a:lnSpc>
                <a:spcPct val="100000"/>
              </a:lnSpc>
              <a:buFont typeface="Arial"/>
              <a:buChar char="•"/>
              <a:tabLst>
                <a:tab pos="812165" algn="l"/>
                <a:tab pos="812800" algn="l"/>
              </a:tabLst>
            </a:pPr>
            <a:r>
              <a:rPr dirty="0" sz="2000" spc="-5">
                <a:latin typeface="Times New Roman"/>
                <a:cs typeface="Times New Roman"/>
              </a:rPr>
              <a:t>Entrepreneurs</a:t>
            </a:r>
            <a:endParaRPr sz="2000">
              <a:latin typeface="Times New Roman"/>
              <a:cs typeface="Times New Roman"/>
            </a:endParaRPr>
          </a:p>
          <a:p>
            <a:pPr marL="12700">
              <a:lnSpc>
                <a:spcPct val="100000"/>
              </a:lnSpc>
              <a:spcBef>
                <a:spcPts val="70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5565">
              <a:lnSpc>
                <a:spcPct val="100000"/>
              </a:lnSpc>
              <a:spcBef>
                <a:spcPts val="695"/>
              </a:spcBef>
              <a:tabLst>
                <a:tab pos="364490" algn="l"/>
              </a:tabLst>
            </a:pPr>
            <a:r>
              <a:rPr dirty="0" sz="1400" spc="-5" i="1">
                <a:latin typeface="Times New Roman"/>
                <a:cs typeface="Times New Roman"/>
              </a:rPr>
              <a:t>A.	</a:t>
            </a:r>
            <a:r>
              <a:rPr dirty="0" sz="1600" spc="-5" i="1">
                <a:latin typeface="Times New Roman"/>
                <a:cs typeface="Times New Roman"/>
              </a:rPr>
              <a:t>B. </a:t>
            </a:r>
            <a:r>
              <a:rPr dirty="0" sz="1600" i="1">
                <a:latin typeface="Times New Roman"/>
                <a:cs typeface="Times New Roman"/>
              </a:rPr>
              <a:t>&amp; </a:t>
            </a:r>
            <a:r>
              <a:rPr dirty="0" sz="1600" spc="-5" i="1">
                <a:latin typeface="Times New Roman"/>
                <a:cs typeface="Times New Roman"/>
              </a:rPr>
              <a:t>C. </a:t>
            </a:r>
            <a:r>
              <a:rPr dirty="0" sz="1600" i="1">
                <a:latin typeface="Times New Roman"/>
                <a:cs typeface="Times New Roman"/>
              </a:rPr>
              <a:t>Nos. </a:t>
            </a:r>
            <a:r>
              <a:rPr dirty="0" sz="1600" spc="-5" i="1">
                <a:latin typeface="Times New Roman"/>
                <a:cs typeface="Times New Roman"/>
              </a:rPr>
              <a:t>in each </a:t>
            </a:r>
            <a:r>
              <a:rPr dirty="0" sz="1600" i="1">
                <a:latin typeface="Times New Roman"/>
                <a:cs typeface="Times New Roman"/>
              </a:rPr>
              <a:t>year of the </a:t>
            </a:r>
            <a:r>
              <a:rPr dirty="0" sz="1600" spc="-5" i="1">
                <a:latin typeface="Times New Roman"/>
                <a:cs typeface="Times New Roman"/>
              </a:rPr>
              <a:t>assessment; </a:t>
            </a:r>
            <a:r>
              <a:rPr dirty="0" sz="1600" spc="-10" i="1">
                <a:latin typeface="Times New Roman"/>
                <a:cs typeface="Times New Roman"/>
              </a:rPr>
              <a:t>improvement </a:t>
            </a:r>
            <a:r>
              <a:rPr dirty="0" sz="1600" spc="-5" i="1">
                <a:latin typeface="Times New Roman"/>
                <a:cs typeface="Times New Roman"/>
              </a:rPr>
              <a:t>considering </a:t>
            </a:r>
            <a:r>
              <a:rPr dirty="0" sz="1600" spc="-20" i="1">
                <a:latin typeface="Times New Roman"/>
                <a:cs typeface="Times New Roman"/>
              </a:rPr>
              <a:t>CAYm3 </a:t>
            </a:r>
            <a:r>
              <a:rPr dirty="0" sz="1600" i="1">
                <a:latin typeface="Times New Roman"/>
                <a:cs typeface="Times New Roman"/>
              </a:rPr>
              <a:t>as a base</a:t>
            </a:r>
            <a:r>
              <a:rPr dirty="0" sz="1600" spc="20" i="1">
                <a:latin typeface="Times New Roman"/>
                <a:cs typeface="Times New Roman"/>
              </a:rPr>
              <a:t> </a:t>
            </a:r>
            <a:r>
              <a:rPr dirty="0" sz="1600" spc="-5" i="1">
                <a:latin typeface="Times New Roman"/>
                <a:cs typeface="Times New Roman"/>
              </a:rPr>
              <a:t>year</a:t>
            </a:r>
            <a:endParaRPr sz="1600">
              <a:latin typeface="Times New Roman"/>
              <a:cs typeface="Times New Roman"/>
            </a:endParaRPr>
          </a:p>
        </p:txBody>
      </p:sp>
      <p:sp>
        <p:nvSpPr>
          <p:cNvPr id="10" name="object 10"/>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pSp>
      <p:sp>
        <p:nvSpPr>
          <p:cNvPr id="8" name="object 8"/>
          <p:cNvSpPr txBox="1">
            <a:spLocks noGrp="1"/>
          </p:cNvSpPr>
          <p:nvPr>
            <p:ph type="title"/>
          </p:nvPr>
        </p:nvSpPr>
        <p:spPr>
          <a:xfrm>
            <a:off x="507491" y="906780"/>
            <a:ext cx="8173084" cy="361315"/>
          </a:xfrm>
          <a:prstGeom prst="rect"/>
        </p:spPr>
        <p:txBody>
          <a:bodyPr wrap="square" lIns="0" tIns="13335" rIns="0" bIns="0" rtlCol="0" vert="horz">
            <a:spAutoFit/>
          </a:bodyPr>
          <a:lstStyle/>
          <a:p>
            <a:pPr marL="12700">
              <a:lnSpc>
                <a:spcPct val="100000"/>
              </a:lnSpc>
              <a:spcBef>
                <a:spcPts val="105"/>
              </a:spcBef>
            </a:pPr>
            <a:r>
              <a:rPr dirty="0" sz="2200" b="1">
                <a:solidFill>
                  <a:srgbClr val="0000CC"/>
                </a:solidFill>
                <a:latin typeface="Times New Roman"/>
                <a:cs typeface="Times New Roman"/>
              </a:rPr>
              <a:t>7.4. </a:t>
            </a:r>
            <a:r>
              <a:rPr dirty="0" sz="2200" spc="-5" b="1">
                <a:solidFill>
                  <a:srgbClr val="0000CC"/>
                </a:solidFill>
                <a:latin typeface="Times New Roman"/>
                <a:cs typeface="Times New Roman"/>
              </a:rPr>
              <a:t>Improvement </a:t>
            </a:r>
            <a:r>
              <a:rPr dirty="0" sz="2200" b="1">
                <a:solidFill>
                  <a:srgbClr val="0000CC"/>
                </a:solidFill>
                <a:latin typeface="Times New Roman"/>
                <a:cs typeface="Times New Roman"/>
              </a:rPr>
              <a:t>in the quality of students admitted to the</a:t>
            </a:r>
            <a:r>
              <a:rPr dirty="0" sz="2200" spc="-40" b="1">
                <a:solidFill>
                  <a:srgbClr val="0000CC"/>
                </a:solidFill>
                <a:latin typeface="Times New Roman"/>
                <a:cs typeface="Times New Roman"/>
              </a:rPr>
              <a:t> </a:t>
            </a:r>
            <a:r>
              <a:rPr dirty="0" sz="2200" spc="-5" b="1">
                <a:solidFill>
                  <a:srgbClr val="0000CC"/>
                </a:solidFill>
                <a:latin typeface="Times New Roman"/>
                <a:cs typeface="Times New Roman"/>
              </a:rPr>
              <a:t>program</a:t>
            </a:r>
            <a:endParaRPr sz="2200">
              <a:latin typeface="Times New Roman"/>
              <a:cs typeface="Times New Roman"/>
            </a:endParaRPr>
          </a:p>
        </p:txBody>
      </p:sp>
      <p:sp>
        <p:nvSpPr>
          <p:cNvPr id="9" name="object 9"/>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10" name="object 10"/>
          <p:cNvSpPr txBox="1"/>
          <p:nvPr/>
        </p:nvSpPr>
        <p:spPr>
          <a:xfrm>
            <a:off x="593090" y="1193799"/>
            <a:ext cx="8900795" cy="3054350"/>
          </a:xfrm>
          <a:prstGeom prst="rect">
            <a:avLst/>
          </a:prstGeom>
        </p:spPr>
        <p:txBody>
          <a:bodyPr wrap="square" lIns="0" tIns="112395" rIns="0" bIns="0" rtlCol="0" vert="horz">
            <a:spAutoFit/>
          </a:bodyPr>
          <a:lstStyle/>
          <a:p>
            <a:pPr marL="389890">
              <a:lnSpc>
                <a:spcPct val="100000"/>
              </a:lnSpc>
              <a:spcBef>
                <a:spcPts val="885"/>
              </a:spcBef>
            </a:pPr>
            <a:r>
              <a:rPr dirty="0" sz="1800" spc="-5">
                <a:latin typeface="Georgia"/>
                <a:cs typeface="Georgia"/>
              </a:rPr>
              <a:t>Assessment </a:t>
            </a:r>
            <a:r>
              <a:rPr dirty="0" sz="1800">
                <a:latin typeface="Georgia"/>
                <a:cs typeface="Georgia"/>
              </a:rPr>
              <a:t>is </a:t>
            </a:r>
            <a:r>
              <a:rPr dirty="0" sz="1800" spc="-5">
                <a:latin typeface="Georgia"/>
                <a:cs typeface="Georgia"/>
              </a:rPr>
              <a:t>based </a:t>
            </a:r>
            <a:r>
              <a:rPr dirty="0" sz="1800">
                <a:latin typeface="Georgia"/>
                <a:cs typeface="Georgia"/>
              </a:rPr>
              <a:t>on improvement in </a:t>
            </a:r>
            <a:r>
              <a:rPr dirty="0" sz="1800" spc="-5">
                <a:latin typeface="Georgia"/>
                <a:cs typeface="Georgia"/>
              </a:rPr>
              <a:t>terms </a:t>
            </a:r>
            <a:r>
              <a:rPr dirty="0" sz="1800">
                <a:latin typeface="Georgia"/>
                <a:cs typeface="Georgia"/>
              </a:rPr>
              <a:t>of ranks/score in</a:t>
            </a:r>
            <a:r>
              <a:rPr dirty="0" sz="1800" spc="70">
                <a:latin typeface="Georgia"/>
                <a:cs typeface="Georgia"/>
              </a:rPr>
              <a:t> </a:t>
            </a:r>
            <a:r>
              <a:rPr dirty="0" sz="1800" spc="-5">
                <a:latin typeface="Georgia"/>
                <a:cs typeface="Georgia"/>
              </a:rPr>
              <a:t>qualifying-</a:t>
            </a:r>
            <a:endParaRPr sz="1800">
              <a:latin typeface="Georgia"/>
              <a:cs typeface="Georgia"/>
            </a:endParaRPr>
          </a:p>
          <a:p>
            <a:pPr marL="610870" indent="-286385">
              <a:lnSpc>
                <a:spcPct val="100000"/>
              </a:lnSpc>
              <a:spcBef>
                <a:spcPts val="785"/>
              </a:spcBef>
              <a:buFont typeface="Arial"/>
              <a:buChar char="•"/>
              <a:tabLst>
                <a:tab pos="610870" algn="l"/>
                <a:tab pos="611505" algn="l"/>
              </a:tabLst>
            </a:pPr>
            <a:r>
              <a:rPr dirty="0" sz="1800" spc="-5">
                <a:latin typeface="Georgia"/>
                <a:cs typeface="Georgia"/>
              </a:rPr>
              <a:t>State level/National level entrances</a:t>
            </a:r>
            <a:r>
              <a:rPr dirty="0" sz="1800" spc="85">
                <a:latin typeface="Georgia"/>
                <a:cs typeface="Georgia"/>
              </a:rPr>
              <a:t> </a:t>
            </a:r>
            <a:r>
              <a:rPr dirty="0" sz="1800" spc="-5">
                <a:latin typeface="Georgia"/>
                <a:cs typeface="Georgia"/>
              </a:rPr>
              <a:t>tests</a:t>
            </a:r>
            <a:endParaRPr sz="1800">
              <a:latin typeface="Georgia"/>
              <a:cs typeface="Georgia"/>
            </a:endParaRPr>
          </a:p>
          <a:p>
            <a:pPr marL="610870" indent="-286385">
              <a:lnSpc>
                <a:spcPct val="100000"/>
              </a:lnSpc>
              <a:spcBef>
                <a:spcPts val="1080"/>
              </a:spcBef>
              <a:buFont typeface="Arial"/>
              <a:buChar char="•"/>
              <a:tabLst>
                <a:tab pos="610870" algn="l"/>
                <a:tab pos="611505" algn="l"/>
              </a:tabLst>
            </a:pPr>
            <a:r>
              <a:rPr dirty="0" sz="1800">
                <a:latin typeface="Georgia"/>
                <a:cs typeface="Georgia"/>
              </a:rPr>
              <a:t>Percentage marks in Physics, </a:t>
            </a:r>
            <a:r>
              <a:rPr dirty="0" sz="1800" spc="-5">
                <a:latin typeface="Georgia"/>
                <a:cs typeface="Georgia"/>
              </a:rPr>
              <a:t>Chemistry and Mathematics </a:t>
            </a:r>
            <a:r>
              <a:rPr dirty="0" sz="1800">
                <a:latin typeface="Georgia"/>
                <a:cs typeface="Georgia"/>
              </a:rPr>
              <a:t>in 12th</a:t>
            </a:r>
            <a:r>
              <a:rPr dirty="0" sz="1800" spc="40">
                <a:latin typeface="Georgia"/>
                <a:cs typeface="Georgia"/>
              </a:rPr>
              <a:t> </a:t>
            </a:r>
            <a:r>
              <a:rPr dirty="0" sz="1800" spc="-5">
                <a:latin typeface="Georgia"/>
                <a:cs typeface="Georgia"/>
              </a:rPr>
              <a:t>Standard</a:t>
            </a:r>
            <a:endParaRPr sz="1800">
              <a:latin typeface="Georgia"/>
              <a:cs typeface="Georgia"/>
            </a:endParaRPr>
          </a:p>
          <a:p>
            <a:pPr marL="610870" indent="-286385">
              <a:lnSpc>
                <a:spcPct val="100000"/>
              </a:lnSpc>
              <a:spcBef>
                <a:spcPts val="1080"/>
              </a:spcBef>
              <a:buFont typeface="Arial"/>
              <a:buChar char="•"/>
              <a:tabLst>
                <a:tab pos="610870" algn="l"/>
                <a:tab pos="611505" algn="l"/>
              </a:tabLst>
            </a:pPr>
            <a:r>
              <a:rPr dirty="0" sz="1800">
                <a:latin typeface="Georgia"/>
                <a:cs typeface="Georgia"/>
              </a:rPr>
              <a:t>Percentage marks of the </a:t>
            </a:r>
            <a:r>
              <a:rPr dirty="0" sz="1800" spc="-5">
                <a:latin typeface="Georgia"/>
                <a:cs typeface="Georgia"/>
              </a:rPr>
              <a:t>lateral entry</a:t>
            </a:r>
            <a:r>
              <a:rPr dirty="0" sz="1800" spc="65">
                <a:latin typeface="Georgia"/>
                <a:cs typeface="Georgia"/>
              </a:rPr>
              <a:t> </a:t>
            </a:r>
            <a:r>
              <a:rPr dirty="0" sz="1800" spc="-5">
                <a:latin typeface="Georgia"/>
                <a:cs typeface="Georgia"/>
              </a:rPr>
              <a:t>students</a:t>
            </a:r>
            <a:endParaRPr sz="1800">
              <a:latin typeface="Georgia"/>
              <a:cs typeface="Georgia"/>
            </a:endParaRPr>
          </a:p>
          <a:p>
            <a:pPr>
              <a:lnSpc>
                <a:spcPct val="100000"/>
              </a:lnSpc>
              <a:spcBef>
                <a:spcPts val="20"/>
              </a:spcBef>
            </a:pPr>
            <a:endParaRPr sz="2800">
              <a:latin typeface="Georgia"/>
              <a:cs typeface="Georgia"/>
            </a:endParaRPr>
          </a:p>
          <a:p>
            <a:pPr marL="12700">
              <a:lnSpc>
                <a:spcPct val="100000"/>
              </a:lnSpc>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5565">
              <a:lnSpc>
                <a:spcPct val="100000"/>
              </a:lnSpc>
              <a:spcBef>
                <a:spcPts val="1310"/>
              </a:spcBef>
            </a:pPr>
            <a:r>
              <a:rPr dirty="0" sz="1600" spc="-5" i="1">
                <a:latin typeface="Times New Roman"/>
                <a:cs typeface="Times New Roman"/>
              </a:rPr>
              <a:t>A.</a:t>
            </a:r>
            <a:r>
              <a:rPr dirty="0" sz="1600" spc="120" i="1">
                <a:latin typeface="Times New Roman"/>
                <a:cs typeface="Times New Roman"/>
              </a:rPr>
              <a:t> </a:t>
            </a:r>
            <a:r>
              <a:rPr dirty="0" sz="1600" spc="-5" i="1">
                <a:latin typeface="Times New Roman"/>
                <a:cs typeface="Times New Roman"/>
              </a:rPr>
              <a:t>Documentary</a:t>
            </a:r>
            <a:r>
              <a:rPr dirty="0" sz="1600" spc="135" i="1">
                <a:latin typeface="Times New Roman"/>
                <a:cs typeface="Times New Roman"/>
              </a:rPr>
              <a:t> </a:t>
            </a:r>
            <a:r>
              <a:rPr dirty="0" sz="1600" i="1">
                <a:latin typeface="Times New Roman"/>
                <a:cs typeface="Times New Roman"/>
              </a:rPr>
              <a:t>evidence</a:t>
            </a:r>
            <a:r>
              <a:rPr dirty="0" sz="1600" spc="125" i="1">
                <a:latin typeface="Times New Roman"/>
                <a:cs typeface="Times New Roman"/>
              </a:rPr>
              <a:t> </a:t>
            </a:r>
            <a:r>
              <a:rPr dirty="0" sz="1600" i="1">
                <a:latin typeface="Times New Roman"/>
                <a:cs typeface="Times New Roman"/>
              </a:rPr>
              <a:t>–</a:t>
            </a:r>
            <a:r>
              <a:rPr dirty="0" sz="1600" spc="125" i="1">
                <a:latin typeface="Times New Roman"/>
                <a:cs typeface="Times New Roman"/>
              </a:rPr>
              <a:t> </a:t>
            </a:r>
            <a:r>
              <a:rPr dirty="0" sz="1600" i="1">
                <a:latin typeface="Times New Roman"/>
                <a:cs typeface="Times New Roman"/>
              </a:rPr>
              <a:t>list</a:t>
            </a:r>
            <a:r>
              <a:rPr dirty="0" sz="1600" spc="135" i="1">
                <a:latin typeface="Times New Roman"/>
                <a:cs typeface="Times New Roman"/>
              </a:rPr>
              <a:t> </a:t>
            </a:r>
            <a:r>
              <a:rPr dirty="0" sz="1600" i="1">
                <a:latin typeface="Times New Roman"/>
                <a:cs typeface="Times New Roman"/>
              </a:rPr>
              <a:t>of</a:t>
            </a:r>
            <a:r>
              <a:rPr dirty="0" sz="1600" spc="125" i="1">
                <a:latin typeface="Times New Roman"/>
                <a:cs typeface="Times New Roman"/>
              </a:rPr>
              <a:t> </a:t>
            </a:r>
            <a:r>
              <a:rPr dirty="0" sz="1600" i="1">
                <a:latin typeface="Times New Roman"/>
                <a:cs typeface="Times New Roman"/>
              </a:rPr>
              <a:t>students</a:t>
            </a:r>
            <a:r>
              <a:rPr dirty="0" sz="1600" spc="125" i="1">
                <a:latin typeface="Times New Roman"/>
                <a:cs typeface="Times New Roman"/>
              </a:rPr>
              <a:t> </a:t>
            </a:r>
            <a:r>
              <a:rPr dirty="0" sz="1600" i="1">
                <a:latin typeface="Times New Roman"/>
                <a:cs typeface="Times New Roman"/>
              </a:rPr>
              <a:t>admitted;</a:t>
            </a:r>
            <a:r>
              <a:rPr dirty="0" sz="1600" spc="125" i="1">
                <a:latin typeface="Times New Roman"/>
                <a:cs typeface="Times New Roman"/>
              </a:rPr>
              <a:t> </a:t>
            </a:r>
            <a:r>
              <a:rPr dirty="0" sz="1600" i="1">
                <a:latin typeface="Times New Roman"/>
                <a:cs typeface="Times New Roman"/>
              </a:rPr>
              <a:t>admission</a:t>
            </a:r>
            <a:r>
              <a:rPr dirty="0" sz="1600" spc="125" i="1">
                <a:latin typeface="Times New Roman"/>
                <a:cs typeface="Times New Roman"/>
              </a:rPr>
              <a:t> </a:t>
            </a:r>
            <a:r>
              <a:rPr dirty="0" sz="1600" i="1">
                <a:latin typeface="Times New Roman"/>
                <a:cs typeface="Times New Roman"/>
              </a:rPr>
              <a:t>authority</a:t>
            </a:r>
            <a:r>
              <a:rPr dirty="0" sz="1600" spc="135" i="1">
                <a:latin typeface="Times New Roman"/>
                <a:cs typeface="Times New Roman"/>
              </a:rPr>
              <a:t> </a:t>
            </a:r>
            <a:r>
              <a:rPr dirty="0" sz="1600" i="1">
                <a:latin typeface="Times New Roman"/>
                <a:cs typeface="Times New Roman"/>
              </a:rPr>
              <a:t>guidelines;</a:t>
            </a:r>
            <a:r>
              <a:rPr dirty="0" sz="1600" spc="125" i="1">
                <a:latin typeface="Times New Roman"/>
                <a:cs typeface="Times New Roman"/>
              </a:rPr>
              <a:t> </a:t>
            </a:r>
            <a:r>
              <a:rPr dirty="0" sz="1600" spc="-5" i="1">
                <a:latin typeface="Times New Roman"/>
                <a:cs typeface="Times New Roman"/>
              </a:rPr>
              <a:t>ranks/scores;</a:t>
            </a:r>
            <a:endParaRPr sz="1600">
              <a:latin typeface="Times New Roman"/>
              <a:cs typeface="Times New Roman"/>
            </a:endParaRPr>
          </a:p>
          <a:p>
            <a:pPr marL="75565">
              <a:lnSpc>
                <a:spcPct val="100000"/>
              </a:lnSpc>
              <a:spcBef>
                <a:spcPts val="965"/>
              </a:spcBef>
            </a:pPr>
            <a:r>
              <a:rPr dirty="0" sz="1600" i="1">
                <a:latin typeface="Times New Roman"/>
                <a:cs typeface="Times New Roman"/>
              </a:rPr>
              <a:t>comparative status considering </a:t>
            </a:r>
            <a:r>
              <a:rPr dirty="0" sz="1600" spc="-20" i="1">
                <a:latin typeface="Times New Roman"/>
                <a:cs typeface="Times New Roman"/>
              </a:rPr>
              <a:t>CAYm3 </a:t>
            </a:r>
            <a:r>
              <a:rPr dirty="0" sz="1600" i="1">
                <a:latin typeface="Times New Roman"/>
                <a:cs typeface="Times New Roman"/>
              </a:rPr>
              <a:t>as a base</a:t>
            </a:r>
            <a:r>
              <a:rPr dirty="0" sz="1600" spc="-10" i="1">
                <a:latin typeface="Times New Roman"/>
                <a:cs typeface="Times New Roman"/>
              </a:rPr>
              <a:t> </a:t>
            </a:r>
            <a:r>
              <a:rPr dirty="0" sz="1600" i="1">
                <a:latin typeface="Times New Roman"/>
                <a:cs typeface="Times New Roman"/>
              </a:rPr>
              <a:t>year</a:t>
            </a:r>
            <a:endParaRPr sz="1600">
              <a:latin typeface="Times New Roman"/>
              <a:cs typeface="Times New Roman"/>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a:spLocks noGrp="1"/>
          </p:cNvSpPr>
          <p:nvPr>
            <p:ph type="title"/>
          </p:nvPr>
        </p:nvSpPr>
        <p:spPr>
          <a:xfrm>
            <a:off x="415290" y="468121"/>
            <a:ext cx="4097654" cy="330200"/>
          </a:xfrm>
          <a:prstGeom prst="rect"/>
        </p:spPr>
        <p:txBody>
          <a:bodyPr wrap="square" lIns="0" tIns="12065" rIns="0" bIns="0" rtlCol="0" vert="horz">
            <a:spAutoFit/>
          </a:bodyPr>
          <a:lstStyle/>
          <a:p>
            <a:pPr marL="12700">
              <a:lnSpc>
                <a:spcPct val="100000"/>
              </a:lnSpc>
              <a:spcBef>
                <a:spcPts val="95"/>
              </a:spcBef>
            </a:pPr>
            <a:r>
              <a:rPr dirty="0" spc="-5" b="1">
                <a:latin typeface="Cambria"/>
                <a:cs typeface="Cambria"/>
              </a:rPr>
              <a:t>CRITERION 8: First </a:t>
            </a:r>
            <a:r>
              <a:rPr dirty="0" spc="-45" b="1">
                <a:latin typeface="Cambria"/>
                <a:cs typeface="Cambria"/>
              </a:rPr>
              <a:t>Year</a:t>
            </a:r>
            <a:r>
              <a:rPr dirty="0" spc="-50" b="1">
                <a:latin typeface="Cambria"/>
                <a:cs typeface="Cambria"/>
              </a:rPr>
              <a:t> </a:t>
            </a:r>
            <a:r>
              <a:rPr dirty="0" spc="-5" b="1">
                <a:latin typeface="Cambria"/>
                <a:cs typeface="Cambria"/>
              </a:rPr>
              <a:t>Academics</a:t>
            </a:r>
          </a:p>
        </p:txBody>
      </p:sp>
      <p:sp>
        <p:nvSpPr>
          <p:cNvPr id="13" name="object 13"/>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sp>
        <p:nvSpPr>
          <p:cNvPr id="14" name="object 14"/>
          <p:cNvSpPr txBox="1"/>
          <p:nvPr/>
        </p:nvSpPr>
        <p:spPr>
          <a:xfrm>
            <a:off x="535940" y="1471167"/>
            <a:ext cx="7555230" cy="2188210"/>
          </a:xfrm>
          <a:prstGeom prst="rect">
            <a:avLst/>
          </a:prstGeom>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8.1. First </a:t>
            </a:r>
            <a:r>
              <a:rPr dirty="0" sz="2200" spc="-65" b="1">
                <a:solidFill>
                  <a:srgbClr val="0000CC"/>
                </a:solidFill>
                <a:latin typeface="Times New Roman"/>
                <a:cs typeface="Times New Roman"/>
              </a:rPr>
              <a:t>Year </a:t>
            </a:r>
            <a:r>
              <a:rPr dirty="0" sz="2200" b="1">
                <a:solidFill>
                  <a:srgbClr val="0000CC"/>
                </a:solidFill>
                <a:latin typeface="Times New Roman"/>
                <a:cs typeface="Times New Roman"/>
              </a:rPr>
              <a:t>Student-Faculty Ratio</a:t>
            </a:r>
            <a:r>
              <a:rPr dirty="0" sz="2200" spc="-70" b="1">
                <a:solidFill>
                  <a:srgbClr val="0000CC"/>
                </a:solidFill>
                <a:latin typeface="Times New Roman"/>
                <a:cs typeface="Times New Roman"/>
              </a:rPr>
              <a:t> </a:t>
            </a:r>
            <a:r>
              <a:rPr dirty="0" sz="2200" b="1">
                <a:solidFill>
                  <a:srgbClr val="0000CC"/>
                </a:solidFill>
                <a:latin typeface="Times New Roman"/>
                <a:cs typeface="Times New Roman"/>
              </a:rPr>
              <a:t>(FYSFR)</a:t>
            </a:r>
            <a:endParaRPr sz="2200">
              <a:latin typeface="Times New Roman"/>
              <a:cs typeface="Times New Roman"/>
            </a:endParaRPr>
          </a:p>
          <a:p>
            <a:pPr>
              <a:lnSpc>
                <a:spcPct val="100000"/>
              </a:lnSpc>
              <a:spcBef>
                <a:spcPts val="5"/>
              </a:spcBef>
            </a:pPr>
            <a:endParaRPr sz="2300">
              <a:latin typeface="Times New Roman"/>
              <a:cs typeface="Times New Roman"/>
            </a:endParaRPr>
          </a:p>
          <a:p>
            <a:pPr marL="12700">
              <a:lnSpc>
                <a:spcPct val="100000"/>
              </a:lnSpc>
            </a:pPr>
            <a:r>
              <a:rPr dirty="0" sz="2000" spc="-5">
                <a:latin typeface="Times New Roman"/>
                <a:cs typeface="Times New Roman"/>
              </a:rPr>
              <a:t>Assessment = (5 × </a:t>
            </a:r>
            <a:r>
              <a:rPr dirty="0" sz="2000" spc="-15">
                <a:latin typeface="Times New Roman"/>
                <a:cs typeface="Times New Roman"/>
              </a:rPr>
              <a:t>15)/Average </a:t>
            </a:r>
            <a:r>
              <a:rPr dirty="0" sz="2000" spc="-5">
                <a:latin typeface="Times New Roman"/>
                <a:cs typeface="Times New Roman"/>
              </a:rPr>
              <a:t>FYSFR (Limited to Max. 5)</a:t>
            </a:r>
            <a:endParaRPr sz="2000">
              <a:latin typeface="Times New Roman"/>
              <a:cs typeface="Times New Roman"/>
            </a:endParaRPr>
          </a:p>
          <a:p>
            <a:pPr marL="75565">
              <a:lnSpc>
                <a:spcPct val="100000"/>
              </a:lnSpc>
              <a:spcBef>
                <a:spcPts val="695"/>
              </a:spcBef>
              <a:tabLst>
                <a:tab pos="2774315" algn="l"/>
              </a:tabLst>
            </a:pPr>
            <a:r>
              <a:rPr dirty="0" sz="1800" spc="-15">
                <a:latin typeface="Times New Roman"/>
                <a:cs typeface="Times New Roman"/>
              </a:rPr>
              <a:t>For each year</a:t>
            </a:r>
            <a:r>
              <a:rPr dirty="0" sz="1800" spc="15">
                <a:latin typeface="Times New Roman"/>
                <a:cs typeface="Times New Roman"/>
              </a:rPr>
              <a:t> </a:t>
            </a:r>
            <a:r>
              <a:rPr dirty="0" sz="1800" spc="-10">
                <a:latin typeface="Times New Roman"/>
                <a:cs typeface="Times New Roman"/>
              </a:rPr>
              <a:t>of</a:t>
            </a:r>
            <a:r>
              <a:rPr dirty="0" sz="1800" spc="-15">
                <a:latin typeface="Times New Roman"/>
                <a:cs typeface="Times New Roman"/>
              </a:rPr>
              <a:t> assessment	</a:t>
            </a:r>
            <a:r>
              <a:rPr dirty="0" sz="1800">
                <a:latin typeface="Times New Roman"/>
                <a:cs typeface="Times New Roman"/>
              </a:rPr>
              <a:t>= </a:t>
            </a:r>
            <a:r>
              <a:rPr dirty="0" sz="1800" spc="-10">
                <a:latin typeface="Times New Roman"/>
                <a:cs typeface="Times New Roman"/>
              </a:rPr>
              <a:t>(5 </a:t>
            </a:r>
            <a:r>
              <a:rPr dirty="0" sz="1800">
                <a:latin typeface="Times New Roman"/>
                <a:cs typeface="Times New Roman"/>
              </a:rPr>
              <a:t>× </a:t>
            </a:r>
            <a:r>
              <a:rPr dirty="0" sz="1800" spc="-15">
                <a:latin typeface="Times New Roman"/>
                <a:cs typeface="Times New Roman"/>
              </a:rPr>
              <a:t>20)/</a:t>
            </a:r>
            <a:r>
              <a:rPr dirty="0" sz="1800" spc="-70">
                <a:latin typeface="Times New Roman"/>
                <a:cs typeface="Times New Roman"/>
              </a:rPr>
              <a:t> </a:t>
            </a:r>
            <a:r>
              <a:rPr dirty="0" sz="1800" spc="-15">
                <a:latin typeface="Times New Roman"/>
                <a:cs typeface="Times New Roman"/>
              </a:rPr>
              <a:t>FYSFR</a:t>
            </a:r>
            <a:endParaRPr sz="1800">
              <a:latin typeface="Times New Roman"/>
              <a:cs typeface="Times New Roman"/>
            </a:endParaRPr>
          </a:p>
          <a:p>
            <a:pPr marL="113664">
              <a:lnSpc>
                <a:spcPct val="100000"/>
              </a:lnSpc>
              <a:spcBef>
                <a:spcPts val="1080"/>
              </a:spcBef>
            </a:pPr>
            <a:r>
              <a:rPr dirty="0" sz="1800" spc="-15">
                <a:latin typeface="Times New Roman"/>
                <a:cs typeface="Times New Roman"/>
              </a:rPr>
              <a:t>(Limited </a:t>
            </a:r>
            <a:r>
              <a:rPr dirty="0" sz="1800" spc="-10">
                <a:latin typeface="Times New Roman"/>
                <a:cs typeface="Times New Roman"/>
              </a:rPr>
              <a:t>to </a:t>
            </a:r>
            <a:r>
              <a:rPr dirty="0" sz="1800" spc="-15">
                <a:latin typeface="Times New Roman"/>
                <a:cs typeface="Times New Roman"/>
              </a:rPr>
              <a:t>Max. </a:t>
            </a:r>
            <a:r>
              <a:rPr dirty="0" sz="1800" spc="-10">
                <a:latin typeface="Times New Roman"/>
                <a:cs typeface="Times New Roman"/>
              </a:rPr>
              <a:t>5) </a:t>
            </a:r>
            <a:r>
              <a:rPr dirty="0" sz="1800" spc="-35">
                <a:latin typeface="Times New Roman"/>
                <a:cs typeface="Times New Roman"/>
              </a:rPr>
              <a:t>Average </a:t>
            </a:r>
            <a:r>
              <a:rPr dirty="0" sz="1800" spc="-10">
                <a:latin typeface="Times New Roman"/>
                <a:cs typeface="Times New Roman"/>
              </a:rPr>
              <a:t>of </a:t>
            </a:r>
            <a:r>
              <a:rPr dirty="0" sz="1800" spc="-15">
                <a:latin typeface="Times New Roman"/>
                <a:cs typeface="Times New Roman"/>
              </a:rPr>
              <a:t>Assessment </a:t>
            </a:r>
            <a:r>
              <a:rPr dirty="0" sz="1800" spc="-10">
                <a:latin typeface="Times New Roman"/>
                <a:cs typeface="Times New Roman"/>
              </a:rPr>
              <a:t>of </a:t>
            </a:r>
            <a:r>
              <a:rPr dirty="0" sz="1800" spc="-15">
                <a:latin typeface="Times New Roman"/>
                <a:cs typeface="Times New Roman"/>
              </a:rPr>
              <a:t>data </a:t>
            </a:r>
            <a:r>
              <a:rPr dirty="0" sz="1800" spc="-10">
                <a:latin typeface="Times New Roman"/>
                <a:cs typeface="Times New Roman"/>
              </a:rPr>
              <a:t>in </a:t>
            </a:r>
            <a:r>
              <a:rPr dirty="0" sz="1800" spc="-114">
                <a:latin typeface="Times New Roman"/>
                <a:cs typeface="Times New Roman"/>
              </a:rPr>
              <a:t>CAY, </a:t>
            </a:r>
            <a:r>
              <a:rPr dirty="0" sz="1800" spc="-45">
                <a:latin typeface="Times New Roman"/>
                <a:cs typeface="Times New Roman"/>
              </a:rPr>
              <a:t>CAYm1 </a:t>
            </a:r>
            <a:r>
              <a:rPr dirty="0" sz="1800" spc="-10">
                <a:latin typeface="Times New Roman"/>
                <a:cs typeface="Times New Roman"/>
              </a:rPr>
              <a:t>and</a:t>
            </a:r>
            <a:r>
              <a:rPr dirty="0" sz="1800" spc="-50">
                <a:latin typeface="Times New Roman"/>
                <a:cs typeface="Times New Roman"/>
              </a:rPr>
              <a:t> </a:t>
            </a:r>
            <a:r>
              <a:rPr dirty="0" sz="1800" spc="-45">
                <a:latin typeface="Times New Roman"/>
                <a:cs typeface="Times New Roman"/>
              </a:rPr>
              <a:t>CAYm2</a:t>
            </a:r>
            <a:endParaRPr sz="1800">
              <a:latin typeface="Times New Roman"/>
              <a:cs typeface="Times New Roman"/>
            </a:endParaRPr>
          </a:p>
          <a:p>
            <a:pPr marL="75565">
              <a:lnSpc>
                <a:spcPct val="100000"/>
              </a:lnSpc>
              <a:spcBef>
                <a:spcPts val="1080"/>
              </a:spcBef>
            </a:pPr>
            <a:r>
              <a:rPr dirty="0" sz="1800" spc="-15">
                <a:latin typeface="Times New Roman"/>
                <a:cs typeface="Times New Roman"/>
              </a:rPr>
              <a:t>*Note: </a:t>
            </a:r>
            <a:r>
              <a:rPr dirty="0" sz="1800" spc="-10">
                <a:latin typeface="Times New Roman"/>
                <a:cs typeface="Times New Roman"/>
              </a:rPr>
              <a:t>If </a:t>
            </a:r>
            <a:r>
              <a:rPr dirty="0" sz="1800" spc="-15">
                <a:latin typeface="Times New Roman"/>
                <a:cs typeface="Times New Roman"/>
              </a:rPr>
              <a:t>FYSFR </a:t>
            </a:r>
            <a:r>
              <a:rPr dirty="0" sz="1800" spc="-10">
                <a:latin typeface="Times New Roman"/>
                <a:cs typeface="Times New Roman"/>
              </a:rPr>
              <a:t>is </a:t>
            </a:r>
            <a:r>
              <a:rPr dirty="0" sz="1800" spc="-15">
                <a:latin typeface="Times New Roman"/>
                <a:cs typeface="Times New Roman"/>
              </a:rPr>
              <a:t>greater than </a:t>
            </a:r>
            <a:r>
              <a:rPr dirty="0" sz="1800" spc="-10">
                <a:latin typeface="Times New Roman"/>
                <a:cs typeface="Times New Roman"/>
              </a:rPr>
              <a:t>25, </a:t>
            </a:r>
            <a:r>
              <a:rPr dirty="0" sz="1800" spc="-15">
                <a:latin typeface="Times New Roman"/>
                <a:cs typeface="Times New Roman"/>
              </a:rPr>
              <a:t>then assessment equal </a:t>
            </a:r>
            <a:r>
              <a:rPr dirty="0" sz="1800" spc="-10">
                <a:latin typeface="Times New Roman"/>
                <a:cs typeface="Times New Roman"/>
              </a:rPr>
              <a:t>to</a:t>
            </a:r>
            <a:r>
              <a:rPr dirty="0" sz="1800" spc="-15">
                <a:latin typeface="Times New Roman"/>
                <a:cs typeface="Times New Roman"/>
              </a:rPr>
              <a:t> zero.</a:t>
            </a:r>
            <a:endParaRPr sz="1800">
              <a:latin typeface="Times New Roman"/>
              <a:cs typeface="Times New Roman"/>
            </a:endParaRPr>
          </a:p>
        </p:txBody>
      </p:sp>
      <p:sp>
        <p:nvSpPr>
          <p:cNvPr id="15" name="object 15"/>
          <p:cNvSpPr txBox="1"/>
          <p:nvPr/>
        </p:nvSpPr>
        <p:spPr>
          <a:xfrm>
            <a:off x="7554721" y="4447794"/>
            <a:ext cx="2042795" cy="269875"/>
          </a:xfrm>
          <a:prstGeom prst="rect">
            <a:avLst/>
          </a:prstGeom>
        </p:spPr>
        <p:txBody>
          <a:bodyPr wrap="square" lIns="0" tIns="12700" rIns="0" bIns="0" rtlCol="0" vert="horz">
            <a:spAutoFit/>
          </a:bodyPr>
          <a:lstStyle/>
          <a:p>
            <a:pPr marL="12700">
              <a:lnSpc>
                <a:spcPct val="100000"/>
              </a:lnSpc>
              <a:spcBef>
                <a:spcPts val="100"/>
              </a:spcBef>
            </a:pPr>
            <a:r>
              <a:rPr dirty="0" sz="1600" i="1">
                <a:latin typeface="Times New Roman"/>
                <a:cs typeface="Times New Roman"/>
              </a:rPr>
              <a:t>fractional load;</a:t>
            </a:r>
            <a:r>
              <a:rPr dirty="0" sz="1600" spc="25" i="1">
                <a:latin typeface="Times New Roman"/>
                <a:cs typeface="Times New Roman"/>
              </a:rPr>
              <a:t> </a:t>
            </a:r>
            <a:r>
              <a:rPr dirty="0" sz="1600" spc="-5" i="1">
                <a:latin typeface="Times New Roman"/>
                <a:cs typeface="Times New Roman"/>
              </a:rPr>
              <a:t>Faculty</a:t>
            </a:r>
            <a:endParaRPr sz="1600">
              <a:latin typeface="Times New Roman"/>
              <a:cs typeface="Times New Roman"/>
            </a:endParaRPr>
          </a:p>
        </p:txBody>
      </p:sp>
      <p:sp>
        <p:nvSpPr>
          <p:cNvPr id="16" name="object 16"/>
          <p:cNvSpPr txBox="1"/>
          <p:nvPr/>
        </p:nvSpPr>
        <p:spPr>
          <a:xfrm>
            <a:off x="535940" y="3901619"/>
            <a:ext cx="6882765" cy="1547495"/>
          </a:xfrm>
          <a:prstGeom prst="rect">
            <a:avLst/>
          </a:prstGeom>
        </p:spPr>
        <p:txBody>
          <a:bodyPr wrap="square" lIns="0" tIns="156210" rIns="0" bIns="0" rtlCol="0" vert="horz">
            <a:spAutoFit/>
          </a:bodyPr>
          <a:lstStyle/>
          <a:p>
            <a:pPr marL="12700">
              <a:lnSpc>
                <a:spcPct val="100000"/>
              </a:lnSpc>
              <a:spcBef>
                <a:spcPts val="123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305435" marR="5080" indent="-228600">
              <a:lnSpc>
                <a:spcPct val="150000"/>
              </a:lnSpc>
              <a:spcBef>
                <a:spcPts val="50"/>
              </a:spcBef>
              <a:buFont typeface="Symbol"/>
              <a:buChar char=""/>
              <a:tabLst>
                <a:tab pos="305435" algn="l"/>
                <a:tab pos="306070" algn="l"/>
              </a:tabLst>
            </a:pPr>
            <a:r>
              <a:rPr dirty="0" sz="1600" spc="-5" i="1">
                <a:latin typeface="Times New Roman"/>
                <a:cs typeface="Times New Roman"/>
              </a:rPr>
              <a:t>No. </a:t>
            </a:r>
            <a:r>
              <a:rPr dirty="0" sz="1600" i="1">
                <a:latin typeface="Times New Roman"/>
                <a:cs typeface="Times New Roman"/>
              </a:rPr>
              <a:t>of Regular faculty calculation considering Regular faculty definition and  </a:t>
            </a:r>
            <a:r>
              <a:rPr dirty="0" sz="1600" i="1">
                <a:latin typeface="Times New Roman"/>
                <a:cs typeface="Times New Roman"/>
              </a:rPr>
              <a:t>appointment letters; Salary</a:t>
            </a:r>
            <a:r>
              <a:rPr dirty="0" sz="1600" spc="5" i="1">
                <a:latin typeface="Times New Roman"/>
                <a:cs typeface="Times New Roman"/>
              </a:rPr>
              <a:t> </a:t>
            </a:r>
            <a:r>
              <a:rPr dirty="0" sz="1600" i="1">
                <a:latin typeface="Times New Roman"/>
                <a:cs typeface="Times New Roman"/>
              </a:rPr>
              <a:t>statements</a:t>
            </a:r>
            <a:endParaRPr sz="1600">
              <a:latin typeface="Times New Roman"/>
              <a:cs typeface="Times New Roman"/>
            </a:endParaRPr>
          </a:p>
          <a:p>
            <a:pPr marL="306070" indent="-229235">
              <a:lnSpc>
                <a:spcPct val="100000"/>
              </a:lnSpc>
              <a:spcBef>
                <a:spcPts val="960"/>
              </a:spcBef>
              <a:buFont typeface="Symbol"/>
              <a:buChar char=""/>
              <a:tabLst>
                <a:tab pos="305435" algn="l"/>
                <a:tab pos="306070" algn="l"/>
              </a:tabLst>
            </a:pPr>
            <a:r>
              <a:rPr dirty="0" sz="1600" spc="-5" i="1">
                <a:latin typeface="Times New Roman"/>
                <a:cs typeface="Times New Roman"/>
              </a:rPr>
              <a:t>No. </a:t>
            </a:r>
            <a:r>
              <a:rPr dirty="0" sz="1600" i="1">
                <a:latin typeface="Times New Roman"/>
                <a:cs typeface="Times New Roman"/>
              </a:rPr>
              <a:t>of students calculation as mentioned </a:t>
            </a:r>
            <a:r>
              <a:rPr dirty="0" sz="1600" spc="-5" i="1">
                <a:latin typeface="Times New Roman"/>
                <a:cs typeface="Times New Roman"/>
              </a:rPr>
              <a:t>in </a:t>
            </a:r>
            <a:r>
              <a:rPr dirty="0" sz="1600" i="1">
                <a:latin typeface="Times New Roman"/>
                <a:cs typeface="Times New Roman"/>
              </a:rPr>
              <a:t>the</a:t>
            </a:r>
            <a:r>
              <a:rPr dirty="0" sz="1600" spc="-10" i="1">
                <a:latin typeface="Times New Roman"/>
                <a:cs typeface="Times New Roman"/>
              </a:rPr>
              <a:t> </a:t>
            </a:r>
            <a:r>
              <a:rPr dirty="0" sz="1600" i="1">
                <a:latin typeface="Times New Roman"/>
                <a:cs typeface="Times New Roman"/>
              </a:rPr>
              <a:t>SAR</a:t>
            </a:r>
            <a:endParaRPr sz="16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8" name="object 8"/>
          <p:cNvSpPr txBox="1">
            <a:spLocks noGrp="1"/>
          </p:cNvSpPr>
          <p:nvPr>
            <p:ph type="title"/>
          </p:nvPr>
        </p:nvSpPr>
        <p:spPr>
          <a:xfrm>
            <a:off x="597408" y="1842261"/>
            <a:ext cx="4020185" cy="299720"/>
          </a:xfrm>
          <a:prstGeom prst="rect"/>
        </p:spPr>
        <p:txBody>
          <a:bodyPr wrap="square" lIns="0" tIns="12700" rIns="0" bIns="0" rtlCol="0" vert="horz">
            <a:spAutoFit/>
          </a:bodyPr>
          <a:lstStyle/>
          <a:p>
            <a:pPr marL="12700">
              <a:lnSpc>
                <a:spcPct val="100000"/>
              </a:lnSpc>
              <a:spcBef>
                <a:spcPts val="10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10"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p:txBody>
      </p:sp>
      <p:sp>
        <p:nvSpPr>
          <p:cNvPr id="9" name="object 9"/>
          <p:cNvSpPr txBox="1"/>
          <p:nvPr/>
        </p:nvSpPr>
        <p:spPr>
          <a:xfrm>
            <a:off x="597408" y="2117343"/>
            <a:ext cx="8163559" cy="2220595"/>
          </a:xfrm>
          <a:prstGeom prst="rect">
            <a:avLst/>
          </a:prstGeom>
        </p:spPr>
        <p:txBody>
          <a:bodyPr wrap="square" lIns="0" tIns="12700" rIns="0" bIns="0" rtlCol="0" vert="horz">
            <a:spAutoFit/>
          </a:bodyPr>
          <a:lstStyle/>
          <a:p>
            <a:pPr algn="just" marL="469900" indent="-457200">
              <a:lnSpc>
                <a:spcPct val="100000"/>
              </a:lnSpc>
              <a:spcBef>
                <a:spcPts val="100"/>
              </a:spcBef>
              <a:buFont typeface="Times New Roman"/>
              <a:buAutoNum type="alphaUcPeriod"/>
              <a:tabLst>
                <a:tab pos="469900" algn="l"/>
              </a:tabLst>
            </a:pPr>
            <a:r>
              <a:rPr dirty="0" sz="1600" b="1" i="1">
                <a:latin typeface="Times New Roman"/>
                <a:cs typeface="Times New Roman"/>
              </a:rPr>
              <a:t>Adequacy</a:t>
            </a:r>
            <a:endParaRPr sz="1600">
              <a:latin typeface="Times New Roman"/>
              <a:cs typeface="Times New Roman"/>
            </a:endParaRPr>
          </a:p>
          <a:p>
            <a:pPr algn="just" marL="469900" marR="5080">
              <a:lnSpc>
                <a:spcPct val="100000"/>
              </a:lnSpc>
            </a:pPr>
            <a:r>
              <a:rPr dirty="0" sz="1600" i="1">
                <a:latin typeface="Times New Roman"/>
                <a:cs typeface="Times New Roman"/>
              </a:rPr>
              <a:t>Department </a:t>
            </a:r>
            <a:r>
              <a:rPr dirty="0" sz="1600" spc="-20" i="1">
                <a:latin typeface="Times New Roman"/>
                <a:cs typeface="Times New Roman"/>
              </a:rPr>
              <a:t>Vision, </a:t>
            </a:r>
            <a:r>
              <a:rPr dirty="0" sz="1600" i="1">
                <a:latin typeface="Times New Roman"/>
                <a:cs typeface="Times New Roman"/>
              </a:rPr>
              <a:t>Mission and </a:t>
            </a:r>
            <a:r>
              <a:rPr dirty="0" sz="1600" spc="-5" i="1">
                <a:latin typeface="Times New Roman"/>
                <a:cs typeface="Times New Roman"/>
              </a:rPr>
              <a:t>PEOs: </a:t>
            </a:r>
            <a:r>
              <a:rPr dirty="0" sz="1600" spc="-10" i="1">
                <a:latin typeface="Times New Roman"/>
                <a:cs typeface="Times New Roman"/>
              </a:rPr>
              <a:t>Availability </a:t>
            </a:r>
            <a:r>
              <a:rPr dirty="0" sz="1600" i="1">
                <a:latin typeface="Times New Roman"/>
                <a:cs typeface="Times New Roman"/>
              </a:rPr>
              <a:t>on Institute website </a:t>
            </a:r>
            <a:r>
              <a:rPr dirty="0" sz="1600" spc="-5" i="1">
                <a:latin typeface="Times New Roman"/>
                <a:cs typeface="Times New Roman"/>
              </a:rPr>
              <a:t>under </a:t>
            </a:r>
            <a:r>
              <a:rPr dirty="0" sz="1600" spc="-10" i="1">
                <a:latin typeface="Times New Roman"/>
                <a:cs typeface="Times New Roman"/>
              </a:rPr>
              <a:t>relevant  </a:t>
            </a:r>
            <a:r>
              <a:rPr dirty="0" sz="1600" spc="-10" i="1">
                <a:latin typeface="Times New Roman"/>
                <a:cs typeface="Times New Roman"/>
              </a:rPr>
              <a:t>program </a:t>
            </a:r>
            <a:r>
              <a:rPr dirty="0" sz="1600" i="1">
                <a:latin typeface="Times New Roman"/>
                <a:cs typeface="Times New Roman"/>
              </a:rPr>
              <a:t>link; </a:t>
            </a:r>
            <a:r>
              <a:rPr dirty="0" sz="1600" spc="-10" i="1">
                <a:latin typeface="Times New Roman"/>
                <a:cs typeface="Times New Roman"/>
              </a:rPr>
              <a:t>Availability </a:t>
            </a:r>
            <a:r>
              <a:rPr dirty="0" sz="1600" i="1">
                <a:latin typeface="Times New Roman"/>
                <a:cs typeface="Times New Roman"/>
              </a:rPr>
              <a:t>at department notice </a:t>
            </a:r>
            <a:r>
              <a:rPr dirty="0" sz="1600" spc="-10" i="1">
                <a:latin typeface="Times New Roman"/>
                <a:cs typeface="Times New Roman"/>
              </a:rPr>
              <a:t>boards, </a:t>
            </a:r>
            <a:r>
              <a:rPr dirty="0" sz="1600" spc="-5" i="1">
                <a:latin typeface="Times New Roman"/>
                <a:cs typeface="Times New Roman"/>
              </a:rPr>
              <a:t>HoD </a:t>
            </a:r>
            <a:r>
              <a:rPr dirty="0" sz="1600" spc="-25" i="1">
                <a:latin typeface="Times New Roman"/>
                <a:cs typeface="Times New Roman"/>
              </a:rPr>
              <a:t>Chamber, </a:t>
            </a:r>
            <a:r>
              <a:rPr dirty="0" sz="1600" i="1">
                <a:latin typeface="Times New Roman"/>
                <a:cs typeface="Times New Roman"/>
              </a:rPr>
              <a:t>department website, if  </a:t>
            </a:r>
            <a:r>
              <a:rPr dirty="0" sz="1600" spc="-10" i="1">
                <a:latin typeface="Times New Roman"/>
                <a:cs typeface="Times New Roman"/>
              </a:rPr>
              <a:t>Available; Availability </a:t>
            </a:r>
            <a:r>
              <a:rPr dirty="0" sz="1600" spc="-5" i="1">
                <a:latin typeface="Times New Roman"/>
                <a:cs typeface="Times New Roman"/>
              </a:rPr>
              <a:t>in </a:t>
            </a:r>
            <a:r>
              <a:rPr dirty="0" sz="1600" i="1">
                <a:latin typeface="Times New Roman"/>
                <a:cs typeface="Times New Roman"/>
              </a:rPr>
              <a:t>department level documents/course of</a:t>
            </a:r>
            <a:r>
              <a:rPr dirty="0" sz="1600" spc="15" i="1">
                <a:latin typeface="Times New Roman"/>
                <a:cs typeface="Times New Roman"/>
              </a:rPr>
              <a:t> </a:t>
            </a:r>
            <a:r>
              <a:rPr dirty="0" sz="1600" i="1">
                <a:latin typeface="Times New Roman"/>
                <a:cs typeface="Times New Roman"/>
              </a:rPr>
              <a:t>study</a:t>
            </a:r>
            <a:endParaRPr sz="1600">
              <a:latin typeface="Times New Roman"/>
              <a:cs typeface="Times New Roman"/>
            </a:endParaRPr>
          </a:p>
          <a:p>
            <a:pPr algn="just" marL="469900" indent="-457200">
              <a:lnSpc>
                <a:spcPct val="100000"/>
              </a:lnSpc>
              <a:buFont typeface="Times New Roman"/>
              <a:buAutoNum type="alphaUcPeriod" startAt="2"/>
              <a:tabLst>
                <a:tab pos="469900" algn="l"/>
              </a:tabLst>
            </a:pPr>
            <a:r>
              <a:rPr dirty="0" sz="1600" b="1" i="1">
                <a:latin typeface="Times New Roman"/>
                <a:cs typeface="Times New Roman"/>
              </a:rPr>
              <a:t>Process of</a:t>
            </a:r>
            <a:r>
              <a:rPr dirty="0" sz="1600" spc="-10" b="1" i="1">
                <a:latin typeface="Times New Roman"/>
                <a:cs typeface="Times New Roman"/>
              </a:rPr>
              <a:t> </a:t>
            </a:r>
            <a:r>
              <a:rPr dirty="0" sz="1600" b="1" i="1">
                <a:latin typeface="Times New Roman"/>
                <a:cs typeface="Times New Roman"/>
              </a:rPr>
              <a:t>dissemination</a:t>
            </a:r>
            <a:endParaRPr sz="1600">
              <a:latin typeface="Times New Roman"/>
              <a:cs typeface="Times New Roman"/>
            </a:endParaRPr>
          </a:p>
          <a:p>
            <a:pPr algn="just" marL="469900">
              <a:lnSpc>
                <a:spcPct val="100000"/>
              </a:lnSpc>
            </a:pPr>
            <a:r>
              <a:rPr dirty="0" sz="1600" spc="-5" i="1">
                <a:latin typeface="Times New Roman"/>
                <a:cs typeface="Times New Roman"/>
              </a:rPr>
              <a:t>Documentary </a:t>
            </a:r>
            <a:r>
              <a:rPr dirty="0" sz="1600" i="1">
                <a:latin typeface="Times New Roman"/>
                <a:cs typeface="Times New Roman"/>
              </a:rPr>
              <a:t>evidence </a:t>
            </a:r>
            <a:r>
              <a:rPr dirty="0" sz="1600" spc="-5" i="1">
                <a:latin typeface="Times New Roman"/>
                <a:cs typeface="Times New Roman"/>
              </a:rPr>
              <a:t>to </a:t>
            </a:r>
            <a:r>
              <a:rPr dirty="0" sz="1600" i="1">
                <a:latin typeface="Times New Roman"/>
                <a:cs typeface="Times New Roman"/>
              </a:rPr>
              <a:t>indicate the </a:t>
            </a:r>
            <a:r>
              <a:rPr dirty="0" sz="1600" spc="-10" i="1">
                <a:latin typeface="Times New Roman"/>
                <a:cs typeface="Times New Roman"/>
              </a:rPr>
              <a:t>process </a:t>
            </a:r>
            <a:r>
              <a:rPr dirty="0" sz="1600" spc="-5" i="1">
                <a:latin typeface="Times New Roman"/>
                <a:cs typeface="Times New Roman"/>
              </a:rPr>
              <a:t>which </a:t>
            </a:r>
            <a:r>
              <a:rPr dirty="0" sz="1600" spc="-10" i="1">
                <a:latin typeface="Times New Roman"/>
                <a:cs typeface="Times New Roman"/>
              </a:rPr>
              <a:t>ensures awareness </a:t>
            </a:r>
            <a:r>
              <a:rPr dirty="0" sz="1600" i="1">
                <a:latin typeface="Times New Roman"/>
                <a:cs typeface="Times New Roman"/>
              </a:rPr>
              <a:t>among internal</a:t>
            </a:r>
            <a:r>
              <a:rPr dirty="0" sz="1600" spc="275" i="1">
                <a:latin typeface="Times New Roman"/>
                <a:cs typeface="Times New Roman"/>
              </a:rPr>
              <a:t> </a:t>
            </a:r>
            <a:r>
              <a:rPr dirty="0" sz="1600" spc="-5" i="1">
                <a:latin typeface="Times New Roman"/>
                <a:cs typeface="Times New Roman"/>
              </a:rPr>
              <a:t>and</a:t>
            </a:r>
            <a:endParaRPr sz="1600">
              <a:latin typeface="Times New Roman"/>
              <a:cs typeface="Times New Roman"/>
            </a:endParaRPr>
          </a:p>
          <a:p>
            <a:pPr algn="just" marL="469900">
              <a:lnSpc>
                <a:spcPct val="100000"/>
              </a:lnSpc>
              <a:spcBef>
                <a:spcPts val="5"/>
              </a:spcBef>
            </a:pPr>
            <a:r>
              <a:rPr dirty="0" sz="1600" i="1">
                <a:latin typeface="Times New Roman"/>
                <a:cs typeface="Times New Roman"/>
              </a:rPr>
              <a:t>external stakeholders </a:t>
            </a:r>
            <a:r>
              <a:rPr dirty="0" sz="1600" spc="-5" i="1">
                <a:latin typeface="Times New Roman"/>
                <a:cs typeface="Times New Roman"/>
              </a:rPr>
              <a:t>with </a:t>
            </a:r>
            <a:r>
              <a:rPr dirty="0" sz="1600" i="1">
                <a:latin typeface="Times New Roman"/>
                <a:cs typeface="Times New Roman"/>
              </a:rPr>
              <a:t>effective </a:t>
            </a:r>
            <a:r>
              <a:rPr dirty="0" sz="1600" spc="-10" i="1">
                <a:latin typeface="Times New Roman"/>
                <a:cs typeface="Times New Roman"/>
              </a:rPr>
              <a:t>process</a:t>
            </a:r>
            <a:r>
              <a:rPr dirty="0" sz="1600" spc="20" i="1">
                <a:latin typeface="Times New Roman"/>
                <a:cs typeface="Times New Roman"/>
              </a:rPr>
              <a:t> </a:t>
            </a:r>
            <a:r>
              <a:rPr dirty="0" sz="1600" i="1">
                <a:latin typeface="Times New Roman"/>
                <a:cs typeface="Times New Roman"/>
              </a:rPr>
              <a:t>implementation</a:t>
            </a:r>
            <a:endParaRPr sz="1600">
              <a:latin typeface="Times New Roman"/>
              <a:cs typeface="Times New Roman"/>
            </a:endParaRPr>
          </a:p>
          <a:p>
            <a:pPr algn="just" marL="469900" indent="-457200">
              <a:lnSpc>
                <a:spcPct val="100000"/>
              </a:lnSpc>
              <a:buFont typeface="Times New Roman"/>
              <a:buAutoNum type="alphaUcPeriod" startAt="3"/>
              <a:tabLst>
                <a:tab pos="469900" algn="l"/>
              </a:tabLst>
            </a:pPr>
            <a:r>
              <a:rPr dirty="0" sz="1600" b="1" i="1">
                <a:latin typeface="Times New Roman"/>
                <a:cs typeface="Times New Roman"/>
              </a:rPr>
              <a:t>Extent of</a:t>
            </a:r>
            <a:r>
              <a:rPr dirty="0" sz="1600" spc="-70" b="1" i="1">
                <a:latin typeface="Times New Roman"/>
                <a:cs typeface="Times New Roman"/>
              </a:rPr>
              <a:t> </a:t>
            </a:r>
            <a:r>
              <a:rPr dirty="0" sz="1600" spc="-15" b="1" i="1">
                <a:latin typeface="Times New Roman"/>
                <a:cs typeface="Times New Roman"/>
              </a:rPr>
              <a:t>Awareness</a:t>
            </a:r>
            <a:endParaRPr sz="1600">
              <a:latin typeface="Times New Roman"/>
              <a:cs typeface="Times New Roman"/>
            </a:endParaRPr>
          </a:p>
          <a:p>
            <a:pPr algn="just" marL="469900">
              <a:lnSpc>
                <a:spcPct val="100000"/>
              </a:lnSpc>
            </a:pPr>
            <a:r>
              <a:rPr dirty="0" sz="1600" i="1">
                <a:latin typeface="Times New Roman"/>
                <a:cs typeface="Times New Roman"/>
              </a:rPr>
              <a:t>Based on interaction </a:t>
            </a:r>
            <a:r>
              <a:rPr dirty="0" sz="1600" spc="-5" i="1">
                <a:latin typeface="Times New Roman"/>
                <a:cs typeface="Times New Roman"/>
              </a:rPr>
              <a:t>with </a:t>
            </a:r>
            <a:r>
              <a:rPr dirty="0" sz="1600" i="1">
                <a:latin typeface="Times New Roman"/>
                <a:cs typeface="Times New Roman"/>
              </a:rPr>
              <a:t>internal and external</a:t>
            </a:r>
            <a:r>
              <a:rPr dirty="0" sz="1600" spc="-10" i="1">
                <a:latin typeface="Times New Roman"/>
                <a:cs typeface="Times New Roman"/>
              </a:rPr>
              <a:t> </a:t>
            </a:r>
            <a:r>
              <a:rPr dirty="0" sz="1600" i="1">
                <a:latin typeface="Times New Roman"/>
                <a:cs typeface="Times New Roman"/>
              </a:rPr>
              <a:t>stakeholders</a:t>
            </a:r>
            <a:endParaRPr sz="1600">
              <a:latin typeface="Times New Roman"/>
              <a:cs typeface="Times New Roman"/>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p:nvPr/>
        </p:nvSpPr>
        <p:spPr>
          <a:xfrm>
            <a:off x="415290" y="468121"/>
            <a:ext cx="4097654" cy="330200"/>
          </a:xfrm>
          <a:prstGeom prst="rect">
            <a:avLst/>
          </a:prstGeom>
        </p:spPr>
        <p:txBody>
          <a:bodyPr wrap="square" lIns="0" tIns="12065" rIns="0" bIns="0" rtlCol="0" vert="horz">
            <a:spAutoFit/>
          </a:bodyPr>
          <a:lstStyle/>
          <a:p>
            <a:pPr marL="12700">
              <a:lnSpc>
                <a:spcPct val="100000"/>
              </a:lnSpc>
              <a:spcBef>
                <a:spcPts val="95"/>
              </a:spcBef>
            </a:pPr>
            <a:r>
              <a:rPr dirty="0" sz="2000" spc="-5" b="1">
                <a:solidFill>
                  <a:srgbClr val="FF0000"/>
                </a:solidFill>
                <a:latin typeface="Cambria"/>
                <a:cs typeface="Cambria"/>
              </a:rPr>
              <a:t>CRITERION 8: First </a:t>
            </a:r>
            <a:r>
              <a:rPr dirty="0" sz="2000" spc="-45" b="1">
                <a:solidFill>
                  <a:srgbClr val="FF0000"/>
                </a:solidFill>
                <a:latin typeface="Cambria"/>
                <a:cs typeface="Cambria"/>
              </a:rPr>
              <a:t>Year</a:t>
            </a:r>
            <a:r>
              <a:rPr dirty="0" sz="2000" spc="-50" b="1">
                <a:solidFill>
                  <a:srgbClr val="FF0000"/>
                </a:solidFill>
                <a:latin typeface="Cambria"/>
                <a:cs typeface="Cambria"/>
              </a:rPr>
              <a:t> </a:t>
            </a:r>
            <a:r>
              <a:rPr dirty="0" sz="2000" spc="-5" b="1">
                <a:solidFill>
                  <a:srgbClr val="FF0000"/>
                </a:solidFill>
                <a:latin typeface="Cambria"/>
                <a:cs typeface="Cambria"/>
              </a:rPr>
              <a:t>Academics</a:t>
            </a:r>
            <a:endParaRPr sz="2000">
              <a:latin typeface="Cambria"/>
              <a:cs typeface="Cambria"/>
            </a:endParaRPr>
          </a:p>
        </p:txBody>
      </p:sp>
      <p:sp>
        <p:nvSpPr>
          <p:cNvPr id="13" name="object 13"/>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sp>
        <p:nvSpPr>
          <p:cNvPr id="14" name="object 14"/>
          <p:cNvSpPr txBox="1">
            <a:spLocks noGrp="1"/>
          </p:cNvSpPr>
          <p:nvPr>
            <p:ph type="title"/>
          </p:nvPr>
        </p:nvSpPr>
        <p:spPr>
          <a:xfrm>
            <a:off x="535940" y="1318767"/>
            <a:ext cx="7964170"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8.2. Qualification of Faculty </a:t>
            </a:r>
            <a:r>
              <a:rPr dirty="0" sz="2200" spc="-25" b="1">
                <a:solidFill>
                  <a:srgbClr val="0000CC"/>
                </a:solidFill>
                <a:latin typeface="Times New Roman"/>
                <a:cs typeface="Times New Roman"/>
              </a:rPr>
              <a:t>Teaching </a:t>
            </a:r>
            <a:r>
              <a:rPr dirty="0" sz="2200" b="1">
                <a:solidFill>
                  <a:srgbClr val="0000CC"/>
                </a:solidFill>
                <a:latin typeface="Times New Roman"/>
                <a:cs typeface="Times New Roman"/>
              </a:rPr>
              <a:t>First </a:t>
            </a:r>
            <a:r>
              <a:rPr dirty="0" sz="2200" spc="-65" b="1">
                <a:solidFill>
                  <a:srgbClr val="0000CC"/>
                </a:solidFill>
                <a:latin typeface="Times New Roman"/>
                <a:cs typeface="Times New Roman"/>
              </a:rPr>
              <a:t>Year </a:t>
            </a:r>
            <a:r>
              <a:rPr dirty="0" sz="2200" b="1">
                <a:solidFill>
                  <a:srgbClr val="0000CC"/>
                </a:solidFill>
                <a:latin typeface="Times New Roman"/>
                <a:cs typeface="Times New Roman"/>
              </a:rPr>
              <a:t>Common</a:t>
            </a:r>
            <a:r>
              <a:rPr dirty="0" sz="2200" spc="-140" b="1">
                <a:solidFill>
                  <a:srgbClr val="0000CC"/>
                </a:solidFill>
                <a:latin typeface="Times New Roman"/>
                <a:cs typeface="Times New Roman"/>
              </a:rPr>
              <a:t> </a:t>
            </a:r>
            <a:r>
              <a:rPr dirty="0" sz="2200" b="1">
                <a:solidFill>
                  <a:srgbClr val="0000CC"/>
                </a:solidFill>
                <a:latin typeface="Times New Roman"/>
                <a:cs typeface="Times New Roman"/>
              </a:rPr>
              <a:t>Courses</a:t>
            </a:r>
            <a:endParaRPr sz="2200">
              <a:latin typeface="Times New Roman"/>
              <a:cs typeface="Times New Roman"/>
            </a:endParaRPr>
          </a:p>
        </p:txBody>
      </p:sp>
      <p:sp>
        <p:nvSpPr>
          <p:cNvPr id="15" name="object 15"/>
          <p:cNvSpPr txBox="1"/>
          <p:nvPr/>
        </p:nvSpPr>
        <p:spPr>
          <a:xfrm>
            <a:off x="535940" y="1655572"/>
            <a:ext cx="9063355" cy="4737100"/>
          </a:xfrm>
          <a:prstGeom prst="rect">
            <a:avLst/>
          </a:prstGeom>
        </p:spPr>
        <p:txBody>
          <a:bodyPr wrap="square" lIns="0" tIns="12065" rIns="0" bIns="0" rtlCol="0" vert="horz">
            <a:spAutoFit/>
          </a:bodyPr>
          <a:lstStyle/>
          <a:p>
            <a:pPr marL="469900" marR="4237355">
              <a:lnSpc>
                <a:spcPct val="100000"/>
              </a:lnSpc>
              <a:spcBef>
                <a:spcPts val="95"/>
              </a:spcBef>
            </a:pPr>
            <a:r>
              <a:rPr dirty="0" sz="2000" spc="-5">
                <a:latin typeface="Times New Roman"/>
                <a:cs typeface="Times New Roman"/>
              </a:rPr>
              <a:t>Assessment of qualification = (5x +3y)/RF  x= Number of Regular Faculty with</a:t>
            </a:r>
            <a:r>
              <a:rPr dirty="0" sz="2000" spc="15">
                <a:latin typeface="Times New Roman"/>
                <a:cs typeface="Times New Roman"/>
              </a:rPr>
              <a:t> </a:t>
            </a:r>
            <a:r>
              <a:rPr dirty="0" sz="2000" spc="-5">
                <a:latin typeface="Times New Roman"/>
                <a:cs typeface="Times New Roman"/>
              </a:rPr>
              <a:t>Ph.D</a:t>
            </a:r>
            <a:endParaRPr sz="2000">
              <a:latin typeface="Times New Roman"/>
              <a:cs typeface="Times New Roman"/>
            </a:endParaRPr>
          </a:p>
          <a:p>
            <a:pPr marL="469900" marR="2074545">
              <a:lnSpc>
                <a:spcPct val="100000"/>
              </a:lnSpc>
            </a:pPr>
            <a:r>
              <a:rPr dirty="0" sz="2000" spc="-5">
                <a:latin typeface="Times New Roman"/>
                <a:cs typeface="Times New Roman"/>
              </a:rPr>
              <a:t>y = Number </a:t>
            </a:r>
            <a:r>
              <a:rPr dirty="0" sz="2000">
                <a:latin typeface="Times New Roman"/>
                <a:cs typeface="Times New Roman"/>
              </a:rPr>
              <a:t>of </a:t>
            </a:r>
            <a:r>
              <a:rPr dirty="0" sz="2000" spc="-5">
                <a:latin typeface="Times New Roman"/>
                <a:cs typeface="Times New Roman"/>
              </a:rPr>
              <a:t>Regular Faculty with </a:t>
            </a:r>
            <a:r>
              <a:rPr dirty="0" sz="2000">
                <a:latin typeface="Times New Roman"/>
                <a:cs typeface="Times New Roman"/>
              </a:rPr>
              <a:t>Post-graduate </a:t>
            </a:r>
            <a:r>
              <a:rPr dirty="0" sz="2000" spc="-5">
                <a:latin typeface="Times New Roman"/>
                <a:cs typeface="Times New Roman"/>
              </a:rPr>
              <a:t>qualification  RF= Number of faculty members required as per SFR </a:t>
            </a:r>
            <a:r>
              <a:rPr dirty="0" sz="2000">
                <a:latin typeface="Times New Roman"/>
                <a:cs typeface="Times New Roman"/>
              </a:rPr>
              <a:t>of</a:t>
            </a:r>
            <a:r>
              <a:rPr dirty="0" sz="2000" spc="35">
                <a:latin typeface="Times New Roman"/>
                <a:cs typeface="Times New Roman"/>
              </a:rPr>
              <a:t> </a:t>
            </a:r>
            <a:r>
              <a:rPr dirty="0" sz="2000" spc="-5">
                <a:latin typeface="Times New Roman"/>
                <a:cs typeface="Times New Roman"/>
              </a:rPr>
              <a:t>20:1</a:t>
            </a:r>
            <a:endParaRPr sz="2000">
              <a:latin typeface="Times New Roman"/>
              <a:cs typeface="Times New Roman"/>
            </a:endParaRPr>
          </a:p>
          <a:p>
            <a:pPr marL="12700">
              <a:lnSpc>
                <a:spcPct val="100000"/>
              </a:lnSpc>
              <a:spcBef>
                <a:spcPts val="70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6835">
              <a:lnSpc>
                <a:spcPct val="100000"/>
              </a:lnSpc>
              <a:spcBef>
                <a:spcPts val="395"/>
              </a:spcBef>
            </a:pPr>
            <a:r>
              <a:rPr dirty="0" sz="1600" i="1">
                <a:latin typeface="Times New Roman"/>
                <a:cs typeface="Times New Roman"/>
              </a:rPr>
              <a:t>Documentary evidence – Faculty</a:t>
            </a:r>
            <a:r>
              <a:rPr dirty="0" sz="1600" spc="-25" i="1">
                <a:latin typeface="Times New Roman"/>
                <a:cs typeface="Times New Roman"/>
              </a:rPr>
              <a:t> </a:t>
            </a:r>
            <a:r>
              <a:rPr dirty="0" sz="1600" i="1">
                <a:latin typeface="Times New Roman"/>
                <a:cs typeface="Times New Roman"/>
              </a:rPr>
              <a:t>Qualification</a:t>
            </a:r>
            <a:endParaRPr sz="1600">
              <a:latin typeface="Times New Roman"/>
              <a:cs typeface="Times New Roman"/>
            </a:endParaRPr>
          </a:p>
          <a:p>
            <a:pPr algn="just" marL="12700">
              <a:lnSpc>
                <a:spcPct val="100000"/>
              </a:lnSpc>
              <a:spcBef>
                <a:spcPts val="1420"/>
              </a:spcBef>
            </a:pPr>
            <a:r>
              <a:rPr dirty="0" sz="2200" b="1">
                <a:solidFill>
                  <a:srgbClr val="0000CC"/>
                </a:solidFill>
                <a:latin typeface="Times New Roman"/>
                <a:cs typeface="Times New Roman"/>
              </a:rPr>
              <a:t>8.3. First </a:t>
            </a:r>
            <a:r>
              <a:rPr dirty="0" sz="2200" spc="-65" b="1">
                <a:solidFill>
                  <a:srgbClr val="0000CC"/>
                </a:solidFill>
                <a:latin typeface="Times New Roman"/>
                <a:cs typeface="Times New Roman"/>
              </a:rPr>
              <a:t>Year </a:t>
            </a:r>
            <a:r>
              <a:rPr dirty="0" sz="2200" b="1">
                <a:solidFill>
                  <a:srgbClr val="0000CC"/>
                </a:solidFill>
                <a:latin typeface="Times New Roman"/>
                <a:cs typeface="Times New Roman"/>
              </a:rPr>
              <a:t>Academic</a:t>
            </a:r>
            <a:r>
              <a:rPr dirty="0" sz="2200" spc="-229" b="1">
                <a:solidFill>
                  <a:srgbClr val="0000CC"/>
                </a:solidFill>
                <a:latin typeface="Times New Roman"/>
                <a:cs typeface="Times New Roman"/>
              </a:rPr>
              <a:t> </a:t>
            </a:r>
            <a:r>
              <a:rPr dirty="0" sz="2200" b="1">
                <a:solidFill>
                  <a:srgbClr val="0000CC"/>
                </a:solidFill>
                <a:latin typeface="Times New Roman"/>
                <a:cs typeface="Times New Roman"/>
              </a:rPr>
              <a:t>Performance</a:t>
            </a:r>
            <a:endParaRPr sz="2200">
              <a:latin typeface="Times New Roman"/>
              <a:cs typeface="Times New Roman"/>
            </a:endParaRPr>
          </a:p>
          <a:p>
            <a:pPr algn="just" marL="475615" marR="5080">
              <a:lnSpc>
                <a:spcPct val="100000"/>
              </a:lnSpc>
              <a:spcBef>
                <a:spcPts val="10"/>
              </a:spcBef>
            </a:pPr>
            <a:r>
              <a:rPr dirty="0" sz="2000" spc="-5">
                <a:latin typeface="Times New Roman"/>
                <a:cs typeface="Times New Roman"/>
              </a:rPr>
              <a:t>Academic Performance = ((Mean of 1st </a:t>
            </a:r>
            <a:r>
              <a:rPr dirty="0" sz="2000" spc="-55">
                <a:latin typeface="Times New Roman"/>
                <a:cs typeface="Times New Roman"/>
              </a:rPr>
              <a:t>Year </a:t>
            </a:r>
            <a:r>
              <a:rPr dirty="0" sz="2000">
                <a:latin typeface="Times New Roman"/>
                <a:cs typeface="Times New Roman"/>
              </a:rPr>
              <a:t>Grade </a:t>
            </a:r>
            <a:r>
              <a:rPr dirty="0" sz="2000" spc="-5">
                <a:latin typeface="Times New Roman"/>
                <a:cs typeface="Times New Roman"/>
              </a:rPr>
              <a:t>Point </a:t>
            </a:r>
            <a:r>
              <a:rPr dirty="0" sz="2000" spc="-25">
                <a:latin typeface="Times New Roman"/>
                <a:cs typeface="Times New Roman"/>
              </a:rPr>
              <a:t>Average </a:t>
            </a:r>
            <a:r>
              <a:rPr dirty="0" sz="2000" spc="-5">
                <a:latin typeface="Times New Roman"/>
                <a:cs typeface="Times New Roman"/>
              </a:rPr>
              <a:t>of all successful  Students on a 10 point scale) or (Mean of the percentage of marks </a:t>
            </a:r>
            <a:r>
              <a:rPr dirty="0" sz="2000" spc="-10">
                <a:latin typeface="Times New Roman"/>
                <a:cs typeface="Times New Roman"/>
              </a:rPr>
              <a:t>in </a:t>
            </a:r>
            <a:r>
              <a:rPr dirty="0" sz="2000" spc="-5">
                <a:latin typeface="Times New Roman"/>
                <a:cs typeface="Times New Roman"/>
              </a:rPr>
              <a:t>First </a:t>
            </a:r>
            <a:r>
              <a:rPr dirty="0" sz="2000" spc="-55">
                <a:latin typeface="Times New Roman"/>
                <a:cs typeface="Times New Roman"/>
              </a:rPr>
              <a:t>Year </a:t>
            </a:r>
            <a:r>
              <a:rPr dirty="0" sz="2000" spc="-5">
                <a:latin typeface="Times New Roman"/>
                <a:cs typeface="Times New Roman"/>
              </a:rPr>
              <a:t>of  all successful students/10)) x (number of successful students/number of students  appeared in the</a:t>
            </a:r>
            <a:r>
              <a:rPr dirty="0" sz="2000" spc="-15">
                <a:latin typeface="Times New Roman"/>
                <a:cs typeface="Times New Roman"/>
              </a:rPr>
              <a:t> </a:t>
            </a:r>
            <a:r>
              <a:rPr dirty="0" sz="2000" spc="-5">
                <a:latin typeface="Times New Roman"/>
                <a:cs typeface="Times New Roman"/>
              </a:rPr>
              <a:t>examination)</a:t>
            </a:r>
            <a:endParaRPr sz="2000">
              <a:latin typeface="Times New Roman"/>
              <a:cs typeface="Times New Roman"/>
            </a:endParaRPr>
          </a:p>
          <a:p>
            <a:pPr algn="just" marL="475615">
              <a:lnSpc>
                <a:spcPct val="100000"/>
              </a:lnSpc>
            </a:pPr>
            <a:r>
              <a:rPr dirty="0" sz="2000" spc="-5" b="1" i="1">
                <a:latin typeface="Times New Roman"/>
                <a:cs typeface="Times New Roman"/>
              </a:rPr>
              <a:t>Successful students are </a:t>
            </a:r>
            <a:r>
              <a:rPr dirty="0" sz="2000" b="1" i="1">
                <a:latin typeface="Times New Roman"/>
                <a:cs typeface="Times New Roman"/>
              </a:rPr>
              <a:t>those </a:t>
            </a:r>
            <a:r>
              <a:rPr dirty="0" sz="2000" spc="-5" b="1" i="1">
                <a:latin typeface="Times New Roman"/>
                <a:cs typeface="Times New Roman"/>
              </a:rPr>
              <a:t>who are permitted to proceed to the Second</a:t>
            </a:r>
            <a:r>
              <a:rPr dirty="0" sz="2000" spc="45" b="1" i="1">
                <a:latin typeface="Times New Roman"/>
                <a:cs typeface="Times New Roman"/>
              </a:rPr>
              <a:t> </a:t>
            </a:r>
            <a:r>
              <a:rPr dirty="0" sz="2000" spc="-5" b="1" i="1">
                <a:latin typeface="Times New Roman"/>
                <a:cs typeface="Times New Roman"/>
              </a:rPr>
              <a:t>year</a:t>
            </a:r>
            <a:endParaRPr sz="2000">
              <a:latin typeface="Times New Roman"/>
              <a:cs typeface="Times New Roman"/>
            </a:endParaRPr>
          </a:p>
          <a:p>
            <a:pPr marL="12700">
              <a:lnSpc>
                <a:spcPct val="100000"/>
              </a:lnSpc>
              <a:spcBef>
                <a:spcPts val="177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6835">
              <a:lnSpc>
                <a:spcPct val="100000"/>
              </a:lnSpc>
              <a:spcBef>
                <a:spcPts val="400"/>
              </a:spcBef>
            </a:pPr>
            <a:r>
              <a:rPr dirty="0" sz="1600" i="1">
                <a:latin typeface="Times New Roman"/>
                <a:cs typeface="Times New Roman"/>
              </a:rPr>
              <a:t>Data to be verified for atleast one of the assessment years</a:t>
            </a:r>
            <a:endParaRPr sz="1600">
              <a:latin typeface="Times New Roman"/>
              <a:cs typeface="Times New Roman"/>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pSp>
      <p:sp>
        <p:nvSpPr>
          <p:cNvPr id="8" name="object 8"/>
          <p:cNvSpPr txBox="1">
            <a:spLocks noGrp="1"/>
          </p:cNvSpPr>
          <p:nvPr>
            <p:ph type="title"/>
          </p:nvPr>
        </p:nvSpPr>
        <p:spPr>
          <a:xfrm>
            <a:off x="535940" y="806449"/>
            <a:ext cx="6774815"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8.4. Attainment of Course Outcomes of first year</a:t>
            </a:r>
            <a:r>
              <a:rPr dirty="0" sz="2200" spc="-260" b="1">
                <a:solidFill>
                  <a:srgbClr val="0000CC"/>
                </a:solidFill>
                <a:latin typeface="Times New Roman"/>
                <a:cs typeface="Times New Roman"/>
              </a:rPr>
              <a:t> </a:t>
            </a:r>
            <a:r>
              <a:rPr dirty="0" sz="2200" b="1">
                <a:solidFill>
                  <a:srgbClr val="0000CC"/>
                </a:solidFill>
                <a:latin typeface="Times New Roman"/>
                <a:cs typeface="Times New Roman"/>
              </a:rPr>
              <a:t>courses</a:t>
            </a:r>
            <a:endParaRPr sz="2200">
              <a:latin typeface="Times New Roman"/>
              <a:cs typeface="Times New Roman"/>
            </a:endParaRPr>
          </a:p>
        </p:txBody>
      </p:sp>
      <p:sp>
        <p:nvSpPr>
          <p:cNvPr id="9" name="object 9"/>
          <p:cNvSpPr txBox="1"/>
          <p:nvPr/>
        </p:nvSpPr>
        <p:spPr>
          <a:xfrm>
            <a:off x="535940" y="1143253"/>
            <a:ext cx="8834120" cy="4296410"/>
          </a:xfrm>
          <a:prstGeom prst="rect">
            <a:avLst/>
          </a:prstGeom>
        </p:spPr>
        <p:txBody>
          <a:bodyPr wrap="square" lIns="0" tIns="12065" rIns="0" bIns="0" rtlCol="0" vert="horz">
            <a:spAutoFit/>
          </a:bodyPr>
          <a:lstStyle/>
          <a:p>
            <a:pPr lvl="2" marL="701040" marR="5080" indent="-688975">
              <a:lnSpc>
                <a:spcPct val="100000"/>
              </a:lnSpc>
              <a:spcBef>
                <a:spcPts val="95"/>
              </a:spcBef>
              <a:buAutoNum type="arabicPeriod"/>
              <a:tabLst>
                <a:tab pos="706120" algn="l"/>
              </a:tabLst>
            </a:pPr>
            <a:r>
              <a:rPr dirty="0" sz="2000" spc="-5">
                <a:solidFill>
                  <a:srgbClr val="FF0000"/>
                </a:solidFill>
                <a:latin typeface="Times New Roman"/>
                <a:cs typeface="Times New Roman"/>
              </a:rPr>
              <a:t>Describe the assessment processes used to gather the data upon which </a:t>
            </a:r>
            <a:r>
              <a:rPr dirty="0" sz="2000" spc="-10">
                <a:solidFill>
                  <a:srgbClr val="FF0000"/>
                </a:solidFill>
                <a:latin typeface="Times New Roman"/>
                <a:cs typeface="Times New Roman"/>
              </a:rPr>
              <a:t>the  </a:t>
            </a:r>
            <a:r>
              <a:rPr dirty="0" sz="2000" spc="-5">
                <a:solidFill>
                  <a:srgbClr val="FF0000"/>
                </a:solidFill>
                <a:latin typeface="Times New Roman"/>
                <a:cs typeface="Times New Roman"/>
              </a:rPr>
              <a:t>evaluation of Course Outcomes of first year is</a:t>
            </a:r>
            <a:r>
              <a:rPr dirty="0" sz="2000" spc="-30">
                <a:solidFill>
                  <a:srgbClr val="FF0000"/>
                </a:solidFill>
                <a:latin typeface="Times New Roman"/>
                <a:cs typeface="Times New Roman"/>
              </a:rPr>
              <a:t> </a:t>
            </a:r>
            <a:r>
              <a:rPr dirty="0" sz="2000" spc="-5">
                <a:solidFill>
                  <a:srgbClr val="FF0000"/>
                </a:solidFill>
                <a:latin typeface="Times New Roman"/>
                <a:cs typeface="Times New Roman"/>
              </a:rPr>
              <a:t>done</a:t>
            </a:r>
            <a:endParaRPr sz="2000">
              <a:latin typeface="Times New Roman"/>
              <a:cs typeface="Times New Roman"/>
            </a:endParaRPr>
          </a:p>
          <a:p>
            <a:pPr marL="475615">
              <a:lnSpc>
                <a:spcPct val="100000"/>
              </a:lnSpc>
              <a:spcBef>
                <a:spcPts val="5"/>
              </a:spcBef>
            </a:pPr>
            <a:r>
              <a:rPr dirty="0" sz="1900" spc="-5">
                <a:latin typeface="Times New Roman"/>
                <a:cs typeface="Times New Roman"/>
              </a:rPr>
              <a:t>Examples </a:t>
            </a:r>
            <a:r>
              <a:rPr dirty="0" sz="1900">
                <a:latin typeface="Times New Roman"/>
                <a:cs typeface="Times New Roman"/>
              </a:rPr>
              <a:t>of data </a:t>
            </a:r>
            <a:r>
              <a:rPr dirty="0" sz="1900" spc="-5">
                <a:latin typeface="Times New Roman"/>
                <a:cs typeface="Times New Roman"/>
              </a:rPr>
              <a:t>collection processes </a:t>
            </a:r>
            <a:r>
              <a:rPr dirty="0" sz="1900">
                <a:latin typeface="Times New Roman"/>
                <a:cs typeface="Times New Roman"/>
              </a:rPr>
              <a:t>may </a:t>
            </a:r>
            <a:r>
              <a:rPr dirty="0" sz="1900" spc="-5">
                <a:latin typeface="Times New Roman"/>
                <a:cs typeface="Times New Roman"/>
              </a:rPr>
              <a:t>include, </a:t>
            </a:r>
            <a:r>
              <a:rPr dirty="0" sz="1900">
                <a:latin typeface="Times New Roman"/>
                <a:cs typeface="Times New Roman"/>
              </a:rPr>
              <a:t>but are not limited to</a:t>
            </a:r>
            <a:r>
              <a:rPr dirty="0" sz="1900" spc="-155">
                <a:latin typeface="Times New Roman"/>
                <a:cs typeface="Times New Roman"/>
              </a:rPr>
              <a:t> </a:t>
            </a:r>
            <a:r>
              <a:rPr dirty="0" sz="1900">
                <a:latin typeface="Times New Roman"/>
                <a:cs typeface="Times New Roman"/>
              </a:rPr>
              <a:t>–</a:t>
            </a:r>
            <a:endParaRPr sz="1900">
              <a:latin typeface="Times New Roman"/>
              <a:cs typeface="Times New Roman"/>
            </a:endParaRPr>
          </a:p>
          <a:p>
            <a:pPr lvl="3" marL="1270000" indent="-343535">
              <a:lnSpc>
                <a:spcPct val="100000"/>
              </a:lnSpc>
              <a:buFont typeface="Arial"/>
              <a:buChar char="•"/>
              <a:tabLst>
                <a:tab pos="1270000" algn="l"/>
                <a:tab pos="1270635" algn="l"/>
              </a:tabLst>
            </a:pPr>
            <a:r>
              <a:rPr dirty="0" sz="1900" spc="-5">
                <a:latin typeface="Times New Roman"/>
                <a:cs typeface="Times New Roman"/>
              </a:rPr>
              <a:t>Specific exam</a:t>
            </a:r>
            <a:r>
              <a:rPr dirty="0" sz="1900" spc="-35">
                <a:latin typeface="Times New Roman"/>
                <a:cs typeface="Times New Roman"/>
              </a:rPr>
              <a:t> </a:t>
            </a:r>
            <a:r>
              <a:rPr dirty="0" sz="1900" spc="-5">
                <a:latin typeface="Times New Roman"/>
                <a:cs typeface="Times New Roman"/>
              </a:rPr>
              <a:t>questions</a:t>
            </a:r>
            <a:endParaRPr sz="1900">
              <a:latin typeface="Times New Roman"/>
              <a:cs typeface="Times New Roman"/>
            </a:endParaRPr>
          </a:p>
          <a:p>
            <a:pPr lvl="3" marL="1270000" indent="-343535">
              <a:lnSpc>
                <a:spcPct val="100000"/>
              </a:lnSpc>
              <a:buFont typeface="Arial"/>
              <a:buChar char="•"/>
              <a:tabLst>
                <a:tab pos="1270000" algn="l"/>
                <a:tab pos="1270635" algn="l"/>
              </a:tabLst>
            </a:pPr>
            <a:r>
              <a:rPr dirty="0" sz="1900">
                <a:latin typeface="Times New Roman"/>
                <a:cs typeface="Times New Roman"/>
              </a:rPr>
              <a:t>Laboratory</a:t>
            </a:r>
            <a:r>
              <a:rPr dirty="0" sz="1900" spc="-25">
                <a:latin typeface="Times New Roman"/>
                <a:cs typeface="Times New Roman"/>
              </a:rPr>
              <a:t> </a:t>
            </a:r>
            <a:r>
              <a:rPr dirty="0" sz="1900">
                <a:latin typeface="Times New Roman"/>
                <a:cs typeface="Times New Roman"/>
              </a:rPr>
              <a:t>tests</a:t>
            </a:r>
            <a:endParaRPr sz="1900">
              <a:latin typeface="Times New Roman"/>
              <a:cs typeface="Times New Roman"/>
            </a:endParaRPr>
          </a:p>
          <a:p>
            <a:pPr lvl="3" marL="1270000" indent="-343535">
              <a:lnSpc>
                <a:spcPct val="100000"/>
              </a:lnSpc>
              <a:buFont typeface="Arial"/>
              <a:buChar char="•"/>
              <a:tabLst>
                <a:tab pos="1270000" algn="l"/>
                <a:tab pos="1270635" algn="l"/>
              </a:tabLst>
            </a:pPr>
            <a:r>
              <a:rPr dirty="0" sz="1900" spc="-5">
                <a:latin typeface="Times New Roman"/>
                <a:cs typeface="Times New Roman"/>
              </a:rPr>
              <a:t>Internally developed assessment</a:t>
            </a:r>
            <a:r>
              <a:rPr dirty="0" sz="1900" spc="-60">
                <a:latin typeface="Times New Roman"/>
                <a:cs typeface="Times New Roman"/>
              </a:rPr>
              <a:t> </a:t>
            </a:r>
            <a:r>
              <a:rPr dirty="0" sz="1900">
                <a:latin typeface="Times New Roman"/>
                <a:cs typeface="Times New Roman"/>
              </a:rPr>
              <a:t>exams</a:t>
            </a:r>
            <a:endParaRPr sz="1900">
              <a:latin typeface="Times New Roman"/>
              <a:cs typeface="Times New Roman"/>
            </a:endParaRPr>
          </a:p>
          <a:p>
            <a:pPr lvl="3" marL="1270000" indent="-343535">
              <a:lnSpc>
                <a:spcPct val="100000"/>
              </a:lnSpc>
              <a:buFont typeface="Arial"/>
              <a:buChar char="•"/>
              <a:tabLst>
                <a:tab pos="1270000" algn="l"/>
                <a:tab pos="1270635" algn="l"/>
              </a:tabLst>
            </a:pPr>
            <a:r>
              <a:rPr dirty="0" sz="1900">
                <a:latin typeface="Times New Roman"/>
                <a:cs typeface="Times New Roman"/>
              </a:rPr>
              <a:t>Oral</a:t>
            </a:r>
            <a:r>
              <a:rPr dirty="0" sz="1900" spc="-10">
                <a:latin typeface="Times New Roman"/>
                <a:cs typeface="Times New Roman"/>
              </a:rPr>
              <a:t> </a:t>
            </a:r>
            <a:r>
              <a:rPr dirty="0" sz="1900">
                <a:latin typeface="Times New Roman"/>
                <a:cs typeface="Times New Roman"/>
              </a:rPr>
              <a:t>exams</a:t>
            </a:r>
            <a:endParaRPr sz="1900">
              <a:latin typeface="Times New Roman"/>
              <a:cs typeface="Times New Roman"/>
            </a:endParaRPr>
          </a:p>
          <a:p>
            <a:pPr lvl="3" marL="1270000" indent="-343535">
              <a:lnSpc>
                <a:spcPct val="100000"/>
              </a:lnSpc>
              <a:buFont typeface="Arial"/>
              <a:buChar char="•"/>
              <a:tabLst>
                <a:tab pos="1270000" algn="l"/>
                <a:tab pos="1270635" algn="l"/>
              </a:tabLst>
            </a:pPr>
            <a:r>
              <a:rPr dirty="0" sz="1900" spc="-5">
                <a:latin typeface="Times New Roman"/>
                <a:cs typeface="Times New Roman"/>
              </a:rPr>
              <a:t>Assignments</a:t>
            </a:r>
            <a:endParaRPr sz="1900">
              <a:latin typeface="Times New Roman"/>
              <a:cs typeface="Times New Roman"/>
            </a:endParaRPr>
          </a:p>
          <a:p>
            <a:pPr lvl="3" marL="1270000" indent="-343535">
              <a:lnSpc>
                <a:spcPct val="100000"/>
              </a:lnSpc>
              <a:spcBef>
                <a:spcPts val="5"/>
              </a:spcBef>
              <a:buFont typeface="Arial"/>
              <a:buChar char="•"/>
              <a:tabLst>
                <a:tab pos="1270000" algn="l"/>
                <a:tab pos="1270635" algn="l"/>
              </a:tabLst>
            </a:pPr>
            <a:r>
              <a:rPr dirty="0" sz="1900">
                <a:latin typeface="Times New Roman"/>
                <a:cs typeface="Times New Roman"/>
              </a:rPr>
              <a:t>Presentations</a:t>
            </a:r>
            <a:endParaRPr sz="1900">
              <a:latin typeface="Times New Roman"/>
              <a:cs typeface="Times New Roman"/>
            </a:endParaRPr>
          </a:p>
          <a:p>
            <a:pPr lvl="3" marL="1270000" indent="-343535">
              <a:lnSpc>
                <a:spcPct val="100000"/>
              </a:lnSpc>
              <a:buFont typeface="Arial"/>
              <a:buChar char="•"/>
              <a:tabLst>
                <a:tab pos="1270000" algn="l"/>
                <a:tab pos="1270635" algn="l"/>
              </a:tabLst>
            </a:pPr>
            <a:r>
              <a:rPr dirty="0" sz="1900" spc="-10">
                <a:latin typeface="Times New Roman"/>
                <a:cs typeface="Times New Roman"/>
              </a:rPr>
              <a:t>Tutorial </a:t>
            </a:r>
            <a:r>
              <a:rPr dirty="0" sz="1900">
                <a:latin typeface="Times New Roman"/>
                <a:cs typeface="Times New Roman"/>
              </a:rPr>
              <a:t>sheets</a:t>
            </a:r>
            <a:r>
              <a:rPr dirty="0" sz="1900" spc="-45">
                <a:latin typeface="Times New Roman"/>
                <a:cs typeface="Times New Roman"/>
              </a:rPr>
              <a:t> </a:t>
            </a:r>
            <a:r>
              <a:rPr dirty="0" sz="1900" spc="-5">
                <a:latin typeface="Times New Roman"/>
                <a:cs typeface="Times New Roman"/>
              </a:rPr>
              <a:t>etc.</a:t>
            </a:r>
            <a:endParaRPr sz="1900">
              <a:latin typeface="Times New Roman"/>
              <a:cs typeface="Times New Roman"/>
            </a:endParaRPr>
          </a:p>
          <a:p>
            <a:pPr>
              <a:lnSpc>
                <a:spcPct val="100000"/>
              </a:lnSpc>
              <a:spcBef>
                <a:spcPts val="25"/>
              </a:spcBef>
            </a:pPr>
            <a:endParaRPr sz="2250">
              <a:latin typeface="Times New Roman"/>
              <a:cs typeface="Times New Roman"/>
            </a:endParaRPr>
          </a:p>
          <a:p>
            <a:pPr marL="76835">
              <a:lnSpc>
                <a:spcPct val="100000"/>
              </a:lnSpc>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821055" marR="496570" indent="-742950">
              <a:lnSpc>
                <a:spcPct val="150000"/>
              </a:lnSpc>
              <a:spcBef>
                <a:spcPts val="50"/>
              </a:spcBef>
            </a:pPr>
            <a:r>
              <a:rPr dirty="0" sz="1600" spc="-5" i="1">
                <a:latin typeface="Times New Roman"/>
                <a:cs typeface="Times New Roman"/>
              </a:rPr>
              <a:t>A. </a:t>
            </a:r>
            <a:r>
              <a:rPr dirty="0" sz="1600" i="1">
                <a:latin typeface="Times New Roman"/>
                <a:cs typeface="Times New Roman"/>
              </a:rPr>
              <a:t>&amp; </a:t>
            </a:r>
            <a:r>
              <a:rPr dirty="0" sz="1600" spc="-5" i="1">
                <a:latin typeface="Times New Roman"/>
                <a:cs typeface="Times New Roman"/>
              </a:rPr>
              <a:t>B. </a:t>
            </a:r>
            <a:r>
              <a:rPr dirty="0" sz="1600" spc="-10" i="1">
                <a:latin typeface="Times New Roman"/>
                <a:cs typeface="Times New Roman"/>
              </a:rPr>
              <a:t>Direct </a:t>
            </a:r>
            <a:r>
              <a:rPr dirty="0" sz="1600" i="1">
                <a:latin typeface="Times New Roman"/>
                <a:cs typeface="Times New Roman"/>
              </a:rPr>
              <a:t>and </a:t>
            </a:r>
            <a:r>
              <a:rPr dirty="0" sz="1600" spc="-10" i="1">
                <a:latin typeface="Times New Roman"/>
                <a:cs typeface="Times New Roman"/>
              </a:rPr>
              <a:t>indirect </a:t>
            </a:r>
            <a:r>
              <a:rPr dirty="0" sz="1600" i="1">
                <a:latin typeface="Times New Roman"/>
                <a:cs typeface="Times New Roman"/>
              </a:rPr>
              <a:t>assessment(if applicable), tools &amp; </a:t>
            </a:r>
            <a:r>
              <a:rPr dirty="0" sz="1600" spc="-10" i="1">
                <a:latin typeface="Times New Roman"/>
                <a:cs typeface="Times New Roman"/>
              </a:rPr>
              <a:t>processes; </a:t>
            </a:r>
            <a:r>
              <a:rPr dirty="0" sz="1600" i="1">
                <a:latin typeface="Times New Roman"/>
                <a:cs typeface="Times New Roman"/>
              </a:rPr>
              <a:t>effective compliance; </a:t>
            </a:r>
            <a:r>
              <a:rPr dirty="0" sz="1600" spc="-10" i="1">
                <a:latin typeface="Times New Roman"/>
                <a:cs typeface="Times New Roman"/>
              </a:rPr>
              <a:t>direct  </a:t>
            </a:r>
            <a:r>
              <a:rPr dirty="0" sz="1600" i="1">
                <a:latin typeface="Times New Roman"/>
                <a:cs typeface="Times New Roman"/>
              </a:rPr>
              <a:t>assessment </a:t>
            </a:r>
            <a:r>
              <a:rPr dirty="0" sz="1600" spc="-10" i="1">
                <a:latin typeface="Times New Roman"/>
                <a:cs typeface="Times New Roman"/>
              </a:rPr>
              <a:t>methodology, indirect </a:t>
            </a:r>
            <a:r>
              <a:rPr dirty="0" sz="1600" i="1">
                <a:latin typeface="Times New Roman"/>
                <a:cs typeface="Times New Roman"/>
              </a:rPr>
              <a:t>assessment formats-collection-analysis; decision</a:t>
            </a:r>
            <a:r>
              <a:rPr dirty="0" sz="1600" spc="50" i="1">
                <a:latin typeface="Times New Roman"/>
                <a:cs typeface="Times New Roman"/>
              </a:rPr>
              <a:t> </a:t>
            </a:r>
            <a:r>
              <a:rPr dirty="0" sz="1600" i="1">
                <a:latin typeface="Times New Roman"/>
                <a:cs typeface="Times New Roman"/>
              </a:rPr>
              <a:t>making</a:t>
            </a:r>
            <a:endParaRPr sz="1600">
              <a:latin typeface="Times New Roman"/>
              <a:cs typeface="Times New Roman"/>
            </a:endParaRPr>
          </a:p>
        </p:txBody>
      </p:sp>
      <p:sp>
        <p:nvSpPr>
          <p:cNvPr id="10" name="object 10"/>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pSp>
      <p:sp>
        <p:nvSpPr>
          <p:cNvPr id="8" name="object 8"/>
          <p:cNvSpPr txBox="1">
            <a:spLocks noGrp="1"/>
          </p:cNvSpPr>
          <p:nvPr>
            <p:ph type="title"/>
          </p:nvPr>
        </p:nvSpPr>
        <p:spPr>
          <a:xfrm>
            <a:off x="535940" y="807974"/>
            <a:ext cx="7432040" cy="330200"/>
          </a:xfrm>
          <a:prstGeom prst="rect"/>
        </p:spPr>
        <p:txBody>
          <a:bodyPr wrap="square" lIns="0" tIns="12065" rIns="0" bIns="0" rtlCol="0" vert="horz">
            <a:spAutoFit/>
          </a:bodyPr>
          <a:lstStyle/>
          <a:p>
            <a:pPr marL="12700">
              <a:lnSpc>
                <a:spcPct val="100000"/>
              </a:lnSpc>
              <a:spcBef>
                <a:spcPts val="95"/>
              </a:spcBef>
            </a:pPr>
            <a:r>
              <a:rPr dirty="0"/>
              <a:t>8.4.2. </a:t>
            </a:r>
            <a:r>
              <a:rPr dirty="0" spc="-5"/>
              <a:t>Record </a:t>
            </a:r>
            <a:r>
              <a:rPr dirty="0"/>
              <a:t>the </a:t>
            </a:r>
            <a:r>
              <a:rPr dirty="0" spc="-5"/>
              <a:t>attainment of Course Outcomes of all first year</a:t>
            </a:r>
            <a:r>
              <a:rPr dirty="0" spc="30"/>
              <a:t> </a:t>
            </a:r>
            <a:r>
              <a:rPr dirty="0" spc="-5"/>
              <a:t>courses</a:t>
            </a:r>
          </a:p>
        </p:txBody>
      </p:sp>
      <p:sp>
        <p:nvSpPr>
          <p:cNvPr id="9" name="object 9"/>
          <p:cNvSpPr txBox="1">
            <a:spLocks noGrp="1"/>
          </p:cNvSpPr>
          <p:nvPr>
            <p:ph type="body" idx="1"/>
          </p:nvPr>
        </p:nvSpPr>
        <p:spPr>
          <a:prstGeom prst="rect"/>
        </p:spPr>
        <p:txBody>
          <a:bodyPr wrap="square" lIns="0" tIns="12700" rIns="0" bIns="0" rtlCol="0" vert="horz">
            <a:spAutoFit/>
          </a:bodyPr>
          <a:lstStyle/>
          <a:p>
            <a:pPr algn="just" marL="12700">
              <a:lnSpc>
                <a:spcPct val="100000"/>
              </a:lnSpc>
              <a:spcBef>
                <a:spcPts val="100"/>
              </a:spcBef>
            </a:pPr>
            <a:r>
              <a:rPr dirty="0"/>
              <a:t>Program </a:t>
            </a:r>
            <a:r>
              <a:rPr dirty="0" spc="-5"/>
              <a:t>shall </a:t>
            </a:r>
            <a:r>
              <a:rPr dirty="0"/>
              <a:t>have set attainment </a:t>
            </a:r>
            <a:r>
              <a:rPr dirty="0" spc="-5"/>
              <a:t>levels </a:t>
            </a:r>
            <a:r>
              <a:rPr dirty="0"/>
              <a:t>for all first year</a:t>
            </a:r>
            <a:r>
              <a:rPr dirty="0" spc="-125"/>
              <a:t> </a:t>
            </a:r>
            <a:r>
              <a:rPr dirty="0"/>
              <a:t>courses.</a:t>
            </a:r>
          </a:p>
          <a:p>
            <a:pPr algn="just" marL="755650" marR="5080" indent="-285750">
              <a:lnSpc>
                <a:spcPct val="100000"/>
              </a:lnSpc>
              <a:buFont typeface="Arial"/>
              <a:buChar char="•"/>
              <a:tabLst>
                <a:tab pos="755650" algn="l"/>
              </a:tabLst>
            </a:pPr>
            <a:r>
              <a:rPr dirty="0" b="0">
                <a:latin typeface="Times New Roman"/>
                <a:cs typeface="Times New Roman"/>
              </a:rPr>
              <a:t>The </a:t>
            </a:r>
            <a:r>
              <a:rPr dirty="0" spc="-5" b="0">
                <a:latin typeface="Times New Roman"/>
                <a:cs typeface="Times New Roman"/>
              </a:rPr>
              <a:t>attainment </a:t>
            </a:r>
            <a:r>
              <a:rPr dirty="0" spc="-10" b="0">
                <a:latin typeface="Times New Roman"/>
                <a:cs typeface="Times New Roman"/>
              </a:rPr>
              <a:t>levels </a:t>
            </a:r>
            <a:r>
              <a:rPr dirty="0" b="0">
                <a:latin typeface="Times New Roman"/>
                <a:cs typeface="Times New Roman"/>
              </a:rPr>
              <a:t>shall </a:t>
            </a:r>
            <a:r>
              <a:rPr dirty="0" spc="-5" b="0">
                <a:latin typeface="Times New Roman"/>
                <a:cs typeface="Times New Roman"/>
              </a:rPr>
              <a:t>be set considering average performance levels in the  </a:t>
            </a:r>
            <a:r>
              <a:rPr dirty="0" spc="-5" b="0" i="1">
                <a:latin typeface="Times New Roman"/>
                <a:cs typeface="Times New Roman"/>
              </a:rPr>
              <a:t>University </a:t>
            </a:r>
            <a:r>
              <a:rPr dirty="0" b="0" i="1">
                <a:latin typeface="Times New Roman"/>
                <a:cs typeface="Times New Roman"/>
              </a:rPr>
              <a:t>Examination or any higher </a:t>
            </a:r>
            <a:r>
              <a:rPr dirty="0" spc="-5" b="0" i="1">
                <a:latin typeface="Times New Roman"/>
                <a:cs typeface="Times New Roman"/>
              </a:rPr>
              <a:t>value </a:t>
            </a:r>
            <a:r>
              <a:rPr dirty="0" b="0" i="1">
                <a:latin typeface="Times New Roman"/>
                <a:cs typeface="Times New Roman"/>
              </a:rPr>
              <a:t>set as </a:t>
            </a:r>
            <a:r>
              <a:rPr dirty="0" spc="-15" b="0" i="1">
                <a:latin typeface="Times New Roman"/>
                <a:cs typeface="Times New Roman"/>
              </a:rPr>
              <a:t>target </a:t>
            </a:r>
            <a:r>
              <a:rPr dirty="0" b="0" i="1">
                <a:latin typeface="Times New Roman"/>
                <a:cs typeface="Times New Roman"/>
              </a:rPr>
              <a:t>for the </a:t>
            </a:r>
            <a:r>
              <a:rPr dirty="0" spc="-5" b="0" i="1">
                <a:latin typeface="Times New Roman"/>
                <a:cs typeface="Times New Roman"/>
              </a:rPr>
              <a:t>assessment</a:t>
            </a:r>
            <a:r>
              <a:rPr dirty="0" spc="-105" b="0" i="1">
                <a:latin typeface="Times New Roman"/>
                <a:cs typeface="Times New Roman"/>
              </a:rPr>
              <a:t> </a:t>
            </a:r>
            <a:r>
              <a:rPr dirty="0" spc="-5" b="0" i="1">
                <a:latin typeface="Times New Roman"/>
                <a:cs typeface="Times New Roman"/>
              </a:rPr>
              <a:t>years.</a:t>
            </a:r>
          </a:p>
          <a:p>
            <a:pPr algn="just" marL="755650" marR="5080" indent="-285750">
              <a:lnSpc>
                <a:spcPct val="100000"/>
              </a:lnSpc>
              <a:buFont typeface="Arial"/>
              <a:buChar char="•"/>
              <a:tabLst>
                <a:tab pos="755650" algn="l"/>
              </a:tabLst>
            </a:pPr>
            <a:r>
              <a:rPr dirty="0" spc="-5" b="0">
                <a:latin typeface="Times New Roman"/>
                <a:cs typeface="Times New Roman"/>
              </a:rPr>
              <a:t>Attainment level is to be </a:t>
            </a:r>
            <a:r>
              <a:rPr dirty="0" spc="-15" b="0">
                <a:latin typeface="Times New Roman"/>
                <a:cs typeface="Times New Roman"/>
              </a:rPr>
              <a:t>measured </a:t>
            </a:r>
            <a:r>
              <a:rPr dirty="0" spc="-5" b="0">
                <a:latin typeface="Times New Roman"/>
                <a:cs typeface="Times New Roman"/>
              </a:rPr>
              <a:t>in terms of student performance in internal  </a:t>
            </a:r>
            <a:r>
              <a:rPr dirty="0" spc="-5" b="0" i="1">
                <a:latin typeface="Times New Roman"/>
                <a:cs typeface="Times New Roman"/>
              </a:rPr>
              <a:t>assessments with </a:t>
            </a:r>
            <a:r>
              <a:rPr dirty="0" spc="-15" b="0" i="1">
                <a:latin typeface="Times New Roman"/>
                <a:cs typeface="Times New Roman"/>
              </a:rPr>
              <a:t>respect </a:t>
            </a:r>
            <a:r>
              <a:rPr dirty="0" b="0" i="1">
                <a:latin typeface="Times New Roman"/>
                <a:cs typeface="Times New Roman"/>
              </a:rPr>
              <a:t>the COs of a </a:t>
            </a:r>
            <a:r>
              <a:rPr dirty="0" spc="-5" b="0" i="1">
                <a:latin typeface="Times New Roman"/>
                <a:cs typeface="Times New Roman"/>
              </a:rPr>
              <a:t>subject </a:t>
            </a:r>
            <a:r>
              <a:rPr dirty="0" b="0" i="1">
                <a:latin typeface="Times New Roman"/>
                <a:cs typeface="Times New Roman"/>
              </a:rPr>
              <a:t>plus </a:t>
            </a:r>
            <a:r>
              <a:rPr dirty="0" spc="-5" b="0" i="1">
                <a:latin typeface="Times New Roman"/>
                <a:cs typeface="Times New Roman"/>
              </a:rPr>
              <a:t>the performance in the  University</a:t>
            </a:r>
            <a:r>
              <a:rPr dirty="0" spc="-25" b="0" i="1">
                <a:latin typeface="Times New Roman"/>
                <a:cs typeface="Times New Roman"/>
              </a:rPr>
              <a:t> </a:t>
            </a:r>
            <a:r>
              <a:rPr dirty="0" b="0" i="1">
                <a:latin typeface="Times New Roman"/>
                <a:cs typeface="Times New Roman"/>
              </a:rPr>
              <a:t>examination</a:t>
            </a:r>
          </a:p>
          <a:p>
            <a:pPr>
              <a:lnSpc>
                <a:spcPct val="100000"/>
              </a:lnSpc>
            </a:pPr>
            <a:endParaRPr sz="2100">
              <a:latin typeface="Times New Roman"/>
              <a:cs typeface="Times New Roman"/>
            </a:endParaRPr>
          </a:p>
          <a:p>
            <a:pPr>
              <a:lnSpc>
                <a:spcPct val="100000"/>
              </a:lnSpc>
              <a:spcBef>
                <a:spcPts val="25"/>
              </a:spcBef>
            </a:pPr>
            <a:endParaRPr sz="2050">
              <a:latin typeface="Times New Roman"/>
              <a:cs typeface="Times New Roman"/>
            </a:endParaRPr>
          </a:p>
          <a:p>
            <a:pPr marL="12700">
              <a:lnSpc>
                <a:spcPct val="100000"/>
              </a:lnSpc>
              <a:tabLst>
                <a:tab pos="387350" algn="l"/>
              </a:tabLst>
            </a:pPr>
            <a:r>
              <a:rPr dirty="0" sz="2000" b="0" i="0">
                <a:latin typeface="Times New Roman"/>
                <a:cs typeface="Times New Roman"/>
              </a:rPr>
              <a:t>A.	</a:t>
            </a:r>
            <a:r>
              <a:rPr dirty="0" sz="2000" spc="-35" b="0" i="0">
                <a:latin typeface="Times New Roman"/>
                <a:cs typeface="Times New Roman"/>
              </a:rPr>
              <a:t>Verify </a:t>
            </a:r>
            <a:r>
              <a:rPr dirty="0" sz="2000" spc="5" b="0" i="0">
                <a:latin typeface="Times New Roman"/>
                <a:cs typeface="Times New Roman"/>
              </a:rPr>
              <a:t>the records </a:t>
            </a:r>
            <a:r>
              <a:rPr dirty="0" sz="2000" b="0" i="0">
                <a:latin typeface="Times New Roman"/>
                <a:cs typeface="Times New Roman"/>
              </a:rPr>
              <a:t>as </a:t>
            </a:r>
            <a:r>
              <a:rPr dirty="0" sz="2000" spc="5" b="0" i="0">
                <a:latin typeface="Times New Roman"/>
                <a:cs typeface="Times New Roman"/>
              </a:rPr>
              <a:t>per the benchmark set for the courses</a:t>
            </a:r>
            <a:r>
              <a:rPr dirty="0" sz="2000" spc="100" b="0" i="0">
                <a:latin typeface="Times New Roman"/>
                <a:cs typeface="Times New Roman"/>
              </a:rPr>
              <a:t> </a:t>
            </a:r>
            <a:r>
              <a:rPr dirty="0" sz="2000" spc="5" b="0" i="0">
                <a:latin typeface="Times New Roman"/>
                <a:cs typeface="Times New Roman"/>
              </a:rPr>
              <a:t>(5)</a:t>
            </a:r>
            <a:endParaRPr sz="2000">
              <a:latin typeface="Times New Roman"/>
              <a:cs typeface="Times New Roman"/>
            </a:endParaRPr>
          </a:p>
          <a:p>
            <a:pPr marL="76835">
              <a:lnSpc>
                <a:spcPct val="100000"/>
              </a:lnSpc>
              <a:spcBef>
                <a:spcPts val="700"/>
              </a:spcBef>
            </a:pPr>
            <a:r>
              <a:rPr dirty="0" sz="1800" spc="-5">
                <a:solidFill>
                  <a:srgbClr val="00AF50"/>
                </a:solidFill>
              </a:rPr>
              <a:t>Exhibits/Context to </a:t>
            </a:r>
            <a:r>
              <a:rPr dirty="0" sz="1800">
                <a:solidFill>
                  <a:srgbClr val="00AF50"/>
                </a:solidFill>
              </a:rPr>
              <a:t>be</a:t>
            </a:r>
            <a:r>
              <a:rPr dirty="0" sz="1800" spc="5">
                <a:solidFill>
                  <a:srgbClr val="00AF50"/>
                </a:solidFill>
              </a:rPr>
              <a:t> </a:t>
            </a:r>
            <a:r>
              <a:rPr dirty="0" sz="1800">
                <a:solidFill>
                  <a:srgbClr val="00AF50"/>
                </a:solidFill>
              </a:rPr>
              <a:t>Observed/Assessed:</a:t>
            </a:r>
            <a:endParaRPr sz="1800"/>
          </a:p>
          <a:p>
            <a:pPr marL="76835">
              <a:lnSpc>
                <a:spcPct val="100000"/>
              </a:lnSpc>
              <a:spcBef>
                <a:spcPts val="1010"/>
              </a:spcBef>
            </a:pPr>
            <a:r>
              <a:rPr dirty="0" sz="1600" b="0">
                <a:latin typeface="Times New Roman"/>
                <a:cs typeface="Times New Roman"/>
              </a:rPr>
              <a:t>Documentary evidence – Attainment for atleast 3</a:t>
            </a:r>
            <a:r>
              <a:rPr dirty="0" sz="1600" spc="-45" b="0">
                <a:latin typeface="Times New Roman"/>
                <a:cs typeface="Times New Roman"/>
              </a:rPr>
              <a:t> </a:t>
            </a:r>
            <a:r>
              <a:rPr dirty="0" sz="1600" b="0">
                <a:latin typeface="Times New Roman"/>
                <a:cs typeface="Times New Roman"/>
              </a:rPr>
              <a:t>courses</a:t>
            </a:r>
            <a:endParaRPr sz="1600">
              <a:latin typeface="Times New Roman"/>
              <a:cs typeface="Times New Roman"/>
            </a:endParaRPr>
          </a:p>
        </p:txBody>
      </p:sp>
      <p:sp>
        <p:nvSpPr>
          <p:cNvPr id="10" name="object 10"/>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sp>
        <p:nvSpPr>
          <p:cNvPr id="8" name="object 8"/>
          <p:cNvSpPr txBox="1">
            <a:spLocks noGrp="1"/>
          </p:cNvSpPr>
          <p:nvPr>
            <p:ph type="title"/>
          </p:nvPr>
        </p:nvSpPr>
        <p:spPr>
          <a:xfrm>
            <a:off x="542798" y="632713"/>
            <a:ext cx="7354570"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8.5. Attainment of </a:t>
            </a:r>
            <a:r>
              <a:rPr dirty="0" sz="2200" spc="-5" b="1">
                <a:solidFill>
                  <a:srgbClr val="0000CC"/>
                </a:solidFill>
                <a:latin typeface="Times New Roman"/>
                <a:cs typeface="Times New Roman"/>
              </a:rPr>
              <a:t>Program </a:t>
            </a:r>
            <a:r>
              <a:rPr dirty="0" sz="2200" b="1">
                <a:solidFill>
                  <a:srgbClr val="0000CC"/>
                </a:solidFill>
                <a:latin typeface="Times New Roman"/>
                <a:cs typeface="Times New Roman"/>
              </a:rPr>
              <a:t>Outcomes of all first year</a:t>
            </a:r>
            <a:r>
              <a:rPr dirty="0" sz="2200" spc="-240" b="1">
                <a:solidFill>
                  <a:srgbClr val="0000CC"/>
                </a:solidFill>
                <a:latin typeface="Times New Roman"/>
                <a:cs typeface="Times New Roman"/>
              </a:rPr>
              <a:t> </a:t>
            </a:r>
            <a:r>
              <a:rPr dirty="0" sz="2200" b="1">
                <a:solidFill>
                  <a:srgbClr val="0000CC"/>
                </a:solidFill>
                <a:latin typeface="Times New Roman"/>
                <a:cs typeface="Times New Roman"/>
              </a:rPr>
              <a:t>courses</a:t>
            </a:r>
            <a:endParaRPr sz="2200">
              <a:latin typeface="Times New Roman"/>
              <a:cs typeface="Times New Roman"/>
            </a:endParaRPr>
          </a:p>
        </p:txBody>
      </p:sp>
      <p:sp>
        <p:nvSpPr>
          <p:cNvPr id="9" name="object 9"/>
          <p:cNvSpPr txBox="1"/>
          <p:nvPr/>
        </p:nvSpPr>
        <p:spPr>
          <a:xfrm>
            <a:off x="542798" y="1054810"/>
            <a:ext cx="8884920" cy="2202180"/>
          </a:xfrm>
          <a:prstGeom prst="rect">
            <a:avLst/>
          </a:prstGeom>
        </p:spPr>
        <p:txBody>
          <a:bodyPr wrap="square" lIns="0" tIns="109855" rIns="0" bIns="0" rtlCol="0" vert="horz">
            <a:spAutoFit/>
          </a:bodyPr>
          <a:lstStyle/>
          <a:p>
            <a:pPr lvl="2" marL="808355" indent="-796290">
              <a:lnSpc>
                <a:spcPct val="100000"/>
              </a:lnSpc>
              <a:spcBef>
                <a:spcPts val="865"/>
              </a:spcBef>
              <a:buAutoNum type="arabicPeriod"/>
              <a:tabLst>
                <a:tab pos="808355" algn="l"/>
                <a:tab pos="808990" algn="l"/>
              </a:tabLst>
            </a:pPr>
            <a:r>
              <a:rPr dirty="0" sz="2000" spc="-5">
                <a:solidFill>
                  <a:srgbClr val="FF0000"/>
                </a:solidFill>
                <a:latin typeface="Times New Roman"/>
                <a:cs typeface="Times New Roman"/>
              </a:rPr>
              <a:t>Indicate results of evaluation of each relevant PO </a:t>
            </a:r>
            <a:r>
              <a:rPr dirty="0" sz="2000">
                <a:solidFill>
                  <a:srgbClr val="FF0000"/>
                </a:solidFill>
                <a:latin typeface="Times New Roman"/>
                <a:cs typeface="Times New Roman"/>
              </a:rPr>
              <a:t>and/or </a:t>
            </a:r>
            <a:r>
              <a:rPr dirty="0" sz="2000" spc="-5">
                <a:solidFill>
                  <a:srgbClr val="FF0000"/>
                </a:solidFill>
                <a:latin typeface="Times New Roman"/>
                <a:cs typeface="Times New Roman"/>
              </a:rPr>
              <a:t>PSO, if</a:t>
            </a:r>
            <a:r>
              <a:rPr dirty="0" sz="2000" spc="10">
                <a:solidFill>
                  <a:srgbClr val="FF0000"/>
                </a:solidFill>
                <a:latin typeface="Times New Roman"/>
                <a:cs typeface="Times New Roman"/>
              </a:rPr>
              <a:t> </a:t>
            </a:r>
            <a:r>
              <a:rPr dirty="0" sz="2000" spc="-5">
                <a:solidFill>
                  <a:srgbClr val="FF0000"/>
                </a:solidFill>
                <a:latin typeface="Times New Roman"/>
                <a:cs typeface="Times New Roman"/>
              </a:rPr>
              <a:t>applicable</a:t>
            </a:r>
            <a:endParaRPr sz="2000">
              <a:latin typeface="Times New Roman"/>
              <a:cs typeface="Times New Roman"/>
            </a:endParaRPr>
          </a:p>
          <a:p>
            <a:pPr lvl="3" marL="755650" indent="-286385">
              <a:lnSpc>
                <a:spcPct val="100000"/>
              </a:lnSpc>
              <a:spcBef>
                <a:spcPts val="770"/>
              </a:spcBef>
              <a:buFont typeface="Arial"/>
              <a:buChar char="•"/>
              <a:tabLst>
                <a:tab pos="755650" algn="l"/>
                <a:tab pos="756285" algn="l"/>
              </a:tabLst>
            </a:pPr>
            <a:r>
              <a:rPr dirty="0" sz="2000" spc="-5">
                <a:latin typeface="Times New Roman"/>
                <a:cs typeface="Times New Roman"/>
              </a:rPr>
              <a:t>The</a:t>
            </a:r>
            <a:r>
              <a:rPr dirty="0" sz="2000" spc="70">
                <a:latin typeface="Times New Roman"/>
                <a:cs typeface="Times New Roman"/>
              </a:rPr>
              <a:t> </a:t>
            </a:r>
            <a:r>
              <a:rPr dirty="0" sz="2000" spc="-5">
                <a:latin typeface="Times New Roman"/>
                <a:cs typeface="Times New Roman"/>
              </a:rPr>
              <a:t>relevant</a:t>
            </a:r>
            <a:r>
              <a:rPr dirty="0" sz="2000" spc="75">
                <a:latin typeface="Times New Roman"/>
                <a:cs typeface="Times New Roman"/>
              </a:rPr>
              <a:t> </a:t>
            </a:r>
            <a:r>
              <a:rPr dirty="0" sz="2000" spc="-5">
                <a:latin typeface="Times New Roman"/>
                <a:cs typeface="Times New Roman"/>
              </a:rPr>
              <a:t>program</a:t>
            </a:r>
            <a:r>
              <a:rPr dirty="0" sz="2000" spc="65">
                <a:latin typeface="Times New Roman"/>
                <a:cs typeface="Times New Roman"/>
              </a:rPr>
              <a:t> </a:t>
            </a:r>
            <a:r>
              <a:rPr dirty="0" sz="2000" spc="-5">
                <a:latin typeface="Times New Roman"/>
                <a:cs typeface="Times New Roman"/>
              </a:rPr>
              <a:t>outcomes</a:t>
            </a:r>
            <a:r>
              <a:rPr dirty="0" sz="2000" spc="65">
                <a:latin typeface="Times New Roman"/>
                <a:cs typeface="Times New Roman"/>
              </a:rPr>
              <a:t> </a:t>
            </a:r>
            <a:r>
              <a:rPr dirty="0" sz="2000" spc="-5">
                <a:latin typeface="Times New Roman"/>
                <a:cs typeface="Times New Roman"/>
              </a:rPr>
              <a:t>that</a:t>
            </a:r>
            <a:r>
              <a:rPr dirty="0" sz="2000" spc="75">
                <a:latin typeface="Times New Roman"/>
                <a:cs typeface="Times New Roman"/>
              </a:rPr>
              <a:t> </a:t>
            </a:r>
            <a:r>
              <a:rPr dirty="0" sz="2000" spc="-5">
                <a:latin typeface="Times New Roman"/>
                <a:cs typeface="Times New Roman"/>
              </a:rPr>
              <a:t>are</a:t>
            </a:r>
            <a:r>
              <a:rPr dirty="0" sz="2000" spc="60">
                <a:latin typeface="Times New Roman"/>
                <a:cs typeface="Times New Roman"/>
              </a:rPr>
              <a:t> </a:t>
            </a:r>
            <a:r>
              <a:rPr dirty="0" sz="2000" spc="-5">
                <a:latin typeface="Times New Roman"/>
                <a:cs typeface="Times New Roman"/>
              </a:rPr>
              <a:t>to</a:t>
            </a:r>
            <a:r>
              <a:rPr dirty="0" sz="2000" spc="70">
                <a:latin typeface="Times New Roman"/>
                <a:cs typeface="Times New Roman"/>
              </a:rPr>
              <a:t> </a:t>
            </a:r>
            <a:r>
              <a:rPr dirty="0" sz="2000" spc="-5">
                <a:latin typeface="Times New Roman"/>
                <a:cs typeface="Times New Roman"/>
              </a:rPr>
              <a:t>be</a:t>
            </a:r>
            <a:r>
              <a:rPr dirty="0" sz="2000" spc="75">
                <a:latin typeface="Times New Roman"/>
                <a:cs typeface="Times New Roman"/>
              </a:rPr>
              <a:t> </a:t>
            </a:r>
            <a:r>
              <a:rPr dirty="0" sz="2000" spc="-5">
                <a:latin typeface="Times New Roman"/>
                <a:cs typeface="Times New Roman"/>
              </a:rPr>
              <a:t>addressed</a:t>
            </a:r>
            <a:r>
              <a:rPr dirty="0" sz="2000" spc="75">
                <a:latin typeface="Times New Roman"/>
                <a:cs typeface="Times New Roman"/>
              </a:rPr>
              <a:t> </a:t>
            </a:r>
            <a:r>
              <a:rPr dirty="0" sz="2000" spc="-5">
                <a:latin typeface="Times New Roman"/>
                <a:cs typeface="Times New Roman"/>
              </a:rPr>
              <a:t>at</a:t>
            </a:r>
            <a:r>
              <a:rPr dirty="0" sz="2000" spc="70">
                <a:latin typeface="Times New Roman"/>
                <a:cs typeface="Times New Roman"/>
              </a:rPr>
              <a:t> </a:t>
            </a:r>
            <a:r>
              <a:rPr dirty="0" sz="2000" spc="-5">
                <a:latin typeface="Times New Roman"/>
                <a:cs typeface="Times New Roman"/>
              </a:rPr>
              <a:t>first</a:t>
            </a:r>
            <a:r>
              <a:rPr dirty="0" sz="2000" spc="60">
                <a:latin typeface="Times New Roman"/>
                <a:cs typeface="Times New Roman"/>
              </a:rPr>
              <a:t> </a:t>
            </a:r>
            <a:r>
              <a:rPr dirty="0" sz="2000" spc="-5">
                <a:latin typeface="Times New Roman"/>
                <a:cs typeface="Times New Roman"/>
              </a:rPr>
              <a:t>year</a:t>
            </a:r>
            <a:r>
              <a:rPr dirty="0" sz="2000" spc="80">
                <a:latin typeface="Times New Roman"/>
                <a:cs typeface="Times New Roman"/>
              </a:rPr>
              <a:t> </a:t>
            </a:r>
            <a:r>
              <a:rPr dirty="0" sz="2000" spc="-5">
                <a:latin typeface="Times New Roman"/>
                <a:cs typeface="Times New Roman"/>
              </a:rPr>
              <a:t>need</a:t>
            </a:r>
            <a:r>
              <a:rPr dirty="0" sz="2000" spc="70">
                <a:latin typeface="Times New Roman"/>
                <a:cs typeface="Times New Roman"/>
              </a:rPr>
              <a:t> </a:t>
            </a:r>
            <a:r>
              <a:rPr dirty="0" sz="2000" spc="-5">
                <a:latin typeface="Times New Roman"/>
                <a:cs typeface="Times New Roman"/>
              </a:rPr>
              <a:t>to</a:t>
            </a:r>
            <a:r>
              <a:rPr dirty="0" sz="2000" spc="65">
                <a:latin typeface="Times New Roman"/>
                <a:cs typeface="Times New Roman"/>
              </a:rPr>
              <a:t> </a:t>
            </a:r>
            <a:r>
              <a:rPr dirty="0" sz="2000" spc="-5">
                <a:latin typeface="Times New Roman"/>
                <a:cs typeface="Times New Roman"/>
              </a:rPr>
              <a:t>be</a:t>
            </a:r>
            <a:endParaRPr sz="2000">
              <a:latin typeface="Times New Roman"/>
              <a:cs typeface="Times New Roman"/>
            </a:endParaRPr>
          </a:p>
          <a:p>
            <a:pPr marL="755650">
              <a:lnSpc>
                <a:spcPct val="100000"/>
              </a:lnSpc>
              <a:spcBef>
                <a:spcPts val="1200"/>
              </a:spcBef>
            </a:pPr>
            <a:r>
              <a:rPr dirty="0" sz="2000" spc="-5">
                <a:latin typeface="Times New Roman"/>
                <a:cs typeface="Times New Roman"/>
              </a:rPr>
              <a:t>identified by the</a:t>
            </a:r>
            <a:r>
              <a:rPr dirty="0" sz="2000" spc="-25">
                <a:latin typeface="Times New Roman"/>
                <a:cs typeface="Times New Roman"/>
              </a:rPr>
              <a:t> </a:t>
            </a:r>
            <a:r>
              <a:rPr dirty="0" sz="2000" spc="-5">
                <a:latin typeface="Times New Roman"/>
                <a:cs typeface="Times New Roman"/>
              </a:rPr>
              <a:t>institution</a:t>
            </a:r>
            <a:endParaRPr sz="2000">
              <a:latin typeface="Times New Roman"/>
              <a:cs typeface="Times New Roman"/>
            </a:endParaRPr>
          </a:p>
          <a:p>
            <a:pPr lvl="3" marL="755650" marR="5080" indent="-285750">
              <a:lnSpc>
                <a:spcPct val="150000"/>
              </a:lnSpc>
              <a:buFont typeface="Arial"/>
              <a:buChar char="•"/>
              <a:tabLst>
                <a:tab pos="755650" algn="l"/>
                <a:tab pos="756285" algn="l"/>
              </a:tabLst>
            </a:pPr>
            <a:r>
              <a:rPr dirty="0" sz="2000" spc="-5">
                <a:latin typeface="Times New Roman"/>
                <a:cs typeface="Times New Roman"/>
              </a:rPr>
              <a:t>Program Outcome attainment levels shall be set for all relevant POs and/or  PSOs through first year courses</a:t>
            </a:r>
            <a:endParaRPr sz="2000">
              <a:latin typeface="Times New Roman"/>
              <a:cs typeface="Times New Roman"/>
            </a:endParaRPr>
          </a:p>
        </p:txBody>
      </p:sp>
      <p:graphicFrame>
        <p:nvGraphicFramePr>
          <p:cNvPr id="10" name="object 10"/>
          <p:cNvGraphicFramePr>
            <a:graphicFrameLocks noGrp="1"/>
          </p:cNvGraphicFramePr>
          <p:nvPr/>
        </p:nvGraphicFramePr>
        <p:xfrm>
          <a:off x="823734" y="3346450"/>
          <a:ext cx="8675370" cy="2237740"/>
        </p:xfrm>
        <a:graphic>
          <a:graphicData uri="http://schemas.openxmlformats.org/drawingml/2006/table">
            <a:tbl>
              <a:tblPr firstRow="1" bandRow="1">
                <a:tableStyleId>{2D5ABB26-0587-4C30-8999-92F81FD0307C}</a:tableStyleId>
              </a:tblPr>
              <a:tblGrid>
                <a:gridCol w="1861185"/>
                <a:gridCol w="533400"/>
                <a:gridCol w="541019"/>
                <a:gridCol w="572134"/>
                <a:gridCol w="572135"/>
                <a:gridCol w="572135"/>
                <a:gridCol w="572135"/>
                <a:gridCol w="572135"/>
                <a:gridCol w="572135"/>
                <a:gridCol w="572134"/>
                <a:gridCol w="572134"/>
                <a:gridCol w="572134"/>
                <a:gridCol w="572134"/>
              </a:tblGrid>
              <a:tr h="370839">
                <a:tc>
                  <a:txBody>
                    <a:bodyPr/>
                    <a:lstStyle/>
                    <a:p>
                      <a:pPr marL="560705">
                        <a:lnSpc>
                          <a:spcPct val="100000"/>
                        </a:lnSpc>
                        <a:spcBef>
                          <a:spcPts val="570"/>
                        </a:spcBef>
                      </a:pPr>
                      <a:r>
                        <a:rPr dirty="0" sz="1400" spc="-5" b="1">
                          <a:latin typeface="Times New Roman"/>
                          <a:cs typeface="Times New Roman"/>
                        </a:rPr>
                        <a:t>COURSE</a:t>
                      </a:r>
                      <a:endParaRPr sz="1400">
                        <a:latin typeface="Times New Roman"/>
                        <a:cs typeface="Times New Roman"/>
                      </a:endParaRPr>
                    </a:p>
                  </a:txBody>
                  <a:tcPr marL="0" marR="0" marB="0" marT="72390">
                    <a:lnL w="12700">
                      <a:solidFill>
                        <a:srgbClr val="8B7A6F"/>
                      </a:solidFill>
                      <a:prstDash val="solid"/>
                    </a:lnL>
                    <a:lnR w="12700">
                      <a:solidFill>
                        <a:srgbClr val="8B7A6F"/>
                      </a:solidFill>
                      <a:prstDash val="solid"/>
                    </a:lnR>
                    <a:lnT w="12700">
                      <a:solidFill>
                        <a:srgbClr val="8B7A6F"/>
                      </a:solidFill>
                      <a:prstDash val="solid"/>
                    </a:lnT>
                    <a:lnB w="28575">
                      <a:solidFill>
                        <a:srgbClr val="8B7A6F"/>
                      </a:solidFill>
                      <a:prstDash val="solid"/>
                    </a:lnB>
                    <a:solidFill>
                      <a:srgbClr val="E9EEE8"/>
                    </a:solidFill>
                  </a:tcPr>
                </a:tc>
                <a:tc>
                  <a:txBody>
                    <a:bodyPr/>
                    <a:lstStyle/>
                    <a:p>
                      <a:pPr marL="99060">
                        <a:lnSpc>
                          <a:spcPct val="100000"/>
                        </a:lnSpc>
                        <a:spcBef>
                          <a:spcPts val="545"/>
                        </a:spcBef>
                      </a:pPr>
                      <a:r>
                        <a:rPr dirty="0" sz="1400" spc="-10" b="1">
                          <a:latin typeface="Times New Roman"/>
                          <a:cs typeface="Times New Roman"/>
                        </a:rPr>
                        <a:t>COs</a:t>
                      </a:r>
                      <a:endParaRPr sz="1400">
                        <a:latin typeface="Times New Roman"/>
                        <a:cs typeface="Times New Roman"/>
                      </a:endParaRPr>
                    </a:p>
                  </a:txBody>
                  <a:tcPr marL="0" marR="0" marB="0" marT="69215">
                    <a:lnL w="12700">
                      <a:solidFill>
                        <a:srgbClr val="8B7A6F"/>
                      </a:solidFill>
                      <a:prstDash val="solid"/>
                    </a:lnL>
                    <a:lnR w="12700">
                      <a:solidFill>
                        <a:srgbClr val="8B7A6F"/>
                      </a:solidFill>
                      <a:prstDash val="solid"/>
                    </a:lnR>
                    <a:lnT w="12700">
                      <a:solidFill>
                        <a:srgbClr val="8B7A6F"/>
                      </a:solidFill>
                      <a:prstDash val="solid"/>
                    </a:lnT>
                    <a:lnB w="28575">
                      <a:solidFill>
                        <a:srgbClr val="8B7A6F"/>
                      </a:solidFill>
                      <a:prstDash val="solid"/>
                    </a:lnB>
                    <a:solidFill>
                      <a:srgbClr val="E9EEE8"/>
                    </a:solidFill>
                  </a:tcPr>
                </a:tc>
                <a:tc>
                  <a:txBody>
                    <a:bodyPr/>
                    <a:lstStyle/>
                    <a:p>
                      <a:pPr marL="102235">
                        <a:lnSpc>
                          <a:spcPct val="100000"/>
                        </a:lnSpc>
                        <a:spcBef>
                          <a:spcPts val="545"/>
                        </a:spcBef>
                      </a:pPr>
                      <a:r>
                        <a:rPr dirty="0" sz="1400" spc="-10" b="1">
                          <a:latin typeface="Times New Roman"/>
                          <a:cs typeface="Times New Roman"/>
                        </a:rPr>
                        <a:t>PO1</a:t>
                      </a:r>
                      <a:endParaRPr sz="1400">
                        <a:latin typeface="Times New Roman"/>
                        <a:cs typeface="Times New Roman"/>
                      </a:endParaRPr>
                    </a:p>
                  </a:txBody>
                  <a:tcPr marL="0" marR="0" marB="0" marT="69215">
                    <a:lnL w="12700">
                      <a:solidFill>
                        <a:srgbClr val="8B7A6F"/>
                      </a:solidFill>
                      <a:prstDash val="solid"/>
                    </a:lnL>
                    <a:lnR w="12700">
                      <a:solidFill>
                        <a:srgbClr val="8B7A6F"/>
                      </a:solidFill>
                      <a:prstDash val="solid"/>
                    </a:lnR>
                    <a:lnT w="12700">
                      <a:solidFill>
                        <a:srgbClr val="8B7A6F"/>
                      </a:solidFill>
                      <a:prstDash val="solid"/>
                    </a:lnT>
                    <a:lnB w="28575">
                      <a:solidFill>
                        <a:srgbClr val="8B7A6F"/>
                      </a:solidFill>
                      <a:prstDash val="solid"/>
                    </a:lnB>
                    <a:solidFill>
                      <a:srgbClr val="E9EEE8"/>
                    </a:solidFill>
                  </a:tcPr>
                </a:tc>
                <a:tc>
                  <a:txBody>
                    <a:bodyPr/>
                    <a:lstStyle/>
                    <a:p>
                      <a:pPr marL="118110">
                        <a:lnSpc>
                          <a:spcPct val="100000"/>
                        </a:lnSpc>
                        <a:spcBef>
                          <a:spcPts val="545"/>
                        </a:spcBef>
                      </a:pPr>
                      <a:r>
                        <a:rPr dirty="0" sz="1400" spc="-10" b="1">
                          <a:latin typeface="Times New Roman"/>
                          <a:cs typeface="Times New Roman"/>
                        </a:rPr>
                        <a:t>PO2</a:t>
                      </a:r>
                      <a:endParaRPr sz="1400">
                        <a:latin typeface="Times New Roman"/>
                        <a:cs typeface="Times New Roman"/>
                      </a:endParaRPr>
                    </a:p>
                  </a:txBody>
                  <a:tcPr marL="0" marR="0" marB="0" marT="69215">
                    <a:lnL w="12700">
                      <a:solidFill>
                        <a:srgbClr val="8B7A6F"/>
                      </a:solidFill>
                      <a:prstDash val="solid"/>
                    </a:lnL>
                    <a:lnR w="12700">
                      <a:solidFill>
                        <a:srgbClr val="8B7A6F"/>
                      </a:solidFill>
                      <a:prstDash val="solid"/>
                    </a:lnR>
                    <a:lnT w="12700">
                      <a:solidFill>
                        <a:srgbClr val="8B7A6F"/>
                      </a:solidFill>
                      <a:prstDash val="solid"/>
                    </a:lnT>
                    <a:lnB w="28575">
                      <a:solidFill>
                        <a:srgbClr val="8B7A6F"/>
                      </a:solidFill>
                      <a:prstDash val="solid"/>
                    </a:lnB>
                    <a:solidFill>
                      <a:srgbClr val="E9EEE8"/>
                    </a:solidFill>
                  </a:tcPr>
                </a:tc>
                <a:tc>
                  <a:txBody>
                    <a:bodyPr/>
                    <a:lstStyle/>
                    <a:p>
                      <a:pPr marL="118110">
                        <a:lnSpc>
                          <a:spcPct val="100000"/>
                        </a:lnSpc>
                        <a:spcBef>
                          <a:spcPts val="545"/>
                        </a:spcBef>
                      </a:pPr>
                      <a:r>
                        <a:rPr dirty="0" sz="1400" spc="-10" b="1">
                          <a:latin typeface="Times New Roman"/>
                          <a:cs typeface="Times New Roman"/>
                        </a:rPr>
                        <a:t>PO3</a:t>
                      </a:r>
                      <a:endParaRPr sz="1400">
                        <a:latin typeface="Times New Roman"/>
                        <a:cs typeface="Times New Roman"/>
                      </a:endParaRPr>
                    </a:p>
                  </a:txBody>
                  <a:tcPr marL="0" marR="0" marB="0" marT="69215">
                    <a:lnL w="12700">
                      <a:solidFill>
                        <a:srgbClr val="8B7A6F"/>
                      </a:solidFill>
                      <a:prstDash val="solid"/>
                    </a:lnL>
                    <a:lnR w="12700">
                      <a:solidFill>
                        <a:srgbClr val="8B7A6F"/>
                      </a:solidFill>
                      <a:prstDash val="solid"/>
                    </a:lnR>
                    <a:lnT w="12700">
                      <a:solidFill>
                        <a:srgbClr val="8B7A6F"/>
                      </a:solidFill>
                      <a:prstDash val="solid"/>
                    </a:lnT>
                    <a:lnB w="28575">
                      <a:solidFill>
                        <a:srgbClr val="8B7A6F"/>
                      </a:solidFill>
                      <a:prstDash val="solid"/>
                    </a:lnB>
                    <a:solidFill>
                      <a:srgbClr val="E9EEE8"/>
                    </a:solidFill>
                  </a:tcPr>
                </a:tc>
                <a:tc>
                  <a:txBody>
                    <a:bodyPr/>
                    <a:lstStyle/>
                    <a:p>
                      <a:pPr marL="118110">
                        <a:lnSpc>
                          <a:spcPct val="100000"/>
                        </a:lnSpc>
                        <a:spcBef>
                          <a:spcPts val="545"/>
                        </a:spcBef>
                      </a:pPr>
                      <a:r>
                        <a:rPr dirty="0" sz="1400" spc="-10" b="1">
                          <a:latin typeface="Times New Roman"/>
                          <a:cs typeface="Times New Roman"/>
                        </a:rPr>
                        <a:t>PO4</a:t>
                      </a:r>
                      <a:endParaRPr sz="1400">
                        <a:latin typeface="Times New Roman"/>
                        <a:cs typeface="Times New Roman"/>
                      </a:endParaRPr>
                    </a:p>
                  </a:txBody>
                  <a:tcPr marL="0" marR="0" marB="0" marT="69215">
                    <a:lnL w="12700">
                      <a:solidFill>
                        <a:srgbClr val="8B7A6F"/>
                      </a:solidFill>
                      <a:prstDash val="solid"/>
                    </a:lnL>
                    <a:lnR w="12700">
                      <a:solidFill>
                        <a:srgbClr val="8B7A6F"/>
                      </a:solidFill>
                      <a:prstDash val="solid"/>
                    </a:lnR>
                    <a:lnT w="12700">
                      <a:solidFill>
                        <a:srgbClr val="8B7A6F"/>
                      </a:solidFill>
                      <a:prstDash val="solid"/>
                    </a:lnT>
                    <a:lnB w="28575">
                      <a:solidFill>
                        <a:srgbClr val="8B7A6F"/>
                      </a:solidFill>
                      <a:prstDash val="solid"/>
                    </a:lnB>
                    <a:solidFill>
                      <a:srgbClr val="E9EEE8"/>
                    </a:solidFill>
                  </a:tcPr>
                </a:tc>
                <a:tc>
                  <a:txBody>
                    <a:bodyPr/>
                    <a:lstStyle/>
                    <a:p>
                      <a:pPr marL="118110">
                        <a:lnSpc>
                          <a:spcPct val="100000"/>
                        </a:lnSpc>
                        <a:spcBef>
                          <a:spcPts val="545"/>
                        </a:spcBef>
                      </a:pPr>
                      <a:r>
                        <a:rPr dirty="0" sz="1400" spc="-10" b="1">
                          <a:latin typeface="Times New Roman"/>
                          <a:cs typeface="Times New Roman"/>
                        </a:rPr>
                        <a:t>PO5</a:t>
                      </a:r>
                      <a:endParaRPr sz="1400">
                        <a:latin typeface="Times New Roman"/>
                        <a:cs typeface="Times New Roman"/>
                      </a:endParaRPr>
                    </a:p>
                  </a:txBody>
                  <a:tcPr marL="0" marR="0" marB="0" marT="69215">
                    <a:lnL w="12700">
                      <a:solidFill>
                        <a:srgbClr val="8B7A6F"/>
                      </a:solidFill>
                      <a:prstDash val="solid"/>
                    </a:lnL>
                    <a:lnR w="12700">
                      <a:solidFill>
                        <a:srgbClr val="8B7A6F"/>
                      </a:solidFill>
                      <a:prstDash val="solid"/>
                    </a:lnR>
                    <a:lnT w="12700">
                      <a:solidFill>
                        <a:srgbClr val="8B7A6F"/>
                      </a:solidFill>
                      <a:prstDash val="solid"/>
                    </a:lnT>
                    <a:lnB w="28575">
                      <a:solidFill>
                        <a:srgbClr val="8B7A6F"/>
                      </a:solidFill>
                      <a:prstDash val="solid"/>
                    </a:lnB>
                    <a:solidFill>
                      <a:srgbClr val="E9EEE8"/>
                    </a:solidFill>
                  </a:tcPr>
                </a:tc>
                <a:tc>
                  <a:txBody>
                    <a:bodyPr/>
                    <a:lstStyle/>
                    <a:p>
                      <a:pPr marL="118745">
                        <a:lnSpc>
                          <a:spcPct val="100000"/>
                        </a:lnSpc>
                        <a:spcBef>
                          <a:spcPts val="545"/>
                        </a:spcBef>
                      </a:pPr>
                      <a:r>
                        <a:rPr dirty="0" sz="1400" spc="-10" b="1">
                          <a:latin typeface="Times New Roman"/>
                          <a:cs typeface="Times New Roman"/>
                        </a:rPr>
                        <a:t>PO6</a:t>
                      </a:r>
                      <a:endParaRPr sz="1400">
                        <a:latin typeface="Times New Roman"/>
                        <a:cs typeface="Times New Roman"/>
                      </a:endParaRPr>
                    </a:p>
                  </a:txBody>
                  <a:tcPr marL="0" marR="0" marB="0" marT="69215">
                    <a:lnL w="12700">
                      <a:solidFill>
                        <a:srgbClr val="8B7A6F"/>
                      </a:solidFill>
                      <a:prstDash val="solid"/>
                    </a:lnL>
                    <a:lnR w="12700">
                      <a:solidFill>
                        <a:srgbClr val="8B7A6F"/>
                      </a:solidFill>
                      <a:prstDash val="solid"/>
                    </a:lnR>
                    <a:lnT w="12700">
                      <a:solidFill>
                        <a:srgbClr val="8B7A6F"/>
                      </a:solidFill>
                      <a:prstDash val="solid"/>
                    </a:lnT>
                    <a:lnB w="28575">
                      <a:solidFill>
                        <a:srgbClr val="8B7A6F"/>
                      </a:solidFill>
                      <a:prstDash val="solid"/>
                    </a:lnB>
                    <a:solidFill>
                      <a:srgbClr val="E9EEE8"/>
                    </a:solidFill>
                  </a:tcPr>
                </a:tc>
                <a:tc>
                  <a:txBody>
                    <a:bodyPr/>
                    <a:lstStyle/>
                    <a:p>
                      <a:pPr marL="118745">
                        <a:lnSpc>
                          <a:spcPct val="100000"/>
                        </a:lnSpc>
                        <a:spcBef>
                          <a:spcPts val="545"/>
                        </a:spcBef>
                      </a:pPr>
                      <a:r>
                        <a:rPr dirty="0" sz="1400" spc="-10" b="1">
                          <a:latin typeface="Times New Roman"/>
                          <a:cs typeface="Times New Roman"/>
                        </a:rPr>
                        <a:t>PO7</a:t>
                      </a:r>
                      <a:endParaRPr sz="1400">
                        <a:latin typeface="Times New Roman"/>
                        <a:cs typeface="Times New Roman"/>
                      </a:endParaRPr>
                    </a:p>
                  </a:txBody>
                  <a:tcPr marL="0" marR="0" marB="0" marT="69215">
                    <a:lnL w="12700">
                      <a:solidFill>
                        <a:srgbClr val="8B7A6F"/>
                      </a:solidFill>
                      <a:prstDash val="solid"/>
                    </a:lnL>
                    <a:lnR w="12700">
                      <a:solidFill>
                        <a:srgbClr val="8B7A6F"/>
                      </a:solidFill>
                      <a:prstDash val="solid"/>
                    </a:lnR>
                    <a:lnT w="12700">
                      <a:solidFill>
                        <a:srgbClr val="8B7A6F"/>
                      </a:solidFill>
                      <a:prstDash val="solid"/>
                    </a:lnT>
                    <a:lnB w="28575">
                      <a:solidFill>
                        <a:srgbClr val="8B7A6F"/>
                      </a:solidFill>
                      <a:prstDash val="solid"/>
                    </a:lnB>
                    <a:solidFill>
                      <a:srgbClr val="E9EEE8"/>
                    </a:solidFill>
                  </a:tcPr>
                </a:tc>
                <a:tc>
                  <a:txBody>
                    <a:bodyPr/>
                    <a:lstStyle/>
                    <a:p>
                      <a:pPr marL="118745">
                        <a:lnSpc>
                          <a:spcPct val="100000"/>
                        </a:lnSpc>
                        <a:spcBef>
                          <a:spcPts val="545"/>
                        </a:spcBef>
                      </a:pPr>
                      <a:r>
                        <a:rPr dirty="0" sz="1400" spc="-10" b="1">
                          <a:latin typeface="Times New Roman"/>
                          <a:cs typeface="Times New Roman"/>
                        </a:rPr>
                        <a:t>PO8</a:t>
                      </a:r>
                      <a:endParaRPr sz="1400">
                        <a:latin typeface="Times New Roman"/>
                        <a:cs typeface="Times New Roman"/>
                      </a:endParaRPr>
                    </a:p>
                  </a:txBody>
                  <a:tcPr marL="0" marR="0" marB="0" marT="69215">
                    <a:lnL w="12700">
                      <a:solidFill>
                        <a:srgbClr val="8B7A6F"/>
                      </a:solidFill>
                      <a:prstDash val="solid"/>
                    </a:lnL>
                    <a:lnR w="12700">
                      <a:solidFill>
                        <a:srgbClr val="8B7A6F"/>
                      </a:solidFill>
                      <a:prstDash val="solid"/>
                    </a:lnR>
                    <a:lnT w="12700">
                      <a:solidFill>
                        <a:srgbClr val="8B7A6F"/>
                      </a:solidFill>
                      <a:prstDash val="solid"/>
                    </a:lnT>
                    <a:lnB w="28575">
                      <a:solidFill>
                        <a:srgbClr val="8B7A6F"/>
                      </a:solidFill>
                      <a:prstDash val="solid"/>
                    </a:lnB>
                    <a:solidFill>
                      <a:srgbClr val="E9EEE8"/>
                    </a:solidFill>
                  </a:tcPr>
                </a:tc>
                <a:tc>
                  <a:txBody>
                    <a:bodyPr/>
                    <a:lstStyle/>
                    <a:p>
                      <a:pPr marL="118745">
                        <a:lnSpc>
                          <a:spcPct val="100000"/>
                        </a:lnSpc>
                        <a:spcBef>
                          <a:spcPts val="545"/>
                        </a:spcBef>
                      </a:pPr>
                      <a:r>
                        <a:rPr dirty="0" sz="1400" spc="-10" b="1">
                          <a:latin typeface="Times New Roman"/>
                          <a:cs typeface="Times New Roman"/>
                        </a:rPr>
                        <a:t>PO9</a:t>
                      </a:r>
                      <a:endParaRPr sz="1400">
                        <a:latin typeface="Times New Roman"/>
                        <a:cs typeface="Times New Roman"/>
                      </a:endParaRPr>
                    </a:p>
                  </a:txBody>
                  <a:tcPr marL="0" marR="0" marB="0" marT="69215">
                    <a:lnL w="12700">
                      <a:solidFill>
                        <a:srgbClr val="8B7A6F"/>
                      </a:solidFill>
                      <a:prstDash val="solid"/>
                    </a:lnL>
                    <a:lnR w="12700">
                      <a:solidFill>
                        <a:srgbClr val="8B7A6F"/>
                      </a:solidFill>
                      <a:prstDash val="solid"/>
                    </a:lnR>
                    <a:lnT w="12700">
                      <a:solidFill>
                        <a:srgbClr val="8B7A6F"/>
                      </a:solidFill>
                      <a:prstDash val="solid"/>
                    </a:lnT>
                    <a:lnB w="28575">
                      <a:solidFill>
                        <a:srgbClr val="8B7A6F"/>
                      </a:solidFill>
                      <a:prstDash val="solid"/>
                    </a:lnB>
                    <a:solidFill>
                      <a:srgbClr val="E9EEE8"/>
                    </a:solidFill>
                  </a:tcPr>
                </a:tc>
                <a:tc>
                  <a:txBody>
                    <a:bodyPr/>
                    <a:lstStyle/>
                    <a:p>
                      <a:pPr marL="74295">
                        <a:lnSpc>
                          <a:spcPct val="100000"/>
                        </a:lnSpc>
                        <a:spcBef>
                          <a:spcPts val="545"/>
                        </a:spcBef>
                      </a:pPr>
                      <a:r>
                        <a:rPr dirty="0" sz="1400" spc="-5" b="1">
                          <a:latin typeface="Times New Roman"/>
                          <a:cs typeface="Times New Roman"/>
                        </a:rPr>
                        <a:t>PO10</a:t>
                      </a:r>
                      <a:endParaRPr sz="1400">
                        <a:latin typeface="Times New Roman"/>
                        <a:cs typeface="Times New Roman"/>
                      </a:endParaRPr>
                    </a:p>
                  </a:txBody>
                  <a:tcPr marL="0" marR="0" marB="0" marT="69215">
                    <a:lnL w="12700">
                      <a:solidFill>
                        <a:srgbClr val="8B7A6F"/>
                      </a:solidFill>
                      <a:prstDash val="solid"/>
                    </a:lnL>
                    <a:lnR w="12700">
                      <a:solidFill>
                        <a:srgbClr val="8B7A6F"/>
                      </a:solidFill>
                      <a:prstDash val="solid"/>
                    </a:lnR>
                    <a:lnT w="12700">
                      <a:solidFill>
                        <a:srgbClr val="8B7A6F"/>
                      </a:solidFill>
                      <a:prstDash val="solid"/>
                    </a:lnT>
                    <a:lnB w="28575">
                      <a:solidFill>
                        <a:srgbClr val="8B7A6F"/>
                      </a:solidFill>
                      <a:prstDash val="solid"/>
                    </a:lnB>
                    <a:solidFill>
                      <a:srgbClr val="E9EEE8"/>
                    </a:solidFill>
                  </a:tcPr>
                </a:tc>
                <a:tc>
                  <a:txBody>
                    <a:bodyPr/>
                    <a:lstStyle/>
                    <a:p>
                      <a:pPr marL="78740">
                        <a:lnSpc>
                          <a:spcPct val="100000"/>
                        </a:lnSpc>
                        <a:spcBef>
                          <a:spcPts val="545"/>
                        </a:spcBef>
                      </a:pPr>
                      <a:r>
                        <a:rPr dirty="0" sz="1400" spc="-25" b="1">
                          <a:latin typeface="Times New Roman"/>
                          <a:cs typeface="Times New Roman"/>
                        </a:rPr>
                        <a:t>PO11</a:t>
                      </a:r>
                      <a:endParaRPr sz="1400">
                        <a:latin typeface="Times New Roman"/>
                        <a:cs typeface="Times New Roman"/>
                      </a:endParaRPr>
                    </a:p>
                  </a:txBody>
                  <a:tcPr marL="0" marR="0" marB="0" marT="69215">
                    <a:lnL w="12700">
                      <a:solidFill>
                        <a:srgbClr val="8B7A6F"/>
                      </a:solidFill>
                      <a:prstDash val="solid"/>
                    </a:lnL>
                    <a:lnR w="12700">
                      <a:solidFill>
                        <a:srgbClr val="8B7A6F"/>
                      </a:solidFill>
                      <a:prstDash val="solid"/>
                    </a:lnR>
                    <a:lnT w="12700">
                      <a:solidFill>
                        <a:srgbClr val="8B7A6F"/>
                      </a:solidFill>
                      <a:prstDash val="solid"/>
                    </a:lnT>
                    <a:lnB w="28575">
                      <a:solidFill>
                        <a:srgbClr val="8B7A6F"/>
                      </a:solidFill>
                      <a:prstDash val="solid"/>
                    </a:lnB>
                    <a:solidFill>
                      <a:srgbClr val="E9EEE8"/>
                    </a:solidFill>
                  </a:tcPr>
                </a:tc>
              </a:tr>
              <a:tr h="370840">
                <a:tc>
                  <a:txBody>
                    <a:bodyPr/>
                    <a:lstStyle/>
                    <a:p>
                      <a:pPr marL="90805">
                        <a:lnSpc>
                          <a:spcPct val="100000"/>
                        </a:lnSpc>
                        <a:spcBef>
                          <a:spcPts val="325"/>
                        </a:spcBef>
                      </a:pPr>
                      <a:r>
                        <a:rPr dirty="0" sz="1800" spc="-5">
                          <a:latin typeface="Georgia"/>
                          <a:cs typeface="Georgia"/>
                        </a:rPr>
                        <a:t>C101</a:t>
                      </a:r>
                      <a:endParaRPr sz="1800">
                        <a:latin typeface="Georgia"/>
                        <a:cs typeface="Georgia"/>
                      </a:endParaRPr>
                    </a:p>
                  </a:txBody>
                  <a:tcPr marL="0" marR="0" marB="0" marT="41275">
                    <a:lnL w="12700">
                      <a:solidFill>
                        <a:srgbClr val="8B7A6F"/>
                      </a:solidFill>
                      <a:prstDash val="solid"/>
                    </a:lnL>
                    <a:lnR w="12700">
                      <a:solidFill>
                        <a:srgbClr val="8B7A6F"/>
                      </a:solidFill>
                      <a:prstDash val="solid"/>
                    </a:lnR>
                    <a:lnT w="28575">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28575">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28575">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28575">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28575">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28575">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28575">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28575">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28575">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28575">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28575">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28575">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28575">
                      <a:solidFill>
                        <a:srgbClr val="8B7A6F"/>
                      </a:solidFill>
                      <a:prstDash val="solid"/>
                    </a:lnT>
                    <a:lnB w="12700">
                      <a:solidFill>
                        <a:srgbClr val="8B7A6F"/>
                      </a:solidFill>
                      <a:prstDash val="solid"/>
                    </a:lnB>
                    <a:solidFill>
                      <a:srgbClr val="E7E4E2"/>
                    </a:solidFill>
                  </a:tcPr>
                </a:tc>
              </a:tr>
              <a:tr h="370839">
                <a:tc>
                  <a:txBody>
                    <a:bodyPr/>
                    <a:lstStyle/>
                    <a:p>
                      <a:pPr marL="90805">
                        <a:lnSpc>
                          <a:spcPct val="100000"/>
                        </a:lnSpc>
                        <a:spcBef>
                          <a:spcPts val="450"/>
                        </a:spcBef>
                      </a:pPr>
                      <a:r>
                        <a:rPr dirty="0" sz="1600" spc="-5">
                          <a:latin typeface="Georgia"/>
                          <a:cs typeface="Georgia"/>
                        </a:rPr>
                        <a:t>C102</a:t>
                      </a:r>
                      <a:endParaRPr sz="1600">
                        <a:latin typeface="Georgia"/>
                        <a:cs typeface="Georgia"/>
                      </a:endParaRPr>
                    </a:p>
                  </a:txBody>
                  <a:tcPr marL="0" marR="0" marB="0" marT="5715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r>
              <a:tr h="370840">
                <a:tc>
                  <a:txBody>
                    <a:bodyPr/>
                    <a:lstStyle/>
                    <a:p>
                      <a:pPr marL="90805">
                        <a:lnSpc>
                          <a:spcPct val="100000"/>
                        </a:lnSpc>
                        <a:spcBef>
                          <a:spcPts val="450"/>
                        </a:spcBef>
                      </a:pPr>
                      <a:r>
                        <a:rPr dirty="0" sz="1600">
                          <a:latin typeface="Georgia"/>
                          <a:cs typeface="Georgia"/>
                        </a:rPr>
                        <a:t>...</a:t>
                      </a:r>
                      <a:endParaRPr sz="1600">
                        <a:latin typeface="Georgia"/>
                        <a:cs typeface="Georgia"/>
                      </a:endParaRPr>
                    </a:p>
                  </a:txBody>
                  <a:tcPr marL="0" marR="0" marB="0" marT="5715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r>
              <a:tr h="370839">
                <a:tc>
                  <a:txBody>
                    <a:bodyPr/>
                    <a:lstStyle/>
                    <a:p>
                      <a:pPr marL="90805">
                        <a:lnSpc>
                          <a:spcPct val="100000"/>
                        </a:lnSpc>
                        <a:spcBef>
                          <a:spcPts val="450"/>
                        </a:spcBef>
                      </a:pPr>
                      <a:r>
                        <a:rPr dirty="0" sz="1600">
                          <a:latin typeface="Georgia"/>
                          <a:cs typeface="Georgia"/>
                        </a:rPr>
                        <a:t>...</a:t>
                      </a:r>
                      <a:endParaRPr sz="1600">
                        <a:latin typeface="Georgia"/>
                        <a:cs typeface="Georgia"/>
                      </a:endParaRPr>
                    </a:p>
                  </a:txBody>
                  <a:tcPr marL="0" marR="0" marB="0" marT="5715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9EEE8"/>
                    </a:solidFill>
                  </a:tcPr>
                </a:tc>
              </a:tr>
              <a:tr h="370840">
                <a:tc>
                  <a:txBody>
                    <a:bodyPr/>
                    <a:lstStyle/>
                    <a:p>
                      <a:pPr marL="90805">
                        <a:lnSpc>
                          <a:spcPct val="100000"/>
                        </a:lnSpc>
                        <a:spcBef>
                          <a:spcPts val="450"/>
                        </a:spcBef>
                      </a:pPr>
                      <a:r>
                        <a:rPr dirty="0" sz="1600">
                          <a:latin typeface="Georgia"/>
                          <a:cs typeface="Georgia"/>
                        </a:rPr>
                        <a:t>Direct</a:t>
                      </a:r>
                      <a:r>
                        <a:rPr dirty="0" sz="1600" spc="-30">
                          <a:latin typeface="Georgia"/>
                          <a:cs typeface="Georgia"/>
                        </a:rPr>
                        <a:t> </a:t>
                      </a:r>
                      <a:r>
                        <a:rPr dirty="0" sz="1600">
                          <a:latin typeface="Georgia"/>
                          <a:cs typeface="Georgia"/>
                        </a:rPr>
                        <a:t>Attainment</a:t>
                      </a:r>
                      <a:endParaRPr sz="1600">
                        <a:latin typeface="Georgia"/>
                        <a:cs typeface="Georgia"/>
                      </a:endParaRPr>
                    </a:p>
                  </a:txBody>
                  <a:tcPr marL="0" marR="0" marB="0" marT="5715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c>
                  <a:txBody>
                    <a:bodyPr/>
                    <a:lstStyle/>
                    <a:p>
                      <a:pPr>
                        <a:lnSpc>
                          <a:spcPct val="100000"/>
                        </a:lnSpc>
                      </a:pPr>
                      <a:endParaRPr sz="1800">
                        <a:latin typeface="Times New Roman"/>
                        <a:cs typeface="Times New Roman"/>
                      </a:endParaRPr>
                    </a:p>
                  </a:txBody>
                  <a:tcPr marL="0" marR="0" marB="0" marT="0">
                    <a:lnL w="12700">
                      <a:solidFill>
                        <a:srgbClr val="8B7A6F"/>
                      </a:solidFill>
                      <a:prstDash val="solid"/>
                    </a:lnL>
                    <a:lnR w="12700">
                      <a:solidFill>
                        <a:srgbClr val="8B7A6F"/>
                      </a:solidFill>
                      <a:prstDash val="solid"/>
                    </a:lnR>
                    <a:lnT w="12700">
                      <a:solidFill>
                        <a:srgbClr val="8B7A6F"/>
                      </a:solidFill>
                      <a:prstDash val="solid"/>
                    </a:lnT>
                    <a:lnB w="12700">
                      <a:solidFill>
                        <a:srgbClr val="8B7A6F"/>
                      </a:solidFill>
                      <a:prstDash val="solid"/>
                    </a:lnB>
                    <a:solidFill>
                      <a:srgbClr val="E7E4E2"/>
                    </a:solidFill>
                  </a:tcPr>
                </a:tc>
              </a:tr>
            </a:tbl>
          </a:graphicData>
        </a:graphic>
      </p:graphicFrame>
      <p:sp>
        <p:nvSpPr>
          <p:cNvPr id="11" name="object 11"/>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12" name="object 12"/>
          <p:cNvSpPr txBox="1"/>
          <p:nvPr/>
        </p:nvSpPr>
        <p:spPr>
          <a:xfrm>
            <a:off x="607822" y="5624767"/>
            <a:ext cx="4831715" cy="785495"/>
          </a:xfrm>
          <a:prstGeom prst="rect">
            <a:avLst/>
          </a:prstGeom>
        </p:spPr>
        <p:txBody>
          <a:bodyPr wrap="square" lIns="0" tIns="140335" rIns="0" bIns="0" rtlCol="0" vert="horz">
            <a:spAutoFit/>
          </a:bodyPr>
          <a:lstStyle/>
          <a:p>
            <a:pPr marL="12700">
              <a:lnSpc>
                <a:spcPct val="100000"/>
              </a:lnSpc>
              <a:spcBef>
                <a:spcPts val="110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52069">
              <a:lnSpc>
                <a:spcPct val="100000"/>
              </a:lnSpc>
              <a:spcBef>
                <a:spcPts val="894"/>
              </a:spcBef>
            </a:pPr>
            <a:r>
              <a:rPr dirty="0" sz="1600" i="1">
                <a:latin typeface="Times New Roman"/>
                <a:cs typeface="Times New Roman"/>
              </a:rPr>
              <a:t>A. &amp; B. Documentary evidence for each </a:t>
            </a:r>
            <a:r>
              <a:rPr dirty="0" sz="1600" spc="-10" i="1">
                <a:latin typeface="Times New Roman"/>
                <a:cs typeface="Times New Roman"/>
              </a:rPr>
              <a:t>relevant</a:t>
            </a:r>
            <a:r>
              <a:rPr dirty="0" sz="1600" spc="-75" i="1">
                <a:latin typeface="Times New Roman"/>
                <a:cs typeface="Times New Roman"/>
              </a:rPr>
              <a:t> </a:t>
            </a:r>
            <a:r>
              <a:rPr dirty="0" sz="1600" i="1">
                <a:latin typeface="Times New Roman"/>
                <a:cs typeface="Times New Roman"/>
              </a:rPr>
              <a:t>PO/PSO</a:t>
            </a:r>
            <a:endParaRPr sz="1600">
              <a:latin typeface="Times New Roman"/>
              <a:cs typeface="Times New Roman"/>
            </a:endParaRPr>
          </a:p>
        </p:txBody>
      </p:sp>
      <p:graphicFrame>
        <p:nvGraphicFramePr>
          <p:cNvPr id="13" name="object 13"/>
          <p:cNvGraphicFramePr>
            <a:graphicFrameLocks noGrp="1"/>
          </p:cNvGraphicFramePr>
          <p:nvPr/>
        </p:nvGraphicFramePr>
        <p:xfrm>
          <a:off x="830084" y="3352800"/>
          <a:ext cx="8656320" cy="2225040"/>
        </p:xfrm>
        <a:graphic>
          <a:graphicData uri="http://schemas.openxmlformats.org/drawingml/2006/table">
            <a:tbl>
              <a:tblPr firstRow="1" bandRow="1">
                <a:tableStyleId>{2D5ABB26-0587-4C30-8999-92F81FD0307C}</a:tableStyleId>
              </a:tblPr>
              <a:tblGrid>
                <a:gridCol w="1861185"/>
                <a:gridCol w="533400"/>
                <a:gridCol w="541019"/>
                <a:gridCol w="572134"/>
                <a:gridCol w="572135"/>
                <a:gridCol w="572135"/>
                <a:gridCol w="572135"/>
                <a:gridCol w="572135"/>
                <a:gridCol w="572135"/>
                <a:gridCol w="572134"/>
                <a:gridCol w="572134"/>
                <a:gridCol w="572134"/>
                <a:gridCol w="572134"/>
              </a:tblGrid>
              <a:tr h="370839">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r>
              <a:tr h="370840">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r>
              <a:tr h="370839">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r>
              <a:tr h="370840">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r>
              <a:tr h="370839">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r>
              <a:tr h="370840">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c>
                  <a:txBody>
                    <a:bodyPr/>
                    <a:lstStyle/>
                    <a:p>
                      <a:pPr>
                        <a:lnSpc>
                          <a:spcPct val="100000"/>
                        </a:lnSpc>
                      </a:pPr>
                      <a:endParaRPr sz="1800">
                        <a:latin typeface="Times New Roman"/>
                        <a:cs typeface="Times New Roman"/>
                      </a:endParaRPr>
                    </a:p>
                  </a:txBody>
                  <a:tcPr marL="0" marR="0" marB="0" marT="0">
                    <a:solidFill>
                      <a:srgbClr val="E7E4E2"/>
                    </a:solidFill>
                  </a:tcPr>
                </a:tc>
              </a:tr>
            </a:tbl>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sp>
        <p:nvSpPr>
          <p:cNvPr id="8" name="object 8"/>
          <p:cNvSpPr txBox="1">
            <a:spLocks noGrp="1"/>
          </p:cNvSpPr>
          <p:nvPr>
            <p:ph type="title"/>
          </p:nvPr>
        </p:nvSpPr>
        <p:spPr>
          <a:xfrm>
            <a:off x="574040" y="634238"/>
            <a:ext cx="7313295" cy="330200"/>
          </a:xfrm>
          <a:prstGeom prst="rect"/>
        </p:spPr>
        <p:txBody>
          <a:bodyPr wrap="square" lIns="0" tIns="12065" rIns="0" bIns="0" rtlCol="0" vert="horz">
            <a:spAutoFit/>
          </a:bodyPr>
          <a:lstStyle/>
          <a:p>
            <a:pPr marL="12700">
              <a:lnSpc>
                <a:spcPct val="100000"/>
              </a:lnSpc>
              <a:spcBef>
                <a:spcPts val="95"/>
              </a:spcBef>
              <a:tabLst>
                <a:tab pos="808355" algn="l"/>
              </a:tabLst>
            </a:pPr>
            <a:r>
              <a:rPr dirty="0" spc="-5"/>
              <a:t>8.5.2.	Actions taken based on the results of evaluation of relevant</a:t>
            </a:r>
            <a:r>
              <a:rPr dirty="0" spc="45"/>
              <a:t> </a:t>
            </a:r>
            <a:r>
              <a:rPr dirty="0" spc="-5"/>
              <a:t>POs</a:t>
            </a:r>
          </a:p>
        </p:txBody>
      </p:sp>
      <p:sp>
        <p:nvSpPr>
          <p:cNvPr id="9" name="object 9"/>
          <p:cNvSpPr txBox="1"/>
          <p:nvPr/>
        </p:nvSpPr>
        <p:spPr>
          <a:xfrm>
            <a:off x="1037336" y="883259"/>
            <a:ext cx="8458835" cy="1398270"/>
          </a:xfrm>
          <a:prstGeom prst="rect">
            <a:avLst/>
          </a:prstGeom>
        </p:spPr>
        <p:txBody>
          <a:bodyPr wrap="square" lIns="0" tIns="165735" rIns="0" bIns="0" rtlCol="0" vert="horz">
            <a:spAutoFit/>
          </a:bodyPr>
          <a:lstStyle/>
          <a:p>
            <a:pPr marL="12700">
              <a:lnSpc>
                <a:spcPct val="100000"/>
              </a:lnSpc>
              <a:spcBef>
                <a:spcPts val="1305"/>
              </a:spcBef>
            </a:pPr>
            <a:r>
              <a:rPr dirty="0" sz="2000">
                <a:latin typeface="Times New Roman"/>
                <a:cs typeface="Times New Roman"/>
              </a:rPr>
              <a:t>The</a:t>
            </a:r>
            <a:r>
              <a:rPr dirty="0" sz="2000" spc="114">
                <a:latin typeface="Times New Roman"/>
                <a:cs typeface="Times New Roman"/>
              </a:rPr>
              <a:t> </a:t>
            </a:r>
            <a:r>
              <a:rPr dirty="0" sz="2000" spc="-5">
                <a:latin typeface="Times New Roman"/>
                <a:cs typeface="Times New Roman"/>
              </a:rPr>
              <a:t>attainment</a:t>
            </a:r>
            <a:r>
              <a:rPr dirty="0" sz="2000" spc="110">
                <a:latin typeface="Times New Roman"/>
                <a:cs typeface="Times New Roman"/>
              </a:rPr>
              <a:t> </a:t>
            </a:r>
            <a:r>
              <a:rPr dirty="0" sz="2000" spc="-5">
                <a:latin typeface="Times New Roman"/>
                <a:cs typeface="Times New Roman"/>
              </a:rPr>
              <a:t>levels</a:t>
            </a:r>
            <a:r>
              <a:rPr dirty="0" sz="2000" spc="110">
                <a:latin typeface="Times New Roman"/>
                <a:cs typeface="Times New Roman"/>
              </a:rPr>
              <a:t> </a:t>
            </a:r>
            <a:r>
              <a:rPr dirty="0" sz="2000">
                <a:latin typeface="Times New Roman"/>
                <a:cs typeface="Times New Roman"/>
              </a:rPr>
              <a:t>by</a:t>
            </a:r>
            <a:r>
              <a:rPr dirty="0" sz="2000" spc="114">
                <a:latin typeface="Times New Roman"/>
                <a:cs typeface="Times New Roman"/>
              </a:rPr>
              <a:t> </a:t>
            </a:r>
            <a:r>
              <a:rPr dirty="0" sz="2000" spc="-5">
                <a:latin typeface="Times New Roman"/>
                <a:cs typeface="Times New Roman"/>
              </a:rPr>
              <a:t>direct</a:t>
            </a:r>
            <a:r>
              <a:rPr dirty="0" sz="2000" spc="125">
                <a:latin typeface="Times New Roman"/>
                <a:cs typeface="Times New Roman"/>
              </a:rPr>
              <a:t> </a:t>
            </a:r>
            <a:r>
              <a:rPr dirty="0" sz="2000" spc="-5">
                <a:latin typeface="Times New Roman"/>
                <a:cs typeface="Times New Roman"/>
              </a:rPr>
              <a:t>(student</a:t>
            </a:r>
            <a:r>
              <a:rPr dirty="0" sz="2000" spc="114">
                <a:latin typeface="Times New Roman"/>
                <a:cs typeface="Times New Roman"/>
              </a:rPr>
              <a:t> </a:t>
            </a:r>
            <a:r>
              <a:rPr dirty="0" sz="2000" spc="-5">
                <a:latin typeface="Times New Roman"/>
                <a:cs typeface="Times New Roman"/>
              </a:rPr>
              <a:t>performance)</a:t>
            </a:r>
            <a:r>
              <a:rPr dirty="0" sz="2000" spc="120">
                <a:latin typeface="Times New Roman"/>
                <a:cs typeface="Times New Roman"/>
              </a:rPr>
              <a:t> </a:t>
            </a:r>
            <a:r>
              <a:rPr dirty="0" sz="2000">
                <a:latin typeface="Times New Roman"/>
                <a:cs typeface="Times New Roman"/>
              </a:rPr>
              <a:t>are</a:t>
            </a:r>
            <a:r>
              <a:rPr dirty="0" sz="2000" spc="114">
                <a:latin typeface="Times New Roman"/>
                <a:cs typeface="Times New Roman"/>
              </a:rPr>
              <a:t> </a:t>
            </a:r>
            <a:r>
              <a:rPr dirty="0" sz="2000">
                <a:latin typeface="Times New Roman"/>
                <a:cs typeface="Times New Roman"/>
              </a:rPr>
              <a:t>to</a:t>
            </a:r>
            <a:r>
              <a:rPr dirty="0" sz="2000" spc="120">
                <a:latin typeface="Times New Roman"/>
                <a:cs typeface="Times New Roman"/>
              </a:rPr>
              <a:t> </a:t>
            </a:r>
            <a:r>
              <a:rPr dirty="0" sz="2000">
                <a:latin typeface="Times New Roman"/>
                <a:cs typeface="Times New Roman"/>
              </a:rPr>
              <a:t>be</a:t>
            </a:r>
            <a:r>
              <a:rPr dirty="0" sz="2000" spc="114">
                <a:latin typeface="Times New Roman"/>
                <a:cs typeface="Times New Roman"/>
              </a:rPr>
              <a:t> </a:t>
            </a:r>
            <a:r>
              <a:rPr dirty="0" sz="2000" spc="-5">
                <a:latin typeface="Times New Roman"/>
                <a:cs typeface="Times New Roman"/>
              </a:rPr>
              <a:t>presented</a:t>
            </a:r>
            <a:r>
              <a:rPr dirty="0" sz="2000" spc="120">
                <a:latin typeface="Times New Roman"/>
                <a:cs typeface="Times New Roman"/>
              </a:rPr>
              <a:t> </a:t>
            </a:r>
            <a:r>
              <a:rPr dirty="0" sz="2000" spc="-5">
                <a:latin typeface="Times New Roman"/>
                <a:cs typeface="Times New Roman"/>
              </a:rPr>
              <a:t>through</a:t>
            </a:r>
            <a:endParaRPr sz="2000">
              <a:latin typeface="Times New Roman"/>
              <a:cs typeface="Times New Roman"/>
            </a:endParaRPr>
          </a:p>
          <a:p>
            <a:pPr marL="12700">
              <a:lnSpc>
                <a:spcPct val="100000"/>
              </a:lnSpc>
              <a:spcBef>
                <a:spcPts val="1200"/>
              </a:spcBef>
            </a:pPr>
            <a:r>
              <a:rPr dirty="0" sz="2000" spc="-5">
                <a:latin typeface="Times New Roman"/>
                <a:cs typeface="Times New Roman"/>
              </a:rPr>
              <a:t>Program level Course-PO matrix as</a:t>
            </a:r>
            <a:r>
              <a:rPr dirty="0" sz="2000" spc="-30">
                <a:latin typeface="Times New Roman"/>
                <a:cs typeface="Times New Roman"/>
              </a:rPr>
              <a:t> </a:t>
            </a:r>
            <a:r>
              <a:rPr dirty="0" sz="2000" spc="-5">
                <a:latin typeface="Times New Roman"/>
                <a:cs typeface="Times New Roman"/>
              </a:rPr>
              <a:t>indicated</a:t>
            </a:r>
            <a:endParaRPr sz="2000">
              <a:latin typeface="Times New Roman"/>
              <a:cs typeface="Times New Roman"/>
            </a:endParaRPr>
          </a:p>
          <a:p>
            <a:pPr marL="60325">
              <a:lnSpc>
                <a:spcPct val="100000"/>
              </a:lnSpc>
              <a:spcBef>
                <a:spcPts val="1200"/>
              </a:spcBef>
            </a:pPr>
            <a:r>
              <a:rPr dirty="0" sz="2000" spc="-5" b="1">
                <a:latin typeface="Times New Roman"/>
                <a:cs typeface="Times New Roman"/>
              </a:rPr>
              <a:t>PO Attainment Levels and Actions for improvement</a:t>
            </a:r>
            <a:r>
              <a:rPr dirty="0" sz="2000" spc="-265" b="1">
                <a:latin typeface="Times New Roman"/>
                <a:cs typeface="Times New Roman"/>
              </a:rPr>
              <a:t> </a:t>
            </a:r>
            <a:r>
              <a:rPr dirty="0" sz="2000" spc="-70" b="1">
                <a:latin typeface="Times New Roman"/>
                <a:cs typeface="Times New Roman"/>
              </a:rPr>
              <a:t>CAY</a:t>
            </a:r>
            <a:endParaRPr sz="2000">
              <a:latin typeface="Times New Roman"/>
              <a:cs typeface="Times New Roman"/>
            </a:endParaRPr>
          </a:p>
        </p:txBody>
      </p:sp>
      <p:graphicFrame>
        <p:nvGraphicFramePr>
          <p:cNvPr id="10" name="object 10"/>
          <p:cNvGraphicFramePr>
            <a:graphicFrameLocks noGrp="1"/>
          </p:cNvGraphicFramePr>
          <p:nvPr/>
        </p:nvGraphicFramePr>
        <p:xfrm>
          <a:off x="679450" y="2340610"/>
          <a:ext cx="8909050" cy="3304540"/>
        </p:xfrm>
        <a:graphic>
          <a:graphicData uri="http://schemas.openxmlformats.org/drawingml/2006/table">
            <a:tbl>
              <a:tblPr firstRow="1" bandRow="1">
                <a:tableStyleId>{2D5ABB26-0587-4C30-8999-92F81FD0307C}</a:tableStyleId>
              </a:tblPr>
              <a:tblGrid>
                <a:gridCol w="5177155"/>
                <a:gridCol w="890904"/>
                <a:gridCol w="1336675"/>
                <a:gridCol w="1485265"/>
              </a:tblGrid>
              <a:tr h="579119">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207645" marR="153035" indent="-47625">
                        <a:lnSpc>
                          <a:spcPct val="100000"/>
                        </a:lnSpc>
                        <a:spcBef>
                          <a:spcPts val="309"/>
                        </a:spcBef>
                      </a:pPr>
                      <a:r>
                        <a:rPr dirty="0" sz="1600" spc="-155" b="1">
                          <a:latin typeface="Times New Roman"/>
                          <a:cs typeface="Times New Roman"/>
                        </a:rPr>
                        <a:t>T</a:t>
                      </a:r>
                      <a:r>
                        <a:rPr dirty="0" sz="1600" b="1">
                          <a:latin typeface="Times New Roman"/>
                          <a:cs typeface="Times New Roman"/>
                        </a:rPr>
                        <a:t>arget  </a:t>
                      </a:r>
                      <a:r>
                        <a:rPr dirty="0" sz="1600" b="1">
                          <a:latin typeface="Times New Roman"/>
                          <a:cs typeface="Times New Roman"/>
                        </a:rPr>
                        <a:t>Level</a:t>
                      </a:r>
                      <a:endParaRPr sz="1600">
                        <a:latin typeface="Times New Roman"/>
                        <a:cs typeface="Times New Roman"/>
                      </a:endParaRPr>
                    </a:p>
                  </a:txBody>
                  <a:tcPr marL="0" marR="0" marB="0" marT="39369">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430530" marR="162560" indent="-259079">
                        <a:lnSpc>
                          <a:spcPct val="100000"/>
                        </a:lnSpc>
                        <a:spcBef>
                          <a:spcPts val="309"/>
                        </a:spcBef>
                      </a:pPr>
                      <a:r>
                        <a:rPr dirty="0" sz="1600" b="1">
                          <a:latin typeface="Times New Roman"/>
                          <a:cs typeface="Times New Roman"/>
                        </a:rPr>
                        <a:t>Attain</a:t>
                      </a:r>
                      <a:r>
                        <a:rPr dirty="0" sz="1600" spc="-10" b="1">
                          <a:latin typeface="Times New Roman"/>
                          <a:cs typeface="Times New Roman"/>
                        </a:rPr>
                        <a:t>m</a:t>
                      </a:r>
                      <a:r>
                        <a:rPr dirty="0" sz="1600" b="1">
                          <a:latin typeface="Times New Roman"/>
                          <a:cs typeface="Times New Roman"/>
                        </a:rPr>
                        <a:t>ent  </a:t>
                      </a:r>
                      <a:r>
                        <a:rPr dirty="0" sz="1600" b="1">
                          <a:latin typeface="Times New Roman"/>
                          <a:cs typeface="Times New Roman"/>
                        </a:rPr>
                        <a:t>Level</a:t>
                      </a:r>
                      <a:endParaRPr sz="1600">
                        <a:latin typeface="Times New Roman"/>
                        <a:cs typeface="Times New Roman"/>
                      </a:endParaRPr>
                    </a:p>
                  </a:txBody>
                  <a:tcPr marL="0" marR="0" marB="0" marT="39369">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165735">
                        <a:lnSpc>
                          <a:spcPct val="100000"/>
                        </a:lnSpc>
                        <a:spcBef>
                          <a:spcPts val="1270"/>
                        </a:spcBef>
                      </a:pPr>
                      <a:r>
                        <a:rPr dirty="0" sz="1600" b="1">
                          <a:latin typeface="Times New Roman"/>
                          <a:cs typeface="Times New Roman"/>
                        </a:rPr>
                        <a:t>Observations</a:t>
                      </a:r>
                      <a:endParaRPr sz="1600">
                        <a:latin typeface="Times New Roman"/>
                        <a:cs typeface="Times New Roman"/>
                      </a:endParaRPr>
                    </a:p>
                  </a:txBody>
                  <a:tcPr marL="0" marR="0" marB="0" marT="16129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r>
              <a:tr h="1066800">
                <a:tc>
                  <a:txBody>
                    <a:bodyPr/>
                    <a:lstStyle/>
                    <a:p>
                      <a:pPr algn="just" marL="91440" marR="83185">
                        <a:lnSpc>
                          <a:spcPct val="100000"/>
                        </a:lnSpc>
                        <a:spcBef>
                          <a:spcPts val="310"/>
                        </a:spcBef>
                      </a:pPr>
                      <a:r>
                        <a:rPr dirty="0" sz="1600" spc="-5" b="1">
                          <a:latin typeface="Times New Roman"/>
                          <a:cs typeface="Times New Roman"/>
                        </a:rPr>
                        <a:t>PO1: </a:t>
                      </a:r>
                      <a:r>
                        <a:rPr dirty="0" sz="1600" b="1">
                          <a:latin typeface="Times New Roman"/>
                          <a:cs typeface="Times New Roman"/>
                        </a:rPr>
                        <a:t>Engineering </a:t>
                      </a:r>
                      <a:r>
                        <a:rPr dirty="0" sz="1600" spc="-5" b="1">
                          <a:latin typeface="Times New Roman"/>
                          <a:cs typeface="Times New Roman"/>
                        </a:rPr>
                        <a:t>knowledge: </a:t>
                      </a:r>
                      <a:r>
                        <a:rPr dirty="0" sz="1600" spc="-5">
                          <a:latin typeface="Times New Roman"/>
                          <a:cs typeface="Times New Roman"/>
                        </a:rPr>
                        <a:t>Apply </a:t>
                      </a:r>
                      <a:r>
                        <a:rPr dirty="0" sz="1600">
                          <a:latin typeface="Times New Roman"/>
                          <a:cs typeface="Times New Roman"/>
                        </a:rPr>
                        <a:t>the </a:t>
                      </a:r>
                      <a:r>
                        <a:rPr dirty="0" sz="1600" spc="-5">
                          <a:latin typeface="Times New Roman"/>
                          <a:cs typeface="Times New Roman"/>
                        </a:rPr>
                        <a:t>knowledge </a:t>
                      </a:r>
                      <a:r>
                        <a:rPr dirty="0" sz="1600">
                          <a:latin typeface="Times New Roman"/>
                          <a:cs typeface="Times New Roman"/>
                        </a:rPr>
                        <a:t>of  mathematics, science, engineering fundamentals, and an  engineering specialization </a:t>
                      </a:r>
                      <a:r>
                        <a:rPr dirty="0" sz="1600" spc="-5">
                          <a:latin typeface="Times New Roman"/>
                          <a:cs typeface="Times New Roman"/>
                        </a:rPr>
                        <a:t>to </a:t>
                      </a:r>
                      <a:r>
                        <a:rPr dirty="0" sz="1600">
                          <a:latin typeface="Times New Roman"/>
                          <a:cs typeface="Times New Roman"/>
                        </a:rPr>
                        <a:t>the solution of complex  engineering</a:t>
                      </a:r>
                      <a:r>
                        <a:rPr dirty="0" sz="1600" spc="-10">
                          <a:latin typeface="Times New Roman"/>
                          <a:cs typeface="Times New Roman"/>
                        </a:rPr>
                        <a:t> </a:t>
                      </a:r>
                      <a:r>
                        <a:rPr dirty="0" sz="1600">
                          <a:latin typeface="Times New Roman"/>
                          <a:cs typeface="Times New Roman"/>
                        </a:rPr>
                        <a:t>problems.</a:t>
                      </a:r>
                      <a:endParaRPr sz="1600">
                        <a:latin typeface="Times New Roman"/>
                        <a:cs typeface="Times New Roman"/>
                      </a:endParaRPr>
                    </a:p>
                  </a:txBody>
                  <a:tcPr marL="0" marR="0" marB="0" marT="393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r>
              <a:tr h="579119">
                <a:tc>
                  <a:txBody>
                    <a:bodyPr/>
                    <a:lstStyle/>
                    <a:p>
                      <a:pPr marL="91440" marR="4269740">
                        <a:lnSpc>
                          <a:spcPct val="100000"/>
                        </a:lnSpc>
                        <a:spcBef>
                          <a:spcPts val="310"/>
                        </a:spcBef>
                      </a:pPr>
                      <a:r>
                        <a:rPr dirty="0" sz="1600" b="1">
                          <a:latin typeface="Times New Roman"/>
                          <a:cs typeface="Times New Roman"/>
                        </a:rPr>
                        <a:t>Action</a:t>
                      </a:r>
                      <a:r>
                        <a:rPr dirty="0" sz="1600" spc="-85" b="1">
                          <a:latin typeface="Times New Roman"/>
                          <a:cs typeface="Times New Roman"/>
                        </a:rPr>
                        <a:t> </a:t>
                      </a:r>
                      <a:r>
                        <a:rPr dirty="0" sz="1600" b="1">
                          <a:latin typeface="Times New Roman"/>
                          <a:cs typeface="Times New Roman"/>
                        </a:rPr>
                        <a:t>1:  Action</a:t>
                      </a:r>
                      <a:r>
                        <a:rPr dirty="0" sz="1600" spc="-100" b="1">
                          <a:latin typeface="Times New Roman"/>
                          <a:cs typeface="Times New Roman"/>
                        </a:rPr>
                        <a:t> </a:t>
                      </a:r>
                      <a:r>
                        <a:rPr dirty="0" sz="1600" b="1">
                          <a:latin typeface="Times New Roman"/>
                          <a:cs typeface="Times New Roman"/>
                        </a:rPr>
                        <a:t>n:</a:t>
                      </a:r>
                      <a:endParaRPr sz="1600">
                        <a:latin typeface="Times New Roman"/>
                        <a:cs typeface="Times New Roman"/>
                      </a:endParaRPr>
                    </a:p>
                  </a:txBody>
                  <a:tcPr marL="0" marR="0" marB="0" marT="393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gridSpan="3">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hMerge="1">
                  <a:txBody>
                    <a:bodyPr/>
                    <a:lstStyle/>
                    <a:p>
                      <a:pPr/>
                    </a:p>
                  </a:txBody>
                  <a:tcPr marL="0" marR="0" marB="0" marT="0"/>
                </a:tc>
                <a:tc hMerge="1">
                  <a:txBody>
                    <a:bodyPr/>
                    <a:lstStyle/>
                    <a:p>
                      <a:pPr/>
                    </a:p>
                  </a:txBody>
                  <a:tcPr marL="0" marR="0" marB="0" marT="0"/>
                </a:tc>
              </a:tr>
              <a:tr h="1066800">
                <a:tc>
                  <a:txBody>
                    <a:bodyPr/>
                    <a:lstStyle/>
                    <a:p>
                      <a:pPr algn="just" marL="91440" marR="84455">
                        <a:lnSpc>
                          <a:spcPct val="100000"/>
                        </a:lnSpc>
                        <a:spcBef>
                          <a:spcPts val="310"/>
                        </a:spcBef>
                      </a:pPr>
                      <a:r>
                        <a:rPr dirty="0" sz="1600" spc="-5" b="1">
                          <a:latin typeface="Times New Roman"/>
                          <a:cs typeface="Times New Roman"/>
                        </a:rPr>
                        <a:t>PO2: Problem analysis: </a:t>
                      </a:r>
                      <a:r>
                        <a:rPr dirty="0" sz="1600" spc="-15">
                          <a:latin typeface="Times New Roman"/>
                          <a:cs typeface="Times New Roman"/>
                        </a:rPr>
                        <a:t>Identify, </a:t>
                      </a:r>
                      <a:r>
                        <a:rPr dirty="0" sz="1600">
                          <a:latin typeface="Times New Roman"/>
                          <a:cs typeface="Times New Roman"/>
                        </a:rPr>
                        <a:t>formulate, research  literature, and analyze complex engineering problems  reaching substantiated </a:t>
                      </a:r>
                      <a:r>
                        <a:rPr dirty="0" sz="1600" spc="-5">
                          <a:latin typeface="Times New Roman"/>
                          <a:cs typeface="Times New Roman"/>
                        </a:rPr>
                        <a:t>conclusions </a:t>
                      </a:r>
                      <a:r>
                        <a:rPr dirty="0" sz="1600">
                          <a:latin typeface="Times New Roman"/>
                          <a:cs typeface="Times New Roman"/>
                        </a:rPr>
                        <a:t>using first principles of  mathematics, natural sciences, and engineering</a:t>
                      </a:r>
                      <a:r>
                        <a:rPr dirty="0" sz="1600" spc="-20">
                          <a:latin typeface="Times New Roman"/>
                          <a:cs typeface="Times New Roman"/>
                        </a:rPr>
                        <a:t> </a:t>
                      </a:r>
                      <a:r>
                        <a:rPr dirty="0" sz="1600">
                          <a:latin typeface="Times New Roman"/>
                          <a:cs typeface="Times New Roman"/>
                        </a:rPr>
                        <a:t>Sciences</a:t>
                      </a:r>
                      <a:endParaRPr sz="1600">
                        <a:latin typeface="Times New Roman"/>
                        <a:cs typeface="Times New Roman"/>
                      </a:endParaRPr>
                    </a:p>
                  </a:txBody>
                  <a:tcPr marL="0" marR="0" marB="0" marT="393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r>
            </a:tbl>
          </a:graphicData>
        </a:graphic>
      </p:graphicFrame>
      <p:sp>
        <p:nvSpPr>
          <p:cNvPr id="11" name="object 11"/>
          <p:cNvSpPr txBox="1"/>
          <p:nvPr/>
        </p:nvSpPr>
        <p:spPr>
          <a:xfrm>
            <a:off x="676909" y="5740908"/>
            <a:ext cx="5422900" cy="84836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Times New Roman"/>
                <a:cs typeface="Times New Roman"/>
              </a:rPr>
              <a:t>Note: PSOs, if applicable to be added</a:t>
            </a:r>
            <a:r>
              <a:rPr dirty="0" sz="1800" spc="60" b="1">
                <a:latin typeface="Times New Roman"/>
                <a:cs typeface="Times New Roman"/>
              </a:rPr>
              <a:t> </a:t>
            </a:r>
            <a:r>
              <a:rPr dirty="0" sz="1800" spc="-5" b="1">
                <a:latin typeface="Times New Roman"/>
                <a:cs typeface="Times New Roman"/>
              </a:rPr>
              <a:t>appropriately</a:t>
            </a:r>
            <a:endParaRPr sz="1800">
              <a:latin typeface="Times New Roman"/>
              <a:cs typeface="Times New Roman"/>
            </a:endParaRPr>
          </a:p>
          <a:p>
            <a:pPr marL="12700">
              <a:lnSpc>
                <a:spcPct val="100000"/>
              </a:lnSpc>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52069">
              <a:lnSpc>
                <a:spcPct val="100000"/>
              </a:lnSpc>
            </a:pPr>
            <a:r>
              <a:rPr dirty="0" sz="1800" i="1">
                <a:latin typeface="Times New Roman"/>
                <a:cs typeface="Times New Roman"/>
              </a:rPr>
              <a:t>A. &amp; B. Documentary </a:t>
            </a:r>
            <a:r>
              <a:rPr dirty="0" sz="1800" spc="-5" i="1">
                <a:latin typeface="Times New Roman"/>
                <a:cs typeface="Times New Roman"/>
              </a:rPr>
              <a:t>evidence for </a:t>
            </a:r>
            <a:r>
              <a:rPr dirty="0" sz="1800" i="1">
                <a:latin typeface="Times New Roman"/>
                <a:cs typeface="Times New Roman"/>
              </a:rPr>
              <a:t>each </a:t>
            </a:r>
            <a:r>
              <a:rPr dirty="0" sz="1800" spc="-10" i="1">
                <a:latin typeface="Times New Roman"/>
                <a:cs typeface="Times New Roman"/>
              </a:rPr>
              <a:t>relevant</a:t>
            </a:r>
            <a:r>
              <a:rPr dirty="0" sz="1800" spc="-25" i="1">
                <a:latin typeface="Times New Roman"/>
                <a:cs typeface="Times New Roman"/>
              </a:rPr>
              <a:t> </a:t>
            </a:r>
            <a:r>
              <a:rPr dirty="0" sz="1800" i="1">
                <a:latin typeface="Times New Roman"/>
                <a:cs typeface="Times New Roman"/>
              </a:rPr>
              <a:t>PO/PSO</a:t>
            </a:r>
            <a:endParaRPr sz="1800">
              <a:latin typeface="Times New Roman"/>
              <a:cs typeface="Times New Roman"/>
            </a:endParaRPr>
          </a:p>
        </p:txBody>
      </p:sp>
      <p:sp>
        <p:nvSpPr>
          <p:cNvPr id="12" name="object 12"/>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graphicFrame>
        <p:nvGraphicFramePr>
          <p:cNvPr id="13" name="object 13"/>
          <p:cNvGraphicFramePr>
            <a:graphicFrameLocks noGrp="1"/>
          </p:cNvGraphicFramePr>
          <p:nvPr/>
        </p:nvGraphicFramePr>
        <p:xfrm>
          <a:off x="685800" y="2346960"/>
          <a:ext cx="8890000" cy="3291840"/>
        </p:xfrm>
        <a:graphic>
          <a:graphicData uri="http://schemas.openxmlformats.org/drawingml/2006/table">
            <a:tbl>
              <a:tblPr firstRow="1" bandRow="1">
                <a:tableStyleId>{2D5ABB26-0587-4C30-8999-92F81FD0307C}</a:tableStyleId>
              </a:tblPr>
              <a:tblGrid>
                <a:gridCol w="5177155"/>
                <a:gridCol w="890904"/>
                <a:gridCol w="1336675"/>
                <a:gridCol w="1485265"/>
              </a:tblGrid>
              <a:tr h="579119">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r>
              <a:tr h="1066800">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r>
              <a:tr h="579119">
                <a:tc>
                  <a:txBody>
                    <a:bodyPr/>
                    <a:lstStyle/>
                    <a:p>
                      <a:pPr>
                        <a:lnSpc>
                          <a:spcPct val="100000"/>
                        </a:lnSpc>
                      </a:pPr>
                      <a:endParaRPr sz="1700">
                        <a:latin typeface="Times New Roman"/>
                        <a:cs typeface="Times New Roman"/>
                      </a:endParaRPr>
                    </a:p>
                  </a:txBody>
                  <a:tcPr marL="0" marR="0" marB="0" marT="0">
                    <a:solidFill>
                      <a:srgbClr val="E9EEE8"/>
                    </a:solidFill>
                  </a:tcPr>
                </a:tc>
                <a:tc gridSpan="3">
                  <a:txBody>
                    <a:bodyPr/>
                    <a:lstStyle/>
                    <a:p>
                      <a:pPr>
                        <a:lnSpc>
                          <a:spcPct val="100000"/>
                        </a:lnSpc>
                      </a:pPr>
                      <a:endParaRPr sz="1700">
                        <a:latin typeface="Times New Roman"/>
                        <a:cs typeface="Times New Roman"/>
                      </a:endParaRPr>
                    </a:p>
                  </a:txBody>
                  <a:tcPr marL="0" marR="0" marB="0" marT="0">
                    <a:solidFill>
                      <a:srgbClr val="E9EEE8"/>
                    </a:solidFill>
                  </a:tcPr>
                </a:tc>
                <a:tc hMerge="1">
                  <a:txBody>
                    <a:bodyPr/>
                    <a:lstStyle/>
                    <a:p>
                      <a:pPr/>
                    </a:p>
                  </a:txBody>
                  <a:tcPr marL="0" marR="0" marB="0" marT="0"/>
                </a:tc>
                <a:tc hMerge="1">
                  <a:txBody>
                    <a:bodyPr/>
                    <a:lstStyle/>
                    <a:p>
                      <a:pPr/>
                    </a:p>
                  </a:txBody>
                  <a:tcPr marL="0" marR="0" marB="0" marT="0"/>
                </a:tc>
              </a:tr>
              <a:tr h="1066800">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r>
            </a:tbl>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a:spLocks noGrp="1"/>
          </p:cNvSpPr>
          <p:nvPr>
            <p:ph type="title"/>
          </p:nvPr>
        </p:nvSpPr>
        <p:spPr>
          <a:xfrm>
            <a:off x="385318" y="441451"/>
            <a:ext cx="4575175" cy="330200"/>
          </a:xfrm>
          <a:prstGeom prst="rect"/>
        </p:spPr>
        <p:txBody>
          <a:bodyPr wrap="square" lIns="0" tIns="12065" rIns="0" bIns="0" rtlCol="0" vert="horz">
            <a:spAutoFit/>
          </a:bodyPr>
          <a:lstStyle/>
          <a:p>
            <a:pPr marL="12700">
              <a:lnSpc>
                <a:spcPct val="100000"/>
              </a:lnSpc>
              <a:spcBef>
                <a:spcPts val="95"/>
              </a:spcBef>
            </a:pPr>
            <a:r>
              <a:rPr dirty="0" spc="-5" b="1">
                <a:latin typeface="Cambria"/>
                <a:cs typeface="Cambria"/>
              </a:rPr>
              <a:t>CRITERION 9: Student Support </a:t>
            </a:r>
            <a:r>
              <a:rPr dirty="0" spc="-20" b="1">
                <a:latin typeface="Cambria"/>
                <a:cs typeface="Cambria"/>
              </a:rPr>
              <a:t>Systems</a:t>
            </a:r>
          </a:p>
        </p:txBody>
      </p:sp>
      <p:sp>
        <p:nvSpPr>
          <p:cNvPr id="13" name="object 13"/>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sp>
        <p:nvSpPr>
          <p:cNvPr id="14" name="object 14"/>
          <p:cNvSpPr txBox="1"/>
          <p:nvPr/>
        </p:nvSpPr>
        <p:spPr>
          <a:xfrm>
            <a:off x="545591" y="1361543"/>
            <a:ext cx="8910320" cy="3891915"/>
          </a:xfrm>
          <a:prstGeom prst="rect">
            <a:avLst/>
          </a:prstGeom>
        </p:spPr>
        <p:txBody>
          <a:bodyPr wrap="square" lIns="0" tIns="122555" rIns="0" bIns="0" rtlCol="0" vert="horz">
            <a:spAutoFit/>
          </a:bodyPr>
          <a:lstStyle/>
          <a:p>
            <a:pPr lvl="1" marL="431800" indent="-419100">
              <a:lnSpc>
                <a:spcPct val="100000"/>
              </a:lnSpc>
              <a:spcBef>
                <a:spcPts val="965"/>
              </a:spcBef>
              <a:buAutoNum type="arabicPeriod"/>
              <a:tabLst>
                <a:tab pos="431800" algn="l"/>
              </a:tabLst>
            </a:pPr>
            <a:r>
              <a:rPr dirty="0" sz="2200" b="1">
                <a:solidFill>
                  <a:srgbClr val="0000CC"/>
                </a:solidFill>
                <a:latin typeface="Times New Roman"/>
                <a:cs typeface="Times New Roman"/>
              </a:rPr>
              <a:t>Mentoring system </a:t>
            </a:r>
            <a:r>
              <a:rPr dirty="0" sz="2200" spc="-5" b="1">
                <a:solidFill>
                  <a:srgbClr val="0000CC"/>
                </a:solidFill>
                <a:latin typeface="Times New Roman"/>
                <a:cs typeface="Times New Roman"/>
              </a:rPr>
              <a:t>to help </a:t>
            </a:r>
            <a:r>
              <a:rPr dirty="0" sz="2200" b="1">
                <a:solidFill>
                  <a:srgbClr val="0000CC"/>
                </a:solidFill>
                <a:latin typeface="Times New Roman"/>
                <a:cs typeface="Times New Roman"/>
              </a:rPr>
              <a:t>at individual</a:t>
            </a:r>
            <a:r>
              <a:rPr dirty="0" sz="2200" spc="-20" b="1">
                <a:solidFill>
                  <a:srgbClr val="0000CC"/>
                </a:solidFill>
                <a:latin typeface="Times New Roman"/>
                <a:cs typeface="Times New Roman"/>
              </a:rPr>
              <a:t> </a:t>
            </a:r>
            <a:r>
              <a:rPr dirty="0" sz="2200" b="1">
                <a:solidFill>
                  <a:srgbClr val="0000CC"/>
                </a:solidFill>
                <a:latin typeface="Times New Roman"/>
                <a:cs typeface="Times New Roman"/>
              </a:rPr>
              <a:t>level</a:t>
            </a:r>
            <a:endParaRPr sz="2200">
              <a:latin typeface="Times New Roman"/>
              <a:cs typeface="Times New Roman"/>
            </a:endParaRPr>
          </a:p>
          <a:p>
            <a:pPr lvl="2" marL="755650" indent="-286385">
              <a:lnSpc>
                <a:spcPct val="100000"/>
              </a:lnSpc>
              <a:spcBef>
                <a:spcPts val="705"/>
              </a:spcBef>
              <a:buFont typeface="Arial"/>
              <a:buChar char="•"/>
              <a:tabLst>
                <a:tab pos="755015" algn="l"/>
                <a:tab pos="755650" algn="l"/>
              </a:tabLst>
            </a:pPr>
            <a:r>
              <a:rPr dirty="0" sz="1800" spc="-35">
                <a:latin typeface="Times New Roman"/>
                <a:cs typeface="Times New Roman"/>
              </a:rPr>
              <a:t>Type</a:t>
            </a:r>
            <a:r>
              <a:rPr dirty="0" sz="1800" spc="70">
                <a:latin typeface="Times New Roman"/>
                <a:cs typeface="Times New Roman"/>
              </a:rPr>
              <a:t> </a:t>
            </a:r>
            <a:r>
              <a:rPr dirty="0" sz="1800">
                <a:latin typeface="Times New Roman"/>
                <a:cs typeface="Times New Roman"/>
              </a:rPr>
              <a:t>of</a:t>
            </a:r>
            <a:r>
              <a:rPr dirty="0" sz="1800" spc="70">
                <a:latin typeface="Times New Roman"/>
                <a:cs typeface="Times New Roman"/>
              </a:rPr>
              <a:t> </a:t>
            </a:r>
            <a:r>
              <a:rPr dirty="0" sz="1800" spc="-5">
                <a:latin typeface="Times New Roman"/>
                <a:cs typeface="Times New Roman"/>
              </a:rPr>
              <a:t>mentoring:</a:t>
            </a:r>
            <a:r>
              <a:rPr dirty="0" sz="1800" spc="70">
                <a:latin typeface="Times New Roman"/>
                <a:cs typeface="Times New Roman"/>
              </a:rPr>
              <a:t> </a:t>
            </a:r>
            <a:r>
              <a:rPr dirty="0" sz="1800">
                <a:latin typeface="Times New Roman"/>
                <a:cs typeface="Times New Roman"/>
              </a:rPr>
              <a:t>Professional</a:t>
            </a:r>
            <a:r>
              <a:rPr dirty="0" sz="1800" spc="80">
                <a:latin typeface="Times New Roman"/>
                <a:cs typeface="Times New Roman"/>
              </a:rPr>
              <a:t> </a:t>
            </a:r>
            <a:r>
              <a:rPr dirty="0" sz="1800">
                <a:latin typeface="Times New Roman"/>
                <a:cs typeface="Times New Roman"/>
              </a:rPr>
              <a:t>guidance</a:t>
            </a:r>
            <a:r>
              <a:rPr dirty="0" sz="1800" spc="70">
                <a:latin typeface="Times New Roman"/>
                <a:cs typeface="Times New Roman"/>
              </a:rPr>
              <a:t> </a:t>
            </a:r>
            <a:r>
              <a:rPr dirty="0" sz="1800">
                <a:latin typeface="Times New Roman"/>
                <a:cs typeface="Times New Roman"/>
              </a:rPr>
              <a:t>/</a:t>
            </a:r>
            <a:r>
              <a:rPr dirty="0" sz="1800" spc="70">
                <a:latin typeface="Times New Roman"/>
                <a:cs typeface="Times New Roman"/>
              </a:rPr>
              <a:t> </a:t>
            </a:r>
            <a:r>
              <a:rPr dirty="0" sz="1800">
                <a:latin typeface="Times New Roman"/>
                <a:cs typeface="Times New Roman"/>
              </a:rPr>
              <a:t>career</a:t>
            </a:r>
            <a:r>
              <a:rPr dirty="0" sz="1800" spc="75">
                <a:latin typeface="Times New Roman"/>
                <a:cs typeface="Times New Roman"/>
              </a:rPr>
              <a:t> </a:t>
            </a:r>
            <a:r>
              <a:rPr dirty="0" sz="1800">
                <a:latin typeface="Times New Roman"/>
                <a:cs typeface="Times New Roman"/>
              </a:rPr>
              <a:t>advancement</a:t>
            </a:r>
            <a:r>
              <a:rPr dirty="0" sz="1800" spc="85">
                <a:latin typeface="Times New Roman"/>
                <a:cs typeface="Times New Roman"/>
              </a:rPr>
              <a:t> </a:t>
            </a:r>
            <a:r>
              <a:rPr dirty="0" sz="1800">
                <a:latin typeface="Times New Roman"/>
                <a:cs typeface="Times New Roman"/>
              </a:rPr>
              <a:t>/</a:t>
            </a:r>
            <a:r>
              <a:rPr dirty="0" sz="1800" spc="70">
                <a:latin typeface="Times New Roman"/>
                <a:cs typeface="Times New Roman"/>
              </a:rPr>
              <a:t> </a:t>
            </a:r>
            <a:r>
              <a:rPr dirty="0" sz="1800">
                <a:latin typeface="Times New Roman"/>
                <a:cs typeface="Times New Roman"/>
              </a:rPr>
              <a:t>course</a:t>
            </a:r>
            <a:r>
              <a:rPr dirty="0" sz="1800" spc="70">
                <a:latin typeface="Times New Roman"/>
                <a:cs typeface="Times New Roman"/>
              </a:rPr>
              <a:t> </a:t>
            </a:r>
            <a:r>
              <a:rPr dirty="0" sz="1800">
                <a:latin typeface="Times New Roman"/>
                <a:cs typeface="Times New Roman"/>
              </a:rPr>
              <a:t>work</a:t>
            </a:r>
            <a:r>
              <a:rPr dirty="0" sz="1800" spc="75">
                <a:latin typeface="Times New Roman"/>
                <a:cs typeface="Times New Roman"/>
              </a:rPr>
              <a:t> </a:t>
            </a:r>
            <a:r>
              <a:rPr dirty="0" sz="1800">
                <a:latin typeface="Times New Roman"/>
                <a:cs typeface="Times New Roman"/>
              </a:rPr>
              <a:t>specific</a:t>
            </a:r>
            <a:r>
              <a:rPr dirty="0" sz="1800" spc="75">
                <a:latin typeface="Times New Roman"/>
                <a:cs typeface="Times New Roman"/>
              </a:rPr>
              <a:t> </a:t>
            </a:r>
            <a:r>
              <a:rPr dirty="0" sz="1800">
                <a:latin typeface="Times New Roman"/>
                <a:cs typeface="Times New Roman"/>
              </a:rPr>
              <a:t>/</a:t>
            </a:r>
            <a:endParaRPr sz="1800">
              <a:latin typeface="Times New Roman"/>
              <a:cs typeface="Times New Roman"/>
            </a:endParaRPr>
          </a:p>
          <a:p>
            <a:pPr marL="755015">
              <a:lnSpc>
                <a:spcPct val="100000"/>
              </a:lnSpc>
              <a:spcBef>
                <a:spcPts val="1080"/>
              </a:spcBef>
            </a:pPr>
            <a:r>
              <a:rPr dirty="0" sz="1800" spc="-5">
                <a:latin typeface="Times New Roman"/>
                <a:cs typeface="Times New Roman"/>
              </a:rPr>
              <a:t>laboratory </a:t>
            </a:r>
            <a:r>
              <a:rPr dirty="0" sz="1800">
                <a:latin typeface="Times New Roman"/>
                <a:cs typeface="Times New Roman"/>
              </a:rPr>
              <a:t>specific / </a:t>
            </a:r>
            <a:r>
              <a:rPr dirty="0" sz="1800" spc="-5">
                <a:latin typeface="Times New Roman"/>
                <a:cs typeface="Times New Roman"/>
              </a:rPr>
              <a:t>all-round</a:t>
            </a:r>
            <a:r>
              <a:rPr dirty="0" sz="1800" spc="10">
                <a:latin typeface="Times New Roman"/>
                <a:cs typeface="Times New Roman"/>
              </a:rPr>
              <a:t> </a:t>
            </a:r>
            <a:r>
              <a:rPr dirty="0" sz="1800" spc="-5">
                <a:latin typeface="Times New Roman"/>
                <a:cs typeface="Times New Roman"/>
              </a:rPr>
              <a:t>development</a:t>
            </a:r>
            <a:endParaRPr sz="1800">
              <a:latin typeface="Times New Roman"/>
              <a:cs typeface="Times New Roman"/>
            </a:endParaRPr>
          </a:p>
          <a:p>
            <a:pPr lvl="2" marL="755650" indent="-286385">
              <a:lnSpc>
                <a:spcPct val="100000"/>
              </a:lnSpc>
              <a:spcBef>
                <a:spcPts val="1080"/>
              </a:spcBef>
              <a:buFont typeface="Arial"/>
              <a:buChar char="•"/>
              <a:tabLst>
                <a:tab pos="755015" algn="l"/>
                <a:tab pos="755650" algn="l"/>
              </a:tabLst>
            </a:pPr>
            <a:r>
              <a:rPr dirty="0" sz="1800">
                <a:latin typeface="Times New Roman"/>
                <a:cs typeface="Times New Roman"/>
              </a:rPr>
              <a:t>Number of </a:t>
            </a:r>
            <a:r>
              <a:rPr dirty="0" sz="1800" spc="-5">
                <a:latin typeface="Times New Roman"/>
                <a:cs typeface="Times New Roman"/>
              </a:rPr>
              <a:t>faculty</a:t>
            </a:r>
            <a:r>
              <a:rPr dirty="0" sz="1800" spc="10">
                <a:latin typeface="Times New Roman"/>
                <a:cs typeface="Times New Roman"/>
              </a:rPr>
              <a:t> </a:t>
            </a:r>
            <a:r>
              <a:rPr dirty="0" sz="1800" spc="-5">
                <a:latin typeface="Times New Roman"/>
                <a:cs typeface="Times New Roman"/>
              </a:rPr>
              <a:t>mentors</a:t>
            </a:r>
            <a:endParaRPr sz="1800">
              <a:latin typeface="Times New Roman"/>
              <a:cs typeface="Times New Roman"/>
            </a:endParaRPr>
          </a:p>
          <a:p>
            <a:pPr lvl="2" marL="755650" indent="-286385">
              <a:lnSpc>
                <a:spcPct val="100000"/>
              </a:lnSpc>
              <a:spcBef>
                <a:spcPts val="1080"/>
              </a:spcBef>
              <a:buFont typeface="Arial"/>
              <a:buChar char="•"/>
              <a:tabLst>
                <a:tab pos="755015" algn="l"/>
                <a:tab pos="755650" algn="l"/>
              </a:tabLst>
            </a:pPr>
            <a:r>
              <a:rPr dirty="0" sz="1800">
                <a:latin typeface="Times New Roman"/>
                <a:cs typeface="Times New Roman"/>
              </a:rPr>
              <a:t>Number of students per</a:t>
            </a:r>
            <a:r>
              <a:rPr dirty="0" sz="1800" spc="-5">
                <a:latin typeface="Times New Roman"/>
                <a:cs typeface="Times New Roman"/>
              </a:rPr>
              <a:t> mentor</a:t>
            </a:r>
            <a:endParaRPr sz="1800">
              <a:latin typeface="Times New Roman"/>
              <a:cs typeface="Times New Roman"/>
            </a:endParaRPr>
          </a:p>
          <a:p>
            <a:pPr lvl="2" marL="755650" indent="-286385">
              <a:lnSpc>
                <a:spcPct val="100000"/>
              </a:lnSpc>
              <a:spcBef>
                <a:spcPts val="1080"/>
              </a:spcBef>
              <a:buFont typeface="Arial"/>
              <a:buChar char="•"/>
              <a:tabLst>
                <a:tab pos="755015" algn="l"/>
                <a:tab pos="755650" algn="l"/>
              </a:tabLst>
            </a:pPr>
            <a:r>
              <a:rPr dirty="0" sz="1800">
                <a:latin typeface="Times New Roman"/>
                <a:cs typeface="Times New Roman"/>
              </a:rPr>
              <a:t>Frequency of </a:t>
            </a:r>
            <a:r>
              <a:rPr dirty="0" sz="1800" spc="-5">
                <a:latin typeface="Times New Roman"/>
                <a:cs typeface="Times New Roman"/>
              </a:rPr>
              <a:t>meeting</a:t>
            </a:r>
            <a:endParaRPr sz="1800">
              <a:latin typeface="Times New Roman"/>
              <a:cs typeface="Times New Roman"/>
            </a:endParaRPr>
          </a:p>
          <a:p>
            <a:pPr>
              <a:lnSpc>
                <a:spcPct val="100000"/>
              </a:lnSpc>
              <a:spcBef>
                <a:spcPts val="35"/>
              </a:spcBef>
            </a:pPr>
            <a:endParaRPr sz="2700">
              <a:latin typeface="Times New Roman"/>
              <a:cs typeface="Times New Roman"/>
            </a:endParaRPr>
          </a:p>
          <a:p>
            <a:pPr marL="20320">
              <a:lnSpc>
                <a:spcPct val="100000"/>
              </a:lnSpc>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412115" marR="138430" indent="-394335">
              <a:lnSpc>
                <a:spcPct val="150000"/>
              </a:lnSpc>
              <a:spcBef>
                <a:spcPts val="50"/>
              </a:spcBef>
              <a:tabLst>
                <a:tab pos="414655" algn="l"/>
              </a:tabLst>
            </a:pPr>
            <a:r>
              <a:rPr dirty="0" sz="1600" spc="-5" i="1">
                <a:latin typeface="Times New Roman"/>
                <a:cs typeface="Times New Roman"/>
              </a:rPr>
              <a:t>A.		</a:t>
            </a:r>
            <a:r>
              <a:rPr dirty="0" sz="1600" i="1">
                <a:latin typeface="Times New Roman"/>
                <a:cs typeface="Times New Roman"/>
              </a:rPr>
              <a:t>Mentoring </a:t>
            </a:r>
            <a:r>
              <a:rPr dirty="0" sz="1600" spc="-5" i="1">
                <a:latin typeface="Times New Roman"/>
                <a:cs typeface="Times New Roman"/>
              </a:rPr>
              <a:t>system </a:t>
            </a:r>
            <a:r>
              <a:rPr dirty="0" sz="1600" i="1">
                <a:latin typeface="Times New Roman"/>
                <a:cs typeface="Times New Roman"/>
              </a:rPr>
              <a:t>terms of </a:t>
            </a:r>
            <a:r>
              <a:rPr dirty="0" sz="1600" spc="-15" i="1">
                <a:latin typeface="Times New Roman"/>
                <a:cs typeface="Times New Roman"/>
              </a:rPr>
              <a:t>reference; </a:t>
            </a:r>
            <a:r>
              <a:rPr dirty="0" sz="1600" i="1">
                <a:latin typeface="Times New Roman"/>
                <a:cs typeface="Times New Roman"/>
              </a:rPr>
              <a:t>implementation; effectiveness (also </a:t>
            </a:r>
            <a:r>
              <a:rPr dirty="0" sz="1600" spc="-5" i="1">
                <a:latin typeface="Times New Roman"/>
                <a:cs typeface="Times New Roman"/>
              </a:rPr>
              <a:t>to be </a:t>
            </a:r>
            <a:r>
              <a:rPr dirty="0" sz="1600" i="1">
                <a:latin typeface="Times New Roman"/>
                <a:cs typeface="Times New Roman"/>
              </a:rPr>
              <a:t>verified during  </a:t>
            </a:r>
            <a:r>
              <a:rPr dirty="0" sz="1600" i="1">
                <a:latin typeface="Times New Roman"/>
                <a:cs typeface="Times New Roman"/>
              </a:rPr>
              <a:t>interaction </a:t>
            </a:r>
            <a:r>
              <a:rPr dirty="0" sz="1600" spc="-5" i="1">
                <a:latin typeface="Times New Roman"/>
                <a:cs typeface="Times New Roman"/>
              </a:rPr>
              <a:t>with </a:t>
            </a:r>
            <a:r>
              <a:rPr dirty="0" sz="1600" i="1">
                <a:latin typeface="Times New Roman"/>
                <a:cs typeface="Times New Roman"/>
              </a:rPr>
              <a:t>the</a:t>
            </a:r>
            <a:r>
              <a:rPr dirty="0" sz="1600" spc="20" i="1">
                <a:latin typeface="Times New Roman"/>
                <a:cs typeface="Times New Roman"/>
              </a:rPr>
              <a:t> </a:t>
            </a:r>
            <a:r>
              <a:rPr dirty="0" sz="1600" i="1">
                <a:latin typeface="Times New Roman"/>
                <a:cs typeface="Times New Roman"/>
              </a:rPr>
              <a:t>students)</a:t>
            </a:r>
            <a:endParaRPr sz="1600">
              <a:latin typeface="Times New Roman"/>
              <a:cs typeface="Times New Roman"/>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a:spLocks noGrp="1"/>
          </p:cNvSpPr>
          <p:nvPr>
            <p:ph type="title"/>
          </p:nvPr>
        </p:nvSpPr>
        <p:spPr>
          <a:xfrm>
            <a:off x="385318" y="441451"/>
            <a:ext cx="4575175" cy="330200"/>
          </a:xfrm>
          <a:prstGeom prst="rect"/>
        </p:spPr>
        <p:txBody>
          <a:bodyPr wrap="square" lIns="0" tIns="12065" rIns="0" bIns="0" rtlCol="0" vert="horz">
            <a:spAutoFit/>
          </a:bodyPr>
          <a:lstStyle/>
          <a:p>
            <a:pPr marL="12700">
              <a:lnSpc>
                <a:spcPct val="100000"/>
              </a:lnSpc>
              <a:spcBef>
                <a:spcPts val="95"/>
              </a:spcBef>
            </a:pPr>
            <a:r>
              <a:rPr dirty="0" spc="-5" b="1">
                <a:latin typeface="Cambria"/>
                <a:cs typeface="Cambria"/>
              </a:rPr>
              <a:t>CRITERION 9: Student Support </a:t>
            </a:r>
            <a:r>
              <a:rPr dirty="0" spc="-20" b="1">
                <a:latin typeface="Cambria"/>
                <a:cs typeface="Cambria"/>
              </a:rPr>
              <a:t>Systems</a:t>
            </a:r>
          </a:p>
        </p:txBody>
      </p:sp>
      <p:sp>
        <p:nvSpPr>
          <p:cNvPr id="13" name="object 13"/>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sp>
        <p:nvSpPr>
          <p:cNvPr id="14" name="object 14"/>
          <p:cNvSpPr txBox="1"/>
          <p:nvPr/>
        </p:nvSpPr>
        <p:spPr>
          <a:xfrm>
            <a:off x="545591" y="1361543"/>
            <a:ext cx="8909685" cy="4832985"/>
          </a:xfrm>
          <a:prstGeom prst="rect">
            <a:avLst/>
          </a:prstGeom>
        </p:spPr>
        <p:txBody>
          <a:bodyPr wrap="square" lIns="0" tIns="122555" rIns="0" bIns="0" rtlCol="0" vert="horz">
            <a:spAutoFit/>
          </a:bodyPr>
          <a:lstStyle/>
          <a:p>
            <a:pPr lvl="1" marL="501650" indent="-489584">
              <a:lnSpc>
                <a:spcPct val="100000"/>
              </a:lnSpc>
              <a:spcBef>
                <a:spcPts val="965"/>
              </a:spcBef>
              <a:buAutoNum type="arabicPeriod" startAt="2"/>
              <a:tabLst>
                <a:tab pos="502284" algn="l"/>
              </a:tabLst>
            </a:pPr>
            <a:r>
              <a:rPr dirty="0" sz="2200" b="1">
                <a:solidFill>
                  <a:srgbClr val="0000CC"/>
                </a:solidFill>
                <a:latin typeface="Times New Roman"/>
                <a:cs typeface="Times New Roman"/>
              </a:rPr>
              <a:t>Feedback analysis and </a:t>
            </a:r>
            <a:r>
              <a:rPr dirty="0" sz="2200" spc="-10" b="1">
                <a:solidFill>
                  <a:srgbClr val="0000CC"/>
                </a:solidFill>
                <a:latin typeface="Times New Roman"/>
                <a:cs typeface="Times New Roman"/>
              </a:rPr>
              <a:t>reward </a:t>
            </a:r>
            <a:r>
              <a:rPr dirty="0" sz="2200" spc="-5" b="1">
                <a:solidFill>
                  <a:srgbClr val="0000CC"/>
                </a:solidFill>
                <a:latin typeface="Times New Roman"/>
                <a:cs typeface="Times New Roman"/>
              </a:rPr>
              <a:t>/corrective measures </a:t>
            </a:r>
            <a:r>
              <a:rPr dirty="0" sz="2200" b="1">
                <a:solidFill>
                  <a:srgbClr val="0000CC"/>
                </a:solidFill>
                <a:latin typeface="Times New Roman"/>
                <a:cs typeface="Times New Roman"/>
              </a:rPr>
              <a:t>taken, if</a:t>
            </a:r>
            <a:r>
              <a:rPr dirty="0" sz="2200" spc="-70" b="1">
                <a:solidFill>
                  <a:srgbClr val="0000CC"/>
                </a:solidFill>
                <a:latin typeface="Times New Roman"/>
                <a:cs typeface="Times New Roman"/>
              </a:rPr>
              <a:t> </a:t>
            </a:r>
            <a:r>
              <a:rPr dirty="0" sz="2200" b="1">
                <a:solidFill>
                  <a:srgbClr val="0000CC"/>
                </a:solidFill>
                <a:latin typeface="Times New Roman"/>
                <a:cs typeface="Times New Roman"/>
              </a:rPr>
              <a:t>any</a:t>
            </a:r>
            <a:endParaRPr sz="2200">
              <a:latin typeface="Times New Roman"/>
              <a:cs typeface="Times New Roman"/>
            </a:endParaRPr>
          </a:p>
          <a:p>
            <a:pPr lvl="2" marL="812800" indent="-343535">
              <a:lnSpc>
                <a:spcPct val="100000"/>
              </a:lnSpc>
              <a:spcBef>
                <a:spcPts val="705"/>
              </a:spcBef>
              <a:buFont typeface="Arial"/>
              <a:buChar char="•"/>
              <a:tabLst>
                <a:tab pos="812165" algn="l"/>
                <a:tab pos="812800" algn="l"/>
              </a:tabLst>
            </a:pPr>
            <a:r>
              <a:rPr dirty="0" sz="1800">
                <a:latin typeface="Times New Roman"/>
                <a:cs typeface="Times New Roman"/>
              </a:rPr>
              <a:t>Feedback </a:t>
            </a:r>
            <a:r>
              <a:rPr dirty="0" sz="1800" spc="-5">
                <a:latin typeface="Times New Roman"/>
                <a:cs typeface="Times New Roman"/>
              </a:rPr>
              <a:t>collected </a:t>
            </a:r>
            <a:r>
              <a:rPr dirty="0" sz="1800">
                <a:latin typeface="Times New Roman"/>
                <a:cs typeface="Times New Roman"/>
              </a:rPr>
              <a:t>for all </a:t>
            </a:r>
            <a:r>
              <a:rPr dirty="0" sz="1800" spc="-5">
                <a:latin typeface="Times New Roman"/>
                <a:cs typeface="Times New Roman"/>
              </a:rPr>
              <a:t>courses:</a:t>
            </a:r>
            <a:r>
              <a:rPr dirty="0" sz="1800" spc="-55">
                <a:latin typeface="Times New Roman"/>
                <a:cs typeface="Times New Roman"/>
              </a:rPr>
              <a:t> </a:t>
            </a:r>
            <a:r>
              <a:rPr dirty="0" sz="1800" spc="-5">
                <a:latin typeface="Times New Roman"/>
                <a:cs typeface="Times New Roman"/>
              </a:rPr>
              <a:t>YES/NO</a:t>
            </a:r>
            <a:endParaRPr sz="1800">
              <a:latin typeface="Times New Roman"/>
              <a:cs typeface="Times New Roman"/>
            </a:endParaRPr>
          </a:p>
          <a:p>
            <a:pPr lvl="2" marL="812800" indent="-343535">
              <a:lnSpc>
                <a:spcPct val="100000"/>
              </a:lnSpc>
              <a:spcBef>
                <a:spcPts val="1080"/>
              </a:spcBef>
              <a:buFont typeface="Arial"/>
              <a:buChar char="•"/>
              <a:tabLst>
                <a:tab pos="812165" algn="l"/>
                <a:tab pos="812800" algn="l"/>
              </a:tabLst>
            </a:pPr>
            <a:r>
              <a:rPr dirty="0" sz="1800">
                <a:latin typeface="Times New Roman"/>
                <a:cs typeface="Times New Roman"/>
              </a:rPr>
              <a:t>Feedback</a:t>
            </a:r>
            <a:r>
              <a:rPr dirty="0" sz="1800" spc="-5">
                <a:latin typeface="Times New Roman"/>
                <a:cs typeface="Times New Roman"/>
              </a:rPr>
              <a:t> questionnaire</a:t>
            </a:r>
            <a:endParaRPr sz="1800">
              <a:latin typeface="Times New Roman"/>
              <a:cs typeface="Times New Roman"/>
            </a:endParaRPr>
          </a:p>
          <a:p>
            <a:pPr lvl="2" marL="812800" indent="-343535">
              <a:lnSpc>
                <a:spcPct val="100000"/>
              </a:lnSpc>
              <a:spcBef>
                <a:spcPts val="1080"/>
              </a:spcBef>
              <a:buFont typeface="Arial"/>
              <a:buChar char="•"/>
              <a:tabLst>
                <a:tab pos="812165" algn="l"/>
                <a:tab pos="812800" algn="l"/>
              </a:tabLst>
            </a:pPr>
            <a:r>
              <a:rPr dirty="0" sz="1800">
                <a:latin typeface="Times New Roman"/>
                <a:cs typeface="Times New Roman"/>
              </a:rPr>
              <a:t>Specify the feedback </a:t>
            </a:r>
            <a:r>
              <a:rPr dirty="0" sz="1800" spc="-5">
                <a:latin typeface="Times New Roman"/>
                <a:cs typeface="Times New Roman"/>
              </a:rPr>
              <a:t>collection</a:t>
            </a:r>
            <a:r>
              <a:rPr dirty="0" sz="1800" spc="10">
                <a:latin typeface="Times New Roman"/>
                <a:cs typeface="Times New Roman"/>
              </a:rPr>
              <a:t> </a:t>
            </a:r>
            <a:r>
              <a:rPr dirty="0" sz="1800" spc="-5">
                <a:latin typeface="Times New Roman"/>
                <a:cs typeface="Times New Roman"/>
              </a:rPr>
              <a:t>process</a:t>
            </a:r>
            <a:endParaRPr sz="1800">
              <a:latin typeface="Times New Roman"/>
              <a:cs typeface="Times New Roman"/>
            </a:endParaRPr>
          </a:p>
          <a:p>
            <a:pPr lvl="2" marL="812800" indent="-343535">
              <a:lnSpc>
                <a:spcPct val="100000"/>
              </a:lnSpc>
              <a:spcBef>
                <a:spcPts val="1080"/>
              </a:spcBef>
              <a:buFont typeface="Arial"/>
              <a:buChar char="•"/>
              <a:tabLst>
                <a:tab pos="812165" algn="l"/>
                <a:tab pos="812800" algn="l"/>
              </a:tabLst>
            </a:pPr>
            <a:r>
              <a:rPr dirty="0" sz="1800" spc="-20">
                <a:latin typeface="Times New Roman"/>
                <a:cs typeface="Times New Roman"/>
              </a:rPr>
              <a:t>Average </a:t>
            </a:r>
            <a:r>
              <a:rPr dirty="0" sz="1800" spc="-5">
                <a:latin typeface="Times New Roman"/>
                <a:cs typeface="Times New Roman"/>
              </a:rPr>
              <a:t>Percentage </a:t>
            </a:r>
            <a:r>
              <a:rPr dirty="0" sz="1800">
                <a:latin typeface="Times New Roman"/>
                <a:cs typeface="Times New Roman"/>
              </a:rPr>
              <a:t>of students who</a:t>
            </a:r>
            <a:r>
              <a:rPr dirty="0" sz="1800" spc="20">
                <a:latin typeface="Times New Roman"/>
                <a:cs typeface="Times New Roman"/>
              </a:rPr>
              <a:t> </a:t>
            </a:r>
            <a:r>
              <a:rPr dirty="0" sz="1800" spc="-5">
                <a:latin typeface="Times New Roman"/>
                <a:cs typeface="Times New Roman"/>
              </a:rPr>
              <a:t>participated</a:t>
            </a:r>
            <a:endParaRPr sz="1800">
              <a:latin typeface="Times New Roman"/>
              <a:cs typeface="Times New Roman"/>
            </a:endParaRPr>
          </a:p>
          <a:p>
            <a:pPr lvl="2" marL="812800" indent="-343535">
              <a:lnSpc>
                <a:spcPct val="100000"/>
              </a:lnSpc>
              <a:spcBef>
                <a:spcPts val="1080"/>
              </a:spcBef>
              <a:buFont typeface="Arial"/>
              <a:buChar char="•"/>
              <a:tabLst>
                <a:tab pos="812165" algn="l"/>
                <a:tab pos="812800" algn="l"/>
              </a:tabLst>
            </a:pPr>
            <a:r>
              <a:rPr dirty="0" sz="1800">
                <a:latin typeface="Times New Roman"/>
                <a:cs typeface="Times New Roman"/>
              </a:rPr>
              <a:t>Specify the feedback analysis</a:t>
            </a:r>
            <a:r>
              <a:rPr dirty="0" sz="1800" spc="-5">
                <a:latin typeface="Times New Roman"/>
                <a:cs typeface="Times New Roman"/>
              </a:rPr>
              <a:t> process</a:t>
            </a:r>
            <a:endParaRPr sz="1800">
              <a:latin typeface="Times New Roman"/>
              <a:cs typeface="Times New Roman"/>
            </a:endParaRPr>
          </a:p>
          <a:p>
            <a:pPr lvl="2" marL="812165" marR="5080" indent="-342900">
              <a:lnSpc>
                <a:spcPct val="150000"/>
              </a:lnSpc>
              <a:buFont typeface="Arial"/>
              <a:buChar char="•"/>
              <a:tabLst>
                <a:tab pos="812165" algn="l"/>
                <a:tab pos="812800" algn="l"/>
              </a:tabLst>
            </a:pPr>
            <a:r>
              <a:rPr dirty="0" sz="1800" spc="-5">
                <a:latin typeface="Times New Roman"/>
                <a:cs typeface="Times New Roman"/>
              </a:rPr>
              <a:t>Basis </a:t>
            </a:r>
            <a:r>
              <a:rPr dirty="0" sz="1800">
                <a:latin typeface="Times New Roman"/>
                <a:cs typeface="Times New Roman"/>
              </a:rPr>
              <a:t>of reward / corrective measures, </a:t>
            </a:r>
            <a:r>
              <a:rPr dirty="0" sz="1800" spc="-5">
                <a:latin typeface="Times New Roman"/>
                <a:cs typeface="Times New Roman"/>
              </a:rPr>
              <a:t>if </a:t>
            </a:r>
            <a:r>
              <a:rPr dirty="0" sz="1800">
                <a:latin typeface="Times New Roman"/>
                <a:cs typeface="Times New Roman"/>
              </a:rPr>
              <a:t>any: Indices used for measuring </a:t>
            </a:r>
            <a:r>
              <a:rPr dirty="0" sz="1800" spc="-5">
                <a:latin typeface="Times New Roman"/>
                <a:cs typeface="Times New Roman"/>
              </a:rPr>
              <a:t>quality </a:t>
            </a:r>
            <a:r>
              <a:rPr dirty="0" sz="1800" spc="5">
                <a:latin typeface="Times New Roman"/>
                <a:cs typeface="Times New Roman"/>
              </a:rPr>
              <a:t>of  </a:t>
            </a:r>
            <a:r>
              <a:rPr dirty="0" sz="1800" spc="-5">
                <a:latin typeface="Times New Roman"/>
                <a:cs typeface="Times New Roman"/>
              </a:rPr>
              <a:t>teaching </a:t>
            </a:r>
            <a:r>
              <a:rPr dirty="0" sz="1800">
                <a:latin typeface="Times New Roman"/>
                <a:cs typeface="Times New Roman"/>
              </a:rPr>
              <a:t>and </a:t>
            </a:r>
            <a:r>
              <a:rPr dirty="0" sz="1800" spc="-5">
                <a:latin typeface="Times New Roman"/>
                <a:cs typeface="Times New Roman"/>
              </a:rPr>
              <a:t>learning</a:t>
            </a:r>
            <a:endParaRPr sz="1800">
              <a:latin typeface="Times New Roman"/>
              <a:cs typeface="Times New Roman"/>
            </a:endParaRPr>
          </a:p>
          <a:p>
            <a:pPr lvl="2" marL="812800" indent="-343535">
              <a:lnSpc>
                <a:spcPct val="100000"/>
              </a:lnSpc>
              <a:spcBef>
                <a:spcPts val="1080"/>
              </a:spcBef>
              <a:buFont typeface="Arial"/>
              <a:buChar char="•"/>
              <a:tabLst>
                <a:tab pos="812165" algn="l"/>
                <a:tab pos="812800" algn="l"/>
              </a:tabLst>
            </a:pPr>
            <a:r>
              <a:rPr dirty="0" sz="1800">
                <a:latin typeface="Times New Roman"/>
                <a:cs typeface="Times New Roman"/>
              </a:rPr>
              <a:t>Summary of the index values for all</a:t>
            </a:r>
            <a:r>
              <a:rPr dirty="0" sz="1800" spc="-10">
                <a:latin typeface="Times New Roman"/>
                <a:cs typeface="Times New Roman"/>
              </a:rPr>
              <a:t> </a:t>
            </a:r>
            <a:r>
              <a:rPr dirty="0" sz="1800" spc="-5">
                <a:latin typeface="Times New Roman"/>
                <a:cs typeface="Times New Roman"/>
              </a:rPr>
              <a:t>courses/teachers</a:t>
            </a:r>
            <a:endParaRPr sz="1800">
              <a:latin typeface="Times New Roman"/>
              <a:cs typeface="Times New Roman"/>
            </a:endParaRPr>
          </a:p>
          <a:p>
            <a:pPr lvl="2" marL="812800" indent="-343535">
              <a:lnSpc>
                <a:spcPct val="100000"/>
              </a:lnSpc>
              <a:spcBef>
                <a:spcPts val="1080"/>
              </a:spcBef>
              <a:buFont typeface="Arial"/>
              <a:buChar char="•"/>
              <a:tabLst>
                <a:tab pos="812165" algn="l"/>
                <a:tab pos="812800" algn="l"/>
              </a:tabLst>
            </a:pPr>
            <a:r>
              <a:rPr dirty="0" sz="1800">
                <a:latin typeface="Times New Roman"/>
                <a:cs typeface="Times New Roman"/>
              </a:rPr>
              <a:t>Number of </a:t>
            </a:r>
            <a:r>
              <a:rPr dirty="0" sz="1800" spc="-5">
                <a:latin typeface="Times New Roman"/>
                <a:cs typeface="Times New Roman"/>
              </a:rPr>
              <a:t>corrective actions</a:t>
            </a:r>
            <a:r>
              <a:rPr dirty="0" sz="1800" spc="15">
                <a:latin typeface="Times New Roman"/>
                <a:cs typeface="Times New Roman"/>
              </a:rPr>
              <a:t> </a:t>
            </a:r>
            <a:r>
              <a:rPr dirty="0" sz="1800">
                <a:latin typeface="Times New Roman"/>
                <a:cs typeface="Times New Roman"/>
              </a:rPr>
              <a:t>taken</a:t>
            </a:r>
            <a:endParaRPr sz="1800">
              <a:latin typeface="Times New Roman"/>
              <a:cs typeface="Times New Roman"/>
            </a:endParaRPr>
          </a:p>
          <a:p>
            <a:pPr marL="77470">
              <a:lnSpc>
                <a:spcPct val="100000"/>
              </a:lnSpc>
              <a:spcBef>
                <a:spcPts val="108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10"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5565">
              <a:lnSpc>
                <a:spcPct val="100000"/>
              </a:lnSpc>
              <a:spcBef>
                <a:spcPts val="400"/>
              </a:spcBef>
              <a:tabLst>
                <a:tab pos="469265" algn="l"/>
              </a:tabLst>
            </a:pPr>
            <a:r>
              <a:rPr dirty="0" sz="1600" spc="-5" i="1">
                <a:latin typeface="Times New Roman"/>
                <a:cs typeface="Times New Roman"/>
              </a:rPr>
              <a:t>A.	Feedback </a:t>
            </a:r>
            <a:r>
              <a:rPr dirty="0" sz="1600" i="1">
                <a:latin typeface="Times New Roman"/>
                <a:cs typeface="Times New Roman"/>
              </a:rPr>
              <a:t>questions, </a:t>
            </a:r>
            <a:r>
              <a:rPr dirty="0" sz="1600" spc="-5" i="1">
                <a:latin typeface="Times New Roman"/>
                <a:cs typeface="Times New Roman"/>
              </a:rPr>
              <a:t>collection </a:t>
            </a:r>
            <a:r>
              <a:rPr dirty="0" sz="1600" spc="-10" i="1">
                <a:latin typeface="Times New Roman"/>
                <a:cs typeface="Times New Roman"/>
              </a:rPr>
              <a:t>process, </a:t>
            </a:r>
            <a:r>
              <a:rPr dirty="0" sz="1600" i="1">
                <a:latin typeface="Times New Roman"/>
                <a:cs typeface="Times New Roman"/>
              </a:rPr>
              <a:t>analysis, actions taken,</a:t>
            </a:r>
            <a:r>
              <a:rPr dirty="0" sz="1600" spc="20" i="1">
                <a:latin typeface="Times New Roman"/>
                <a:cs typeface="Times New Roman"/>
              </a:rPr>
              <a:t> </a:t>
            </a:r>
            <a:r>
              <a:rPr dirty="0" sz="1600" spc="-5" i="1">
                <a:latin typeface="Times New Roman"/>
                <a:cs typeface="Times New Roman"/>
              </a:rPr>
              <a:t>effectiveness</a:t>
            </a:r>
            <a:endParaRPr sz="1600">
              <a:latin typeface="Times New Roman"/>
              <a:cs typeface="Times New Roman"/>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6" name="object 6"/>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pSp>
      <p:sp>
        <p:nvSpPr>
          <p:cNvPr id="7" name="object 7"/>
          <p:cNvSpPr txBox="1">
            <a:spLocks noGrp="1"/>
          </p:cNvSpPr>
          <p:nvPr>
            <p:ph type="title"/>
          </p:nvPr>
        </p:nvSpPr>
        <p:spPr>
          <a:xfrm>
            <a:off x="571500" y="708913"/>
            <a:ext cx="3093720"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9.3. Feedback on</a:t>
            </a:r>
            <a:r>
              <a:rPr dirty="0" sz="2200" spc="-90" b="1">
                <a:solidFill>
                  <a:srgbClr val="0000CC"/>
                </a:solidFill>
                <a:latin typeface="Times New Roman"/>
                <a:cs typeface="Times New Roman"/>
              </a:rPr>
              <a:t> </a:t>
            </a:r>
            <a:r>
              <a:rPr dirty="0" sz="2200" b="1">
                <a:solidFill>
                  <a:srgbClr val="0000CC"/>
                </a:solidFill>
                <a:latin typeface="Times New Roman"/>
                <a:cs typeface="Times New Roman"/>
              </a:rPr>
              <a:t>facilities</a:t>
            </a:r>
            <a:endParaRPr sz="2200">
              <a:latin typeface="Times New Roman"/>
              <a:cs typeface="Times New Roman"/>
            </a:endParaRPr>
          </a:p>
        </p:txBody>
      </p:sp>
      <p:sp>
        <p:nvSpPr>
          <p:cNvPr id="8" name="object 8"/>
          <p:cNvSpPr txBox="1"/>
          <p:nvPr/>
        </p:nvSpPr>
        <p:spPr>
          <a:xfrm>
            <a:off x="571500" y="990803"/>
            <a:ext cx="5384165" cy="5259705"/>
          </a:xfrm>
          <a:prstGeom prst="rect">
            <a:avLst/>
          </a:prstGeom>
        </p:spPr>
        <p:txBody>
          <a:bodyPr wrap="square" lIns="0" tIns="165100" rIns="0" bIns="0" rtlCol="0" vert="horz">
            <a:spAutoFit/>
          </a:bodyPr>
          <a:lstStyle/>
          <a:p>
            <a:pPr marL="476250">
              <a:lnSpc>
                <a:spcPct val="100000"/>
              </a:lnSpc>
              <a:spcBef>
                <a:spcPts val="1300"/>
              </a:spcBef>
            </a:pPr>
            <a:r>
              <a:rPr dirty="0" sz="2000" spc="-5">
                <a:latin typeface="Times New Roman"/>
                <a:cs typeface="Times New Roman"/>
              </a:rPr>
              <a:t>Assessment is based on</a:t>
            </a:r>
            <a:r>
              <a:rPr dirty="0" sz="2000" spc="-25">
                <a:latin typeface="Times New Roman"/>
                <a:cs typeface="Times New Roman"/>
              </a:rPr>
              <a:t> </a:t>
            </a:r>
            <a:r>
              <a:rPr dirty="0" sz="2000" spc="-5">
                <a:latin typeface="Times New Roman"/>
                <a:cs typeface="Times New Roman"/>
              </a:rPr>
              <a:t>-</a:t>
            </a:r>
            <a:endParaRPr sz="2000">
              <a:latin typeface="Times New Roman"/>
              <a:cs typeface="Times New Roman"/>
            </a:endParaRPr>
          </a:p>
          <a:p>
            <a:pPr marL="812800" indent="-343535">
              <a:lnSpc>
                <a:spcPct val="100000"/>
              </a:lnSpc>
              <a:spcBef>
                <a:spcPts val="1200"/>
              </a:spcBef>
              <a:buFont typeface="Arial"/>
              <a:buChar char="•"/>
              <a:tabLst>
                <a:tab pos="812800" algn="l"/>
                <a:tab pos="813435" algn="l"/>
              </a:tabLst>
            </a:pPr>
            <a:r>
              <a:rPr dirty="0" sz="2000" spc="-5">
                <a:latin typeface="Times New Roman"/>
                <a:cs typeface="Times New Roman"/>
              </a:rPr>
              <a:t>Feedback collection</a:t>
            </a:r>
            <a:endParaRPr sz="2000">
              <a:latin typeface="Times New Roman"/>
              <a:cs typeface="Times New Roman"/>
            </a:endParaRPr>
          </a:p>
          <a:p>
            <a:pPr marL="812800" indent="-343535">
              <a:lnSpc>
                <a:spcPct val="100000"/>
              </a:lnSpc>
              <a:spcBef>
                <a:spcPts val="1200"/>
              </a:spcBef>
              <a:buFont typeface="Arial"/>
              <a:buChar char="•"/>
              <a:tabLst>
                <a:tab pos="812800" algn="l"/>
                <a:tab pos="813435" algn="l"/>
              </a:tabLst>
            </a:pPr>
            <a:r>
              <a:rPr dirty="0" sz="2000" spc="-5">
                <a:latin typeface="Times New Roman"/>
                <a:cs typeface="Times New Roman"/>
              </a:rPr>
              <a:t>Analysis and corrective action</a:t>
            </a:r>
            <a:r>
              <a:rPr dirty="0" sz="2000" spc="-20">
                <a:latin typeface="Times New Roman"/>
                <a:cs typeface="Times New Roman"/>
              </a:rPr>
              <a:t> </a:t>
            </a:r>
            <a:r>
              <a:rPr dirty="0" sz="2000" spc="-5">
                <a:latin typeface="Times New Roman"/>
                <a:cs typeface="Times New Roman"/>
              </a:rPr>
              <a:t>taken</a:t>
            </a:r>
            <a:endParaRPr sz="2000">
              <a:latin typeface="Times New Roman"/>
              <a:cs typeface="Times New Roman"/>
            </a:endParaRPr>
          </a:p>
          <a:p>
            <a:pPr marL="12700">
              <a:lnSpc>
                <a:spcPct val="100000"/>
              </a:lnSpc>
              <a:spcBef>
                <a:spcPts val="1865"/>
              </a:spcBef>
            </a:pPr>
            <a:r>
              <a:rPr dirty="0" sz="2200" b="1">
                <a:solidFill>
                  <a:srgbClr val="0000CC"/>
                </a:solidFill>
                <a:latin typeface="Times New Roman"/>
                <a:cs typeface="Times New Roman"/>
              </a:rPr>
              <a:t>9.4. Self</a:t>
            </a:r>
            <a:r>
              <a:rPr dirty="0" sz="2200" spc="-15" b="1">
                <a:solidFill>
                  <a:srgbClr val="0000CC"/>
                </a:solidFill>
                <a:latin typeface="Times New Roman"/>
                <a:cs typeface="Times New Roman"/>
              </a:rPr>
              <a:t> </a:t>
            </a:r>
            <a:r>
              <a:rPr dirty="0" sz="2200" b="1">
                <a:solidFill>
                  <a:srgbClr val="0000CC"/>
                </a:solidFill>
                <a:latin typeface="Times New Roman"/>
                <a:cs typeface="Times New Roman"/>
              </a:rPr>
              <a:t>Learning</a:t>
            </a:r>
            <a:endParaRPr sz="2200">
              <a:latin typeface="Times New Roman"/>
              <a:cs typeface="Times New Roman"/>
            </a:endParaRPr>
          </a:p>
          <a:p>
            <a:pPr marL="476250">
              <a:lnSpc>
                <a:spcPct val="100000"/>
              </a:lnSpc>
              <a:spcBef>
                <a:spcPts val="775"/>
              </a:spcBef>
            </a:pPr>
            <a:r>
              <a:rPr dirty="0" sz="2000" spc="-5">
                <a:latin typeface="Times New Roman"/>
                <a:cs typeface="Times New Roman"/>
              </a:rPr>
              <a:t>The institution </a:t>
            </a:r>
            <a:r>
              <a:rPr dirty="0" sz="2000">
                <a:latin typeface="Times New Roman"/>
                <a:cs typeface="Times New Roman"/>
              </a:rPr>
              <a:t>needs </a:t>
            </a:r>
            <a:r>
              <a:rPr dirty="0" sz="2000" spc="-5">
                <a:latin typeface="Times New Roman"/>
                <a:cs typeface="Times New Roman"/>
              </a:rPr>
              <a:t>to specify</a:t>
            </a:r>
            <a:r>
              <a:rPr dirty="0" sz="2000" spc="-40">
                <a:latin typeface="Times New Roman"/>
                <a:cs typeface="Times New Roman"/>
              </a:rPr>
              <a:t> </a:t>
            </a:r>
            <a:r>
              <a:rPr dirty="0" sz="2000" spc="-5">
                <a:latin typeface="Times New Roman"/>
                <a:cs typeface="Times New Roman"/>
              </a:rPr>
              <a:t>–</a:t>
            </a:r>
            <a:endParaRPr sz="2000">
              <a:latin typeface="Times New Roman"/>
              <a:cs typeface="Times New Roman"/>
            </a:endParaRPr>
          </a:p>
          <a:p>
            <a:pPr marL="812800" indent="-343535">
              <a:lnSpc>
                <a:spcPct val="100000"/>
              </a:lnSpc>
              <a:spcBef>
                <a:spcPts val="1130"/>
              </a:spcBef>
              <a:buFont typeface="Arial"/>
              <a:buChar char="•"/>
              <a:tabLst>
                <a:tab pos="812800" algn="l"/>
                <a:tab pos="813435" algn="l"/>
              </a:tabLst>
            </a:pPr>
            <a:r>
              <a:rPr dirty="0" sz="1800" spc="-5">
                <a:latin typeface="Times New Roman"/>
                <a:cs typeface="Times New Roman"/>
              </a:rPr>
              <a:t>Facilities</a:t>
            </a:r>
            <a:endParaRPr sz="1800">
              <a:latin typeface="Times New Roman"/>
              <a:cs typeface="Times New Roman"/>
            </a:endParaRPr>
          </a:p>
          <a:p>
            <a:pPr marL="812800" indent="-343535">
              <a:lnSpc>
                <a:spcPct val="100000"/>
              </a:lnSpc>
              <a:spcBef>
                <a:spcPts val="1080"/>
              </a:spcBef>
              <a:buFont typeface="Arial"/>
              <a:buChar char="•"/>
              <a:tabLst>
                <a:tab pos="812800" algn="l"/>
                <a:tab pos="813435" algn="l"/>
              </a:tabLst>
            </a:pPr>
            <a:r>
              <a:rPr dirty="0" sz="1800" spc="-5">
                <a:latin typeface="Times New Roman"/>
                <a:cs typeface="Times New Roman"/>
              </a:rPr>
              <a:t>Materials</a:t>
            </a:r>
            <a:endParaRPr sz="1800">
              <a:latin typeface="Times New Roman"/>
              <a:cs typeface="Times New Roman"/>
            </a:endParaRPr>
          </a:p>
          <a:p>
            <a:pPr marL="812800" indent="-343535">
              <a:lnSpc>
                <a:spcPct val="100000"/>
              </a:lnSpc>
              <a:spcBef>
                <a:spcPts val="1080"/>
              </a:spcBef>
              <a:buFont typeface="Arial"/>
              <a:buChar char="•"/>
              <a:tabLst>
                <a:tab pos="812800" algn="l"/>
                <a:tab pos="813435" algn="l"/>
              </a:tabLst>
            </a:pPr>
            <a:r>
              <a:rPr dirty="0" sz="1800">
                <a:latin typeface="Times New Roman"/>
                <a:cs typeface="Times New Roman"/>
              </a:rPr>
              <a:t>Scope for </a:t>
            </a:r>
            <a:r>
              <a:rPr dirty="0" sz="1800" spc="-5">
                <a:latin typeface="Times New Roman"/>
                <a:cs typeface="Times New Roman"/>
              </a:rPr>
              <a:t>self-learning </a:t>
            </a:r>
            <a:r>
              <a:rPr dirty="0" sz="1800">
                <a:latin typeface="Times New Roman"/>
                <a:cs typeface="Times New Roman"/>
              </a:rPr>
              <a:t>/ </a:t>
            </a:r>
            <a:r>
              <a:rPr dirty="0" sz="1800" spc="-5">
                <a:latin typeface="Times New Roman"/>
                <a:cs typeface="Times New Roman"/>
              </a:rPr>
              <a:t>learning </a:t>
            </a:r>
            <a:r>
              <a:rPr dirty="0" sz="1800">
                <a:latin typeface="Times New Roman"/>
                <a:cs typeface="Times New Roman"/>
              </a:rPr>
              <a:t>beyond</a:t>
            </a:r>
            <a:r>
              <a:rPr dirty="0" sz="1800" spc="30">
                <a:latin typeface="Times New Roman"/>
                <a:cs typeface="Times New Roman"/>
              </a:rPr>
              <a:t> </a:t>
            </a:r>
            <a:r>
              <a:rPr dirty="0" sz="1800" spc="-5">
                <a:latin typeface="Times New Roman"/>
                <a:cs typeface="Times New Roman"/>
              </a:rPr>
              <a:t>syllabus</a:t>
            </a:r>
            <a:endParaRPr sz="1800">
              <a:latin typeface="Times New Roman"/>
              <a:cs typeface="Times New Roman"/>
            </a:endParaRPr>
          </a:p>
          <a:p>
            <a:pPr marL="812800" indent="-343535">
              <a:lnSpc>
                <a:spcPct val="100000"/>
              </a:lnSpc>
              <a:spcBef>
                <a:spcPts val="1080"/>
              </a:spcBef>
              <a:buFont typeface="Arial"/>
              <a:buChar char="•"/>
              <a:tabLst>
                <a:tab pos="812800" algn="l"/>
                <a:tab pos="813435" algn="l"/>
              </a:tabLst>
            </a:pPr>
            <a:r>
              <a:rPr dirty="0" sz="1800" spc="-20">
                <a:latin typeface="Times New Roman"/>
                <a:cs typeface="Times New Roman"/>
              </a:rPr>
              <a:t>Webinars</a:t>
            </a:r>
            <a:endParaRPr sz="1800">
              <a:latin typeface="Times New Roman"/>
              <a:cs typeface="Times New Roman"/>
            </a:endParaRPr>
          </a:p>
          <a:p>
            <a:pPr marL="812800" indent="-343535">
              <a:lnSpc>
                <a:spcPct val="100000"/>
              </a:lnSpc>
              <a:spcBef>
                <a:spcPts val="1080"/>
              </a:spcBef>
              <a:buFont typeface="Arial"/>
              <a:buChar char="•"/>
              <a:tabLst>
                <a:tab pos="812800" algn="l"/>
                <a:tab pos="813435" algn="l"/>
              </a:tabLst>
            </a:pPr>
            <a:r>
              <a:rPr dirty="0" sz="1800" spc="-5">
                <a:latin typeface="Times New Roman"/>
                <a:cs typeface="Times New Roman"/>
              </a:rPr>
              <a:t>Podcast</a:t>
            </a:r>
            <a:endParaRPr sz="1800">
              <a:latin typeface="Times New Roman"/>
              <a:cs typeface="Times New Roman"/>
            </a:endParaRPr>
          </a:p>
          <a:p>
            <a:pPr marL="812800" indent="-343535">
              <a:lnSpc>
                <a:spcPct val="100000"/>
              </a:lnSpc>
              <a:spcBef>
                <a:spcPts val="1080"/>
              </a:spcBef>
              <a:buFont typeface="Arial"/>
              <a:buChar char="•"/>
              <a:tabLst>
                <a:tab pos="812800" algn="l"/>
                <a:tab pos="813435" algn="l"/>
              </a:tabLst>
            </a:pPr>
            <a:r>
              <a:rPr dirty="0" sz="1800">
                <a:latin typeface="Times New Roman"/>
                <a:cs typeface="Times New Roman"/>
              </a:rPr>
              <a:t>MOOCs</a:t>
            </a:r>
            <a:endParaRPr sz="1800">
              <a:latin typeface="Times New Roman"/>
              <a:cs typeface="Times New Roman"/>
            </a:endParaRPr>
          </a:p>
          <a:p>
            <a:pPr marL="812800" indent="-343535">
              <a:lnSpc>
                <a:spcPct val="100000"/>
              </a:lnSpc>
              <a:spcBef>
                <a:spcPts val="1080"/>
              </a:spcBef>
              <a:buFont typeface="Arial"/>
              <a:buChar char="•"/>
              <a:tabLst>
                <a:tab pos="812800" algn="l"/>
                <a:tab pos="813435" algn="l"/>
              </a:tabLst>
            </a:pPr>
            <a:r>
              <a:rPr dirty="0" sz="1800" spc="-5">
                <a:latin typeface="Times New Roman"/>
                <a:cs typeface="Times New Roman"/>
              </a:rPr>
              <a:t>Evaluate</a:t>
            </a:r>
            <a:r>
              <a:rPr dirty="0" sz="1800">
                <a:latin typeface="Times New Roman"/>
                <a:cs typeface="Times New Roman"/>
              </a:rPr>
              <a:t> </a:t>
            </a:r>
            <a:r>
              <a:rPr dirty="0" sz="1800" spc="-5">
                <a:latin typeface="Times New Roman"/>
                <a:cs typeface="Times New Roman"/>
              </a:rPr>
              <a:t>effectiveness</a:t>
            </a:r>
            <a:endParaRPr sz="1800">
              <a:latin typeface="Times New Roman"/>
              <a:cs typeface="Times New Roman"/>
            </a:endParaRPr>
          </a:p>
        </p:txBody>
      </p:sp>
      <p:sp>
        <p:nvSpPr>
          <p:cNvPr id="9" name="object 9"/>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pSp>
      <p:sp>
        <p:nvSpPr>
          <p:cNvPr id="8" name="object 8"/>
          <p:cNvSpPr txBox="1">
            <a:spLocks noGrp="1"/>
          </p:cNvSpPr>
          <p:nvPr>
            <p:ph type="title"/>
          </p:nvPr>
        </p:nvSpPr>
        <p:spPr>
          <a:xfrm>
            <a:off x="545591" y="653287"/>
            <a:ext cx="5112385"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9.5. </a:t>
            </a:r>
            <a:r>
              <a:rPr dirty="0" sz="2200" spc="-10" b="1">
                <a:solidFill>
                  <a:srgbClr val="0000CC"/>
                </a:solidFill>
                <a:latin typeface="Times New Roman"/>
                <a:cs typeface="Times New Roman"/>
              </a:rPr>
              <a:t>Career </a:t>
            </a:r>
            <a:r>
              <a:rPr dirty="0" sz="2200" b="1">
                <a:solidFill>
                  <a:srgbClr val="0000CC"/>
                </a:solidFill>
                <a:latin typeface="Times New Roman"/>
                <a:cs typeface="Times New Roman"/>
              </a:rPr>
              <a:t>Guidance, </a:t>
            </a:r>
            <a:r>
              <a:rPr dirty="0" sz="2200" spc="-20" b="1">
                <a:solidFill>
                  <a:srgbClr val="0000CC"/>
                </a:solidFill>
                <a:latin typeface="Times New Roman"/>
                <a:cs typeface="Times New Roman"/>
              </a:rPr>
              <a:t>Training,</a:t>
            </a:r>
            <a:r>
              <a:rPr dirty="0" sz="2200" spc="-160" b="1">
                <a:solidFill>
                  <a:srgbClr val="0000CC"/>
                </a:solidFill>
                <a:latin typeface="Times New Roman"/>
                <a:cs typeface="Times New Roman"/>
              </a:rPr>
              <a:t> </a:t>
            </a:r>
            <a:r>
              <a:rPr dirty="0" sz="2200" b="1">
                <a:solidFill>
                  <a:srgbClr val="0000CC"/>
                </a:solidFill>
                <a:latin typeface="Times New Roman"/>
                <a:cs typeface="Times New Roman"/>
              </a:rPr>
              <a:t>Placement</a:t>
            </a:r>
            <a:endParaRPr sz="2200">
              <a:latin typeface="Times New Roman"/>
              <a:cs typeface="Times New Roman"/>
            </a:endParaRPr>
          </a:p>
        </p:txBody>
      </p:sp>
      <p:sp>
        <p:nvSpPr>
          <p:cNvPr id="9" name="object 9"/>
          <p:cNvSpPr txBox="1"/>
          <p:nvPr/>
        </p:nvSpPr>
        <p:spPr>
          <a:xfrm>
            <a:off x="545591" y="990091"/>
            <a:ext cx="8228965" cy="5422900"/>
          </a:xfrm>
          <a:prstGeom prst="rect">
            <a:avLst/>
          </a:prstGeom>
        </p:spPr>
        <p:txBody>
          <a:bodyPr wrap="square" lIns="0" tIns="12065" rIns="0" bIns="0" rtlCol="0" vert="horz">
            <a:spAutoFit/>
          </a:bodyPr>
          <a:lstStyle/>
          <a:p>
            <a:pPr marL="475615">
              <a:lnSpc>
                <a:spcPct val="100000"/>
              </a:lnSpc>
              <a:spcBef>
                <a:spcPts val="95"/>
              </a:spcBef>
            </a:pPr>
            <a:r>
              <a:rPr dirty="0" sz="2000" spc="-5">
                <a:latin typeface="Times New Roman"/>
                <a:cs typeface="Times New Roman"/>
              </a:rPr>
              <a:t>The institution may specify</a:t>
            </a:r>
            <a:r>
              <a:rPr dirty="0" sz="2000" spc="-30">
                <a:latin typeface="Times New Roman"/>
                <a:cs typeface="Times New Roman"/>
              </a:rPr>
              <a:t> </a:t>
            </a:r>
            <a:r>
              <a:rPr dirty="0" sz="2000" spc="-5">
                <a:latin typeface="Times New Roman"/>
                <a:cs typeface="Times New Roman"/>
              </a:rPr>
              <a:t>–</a:t>
            </a:r>
            <a:endParaRPr sz="2000">
              <a:latin typeface="Times New Roman"/>
              <a:cs typeface="Times New Roman"/>
            </a:endParaRPr>
          </a:p>
          <a:p>
            <a:pPr marL="812800" indent="-343535">
              <a:lnSpc>
                <a:spcPct val="100000"/>
              </a:lnSpc>
              <a:buFont typeface="Arial"/>
              <a:buChar char="•"/>
              <a:tabLst>
                <a:tab pos="812165" algn="l"/>
                <a:tab pos="812800" algn="l"/>
              </a:tabLst>
            </a:pPr>
            <a:r>
              <a:rPr dirty="0" sz="2000" spc="-5">
                <a:latin typeface="Times New Roman"/>
                <a:cs typeface="Times New Roman"/>
              </a:rPr>
              <a:t>Facility</a:t>
            </a:r>
            <a:endParaRPr sz="2000">
              <a:latin typeface="Times New Roman"/>
              <a:cs typeface="Times New Roman"/>
            </a:endParaRPr>
          </a:p>
          <a:p>
            <a:pPr marL="812800" indent="-343535">
              <a:lnSpc>
                <a:spcPct val="100000"/>
              </a:lnSpc>
              <a:buFont typeface="Arial"/>
              <a:buChar char="•"/>
              <a:tabLst>
                <a:tab pos="812165" algn="l"/>
                <a:tab pos="812800" algn="l"/>
              </a:tabLst>
            </a:pPr>
            <a:r>
              <a:rPr dirty="0" sz="2000" spc="-5">
                <a:latin typeface="Times New Roman"/>
                <a:cs typeface="Times New Roman"/>
              </a:rPr>
              <a:t>Management</a:t>
            </a:r>
            <a:endParaRPr sz="2000">
              <a:latin typeface="Times New Roman"/>
              <a:cs typeface="Times New Roman"/>
            </a:endParaRPr>
          </a:p>
          <a:p>
            <a:pPr marL="812800" indent="-343535">
              <a:lnSpc>
                <a:spcPct val="100000"/>
              </a:lnSpc>
              <a:buFont typeface="Arial"/>
              <a:buChar char="•"/>
              <a:tabLst>
                <a:tab pos="812165" algn="l"/>
                <a:tab pos="812800" algn="l"/>
              </a:tabLst>
            </a:pPr>
            <a:r>
              <a:rPr dirty="0" sz="2000" spc="-5">
                <a:latin typeface="Times New Roman"/>
                <a:cs typeface="Times New Roman"/>
              </a:rPr>
              <a:t>Effectiveness for career guidance including counseling for higher</a:t>
            </a:r>
            <a:r>
              <a:rPr dirty="0" sz="2000" spc="70">
                <a:latin typeface="Times New Roman"/>
                <a:cs typeface="Times New Roman"/>
              </a:rPr>
              <a:t> </a:t>
            </a:r>
            <a:r>
              <a:rPr dirty="0" sz="2000" spc="-5">
                <a:latin typeface="Times New Roman"/>
                <a:cs typeface="Times New Roman"/>
              </a:rPr>
              <a:t>studies</a:t>
            </a:r>
            <a:endParaRPr sz="2000">
              <a:latin typeface="Times New Roman"/>
              <a:cs typeface="Times New Roman"/>
            </a:endParaRPr>
          </a:p>
          <a:p>
            <a:pPr marL="812800" indent="-343535">
              <a:lnSpc>
                <a:spcPct val="100000"/>
              </a:lnSpc>
              <a:buFont typeface="Arial"/>
              <a:buChar char="•"/>
              <a:tabLst>
                <a:tab pos="812165" algn="l"/>
                <a:tab pos="812800" algn="l"/>
              </a:tabLst>
            </a:pPr>
            <a:r>
              <a:rPr dirty="0" sz="2000" spc="-5">
                <a:latin typeface="Times New Roman"/>
                <a:cs typeface="Times New Roman"/>
              </a:rPr>
              <a:t>Campus placement</a:t>
            </a:r>
            <a:r>
              <a:rPr dirty="0" sz="2000" spc="-20">
                <a:latin typeface="Times New Roman"/>
                <a:cs typeface="Times New Roman"/>
              </a:rPr>
              <a:t> </a:t>
            </a:r>
            <a:r>
              <a:rPr dirty="0" sz="2000" spc="-5">
                <a:latin typeface="Times New Roman"/>
                <a:cs typeface="Times New Roman"/>
              </a:rPr>
              <a:t>support</a:t>
            </a:r>
            <a:endParaRPr sz="2000">
              <a:latin typeface="Times New Roman"/>
              <a:cs typeface="Times New Roman"/>
            </a:endParaRPr>
          </a:p>
          <a:p>
            <a:pPr marL="812800" indent="-343535">
              <a:lnSpc>
                <a:spcPct val="100000"/>
              </a:lnSpc>
              <a:buFont typeface="Arial"/>
              <a:buChar char="•"/>
              <a:tabLst>
                <a:tab pos="812165" algn="l"/>
                <a:tab pos="812800" algn="l"/>
              </a:tabLst>
            </a:pPr>
            <a:r>
              <a:rPr dirty="0" sz="2000" spc="-5">
                <a:latin typeface="Times New Roman"/>
                <a:cs typeface="Times New Roman"/>
              </a:rPr>
              <a:t>Industry interaction for training/internship/placement,</a:t>
            </a:r>
            <a:r>
              <a:rPr dirty="0" sz="2000" spc="-30">
                <a:latin typeface="Times New Roman"/>
                <a:cs typeface="Times New Roman"/>
              </a:rPr>
              <a:t> </a:t>
            </a:r>
            <a:r>
              <a:rPr dirty="0" sz="2000" spc="-5">
                <a:latin typeface="Times New Roman"/>
                <a:cs typeface="Times New Roman"/>
              </a:rPr>
              <a:t>etc.</a:t>
            </a:r>
            <a:endParaRPr sz="2000">
              <a:latin typeface="Times New Roman"/>
              <a:cs typeface="Times New Roman"/>
            </a:endParaRPr>
          </a:p>
          <a:p>
            <a:pPr marL="77470">
              <a:lnSpc>
                <a:spcPct val="100000"/>
              </a:lnSpc>
              <a:spcBef>
                <a:spcPts val="1960"/>
              </a:spcBef>
            </a:pPr>
            <a:r>
              <a:rPr dirty="0" sz="1800" spc="-5" b="1" i="1">
                <a:solidFill>
                  <a:srgbClr val="00AF50"/>
                </a:solidFill>
                <a:latin typeface="Times New Roman"/>
                <a:cs typeface="Times New Roman"/>
              </a:rPr>
              <a:t>Exhibits/Context to be</a:t>
            </a:r>
            <a:r>
              <a:rPr dirty="0" sz="1800" spc="10"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7470">
              <a:lnSpc>
                <a:spcPct val="100000"/>
              </a:lnSpc>
              <a:spcBef>
                <a:spcPts val="1000"/>
              </a:spcBef>
            </a:pPr>
            <a:r>
              <a:rPr dirty="0" sz="1600" spc="-15" i="1">
                <a:latin typeface="Times New Roman"/>
                <a:cs typeface="Times New Roman"/>
              </a:rPr>
              <a:t>Availability, </a:t>
            </a:r>
            <a:r>
              <a:rPr dirty="0" sz="1600" i="1">
                <a:latin typeface="Times New Roman"/>
                <a:cs typeface="Times New Roman"/>
              </a:rPr>
              <a:t>implementation, effectiveness (also </a:t>
            </a:r>
            <a:r>
              <a:rPr dirty="0" sz="1600" spc="-5" i="1">
                <a:latin typeface="Times New Roman"/>
                <a:cs typeface="Times New Roman"/>
              </a:rPr>
              <a:t>to </a:t>
            </a:r>
            <a:r>
              <a:rPr dirty="0" sz="1600" i="1">
                <a:latin typeface="Times New Roman"/>
                <a:cs typeface="Times New Roman"/>
              </a:rPr>
              <a:t>be verified during interaction </a:t>
            </a:r>
            <a:r>
              <a:rPr dirty="0" sz="1600" spc="-5" i="1">
                <a:latin typeface="Times New Roman"/>
                <a:cs typeface="Times New Roman"/>
              </a:rPr>
              <a:t>with </a:t>
            </a:r>
            <a:r>
              <a:rPr dirty="0" sz="1600" i="1">
                <a:latin typeface="Times New Roman"/>
                <a:cs typeface="Times New Roman"/>
              </a:rPr>
              <a:t>the</a:t>
            </a:r>
            <a:r>
              <a:rPr dirty="0" sz="1600" spc="80" i="1">
                <a:latin typeface="Times New Roman"/>
                <a:cs typeface="Times New Roman"/>
              </a:rPr>
              <a:t> </a:t>
            </a:r>
            <a:r>
              <a:rPr dirty="0" sz="1600" i="1">
                <a:latin typeface="Times New Roman"/>
                <a:cs typeface="Times New Roman"/>
              </a:rPr>
              <a:t>students)</a:t>
            </a:r>
            <a:endParaRPr sz="1600">
              <a:latin typeface="Times New Roman"/>
              <a:cs typeface="Times New Roman"/>
            </a:endParaRPr>
          </a:p>
          <a:p>
            <a:pPr marL="12700">
              <a:lnSpc>
                <a:spcPct val="100000"/>
              </a:lnSpc>
              <a:spcBef>
                <a:spcPts val="1235"/>
              </a:spcBef>
            </a:pPr>
            <a:r>
              <a:rPr dirty="0" sz="2200" b="1">
                <a:solidFill>
                  <a:srgbClr val="0000CC"/>
                </a:solidFill>
                <a:latin typeface="Times New Roman"/>
                <a:cs typeface="Times New Roman"/>
              </a:rPr>
              <a:t>9.6. </a:t>
            </a:r>
            <a:r>
              <a:rPr dirty="0" sz="2200" spc="-5" b="1">
                <a:solidFill>
                  <a:srgbClr val="0000CC"/>
                </a:solidFill>
                <a:latin typeface="Times New Roman"/>
                <a:cs typeface="Times New Roman"/>
              </a:rPr>
              <a:t>Entrepreneurship</a:t>
            </a:r>
            <a:r>
              <a:rPr dirty="0" sz="2200" spc="-30" b="1">
                <a:solidFill>
                  <a:srgbClr val="0000CC"/>
                </a:solidFill>
                <a:latin typeface="Times New Roman"/>
                <a:cs typeface="Times New Roman"/>
              </a:rPr>
              <a:t> </a:t>
            </a:r>
            <a:r>
              <a:rPr dirty="0" sz="2200" b="1">
                <a:solidFill>
                  <a:srgbClr val="0000CC"/>
                </a:solidFill>
                <a:latin typeface="Times New Roman"/>
                <a:cs typeface="Times New Roman"/>
              </a:rPr>
              <a:t>Cell</a:t>
            </a:r>
            <a:endParaRPr sz="2200">
              <a:latin typeface="Times New Roman"/>
              <a:cs typeface="Times New Roman"/>
            </a:endParaRPr>
          </a:p>
          <a:p>
            <a:pPr marL="475615">
              <a:lnSpc>
                <a:spcPct val="100000"/>
              </a:lnSpc>
              <a:spcBef>
                <a:spcPts val="10"/>
              </a:spcBef>
            </a:pPr>
            <a:r>
              <a:rPr dirty="0" sz="2000" spc="-5">
                <a:latin typeface="Times New Roman"/>
                <a:cs typeface="Times New Roman"/>
              </a:rPr>
              <a:t>The institution may specify</a:t>
            </a:r>
            <a:r>
              <a:rPr dirty="0" sz="2000" spc="-30">
                <a:latin typeface="Times New Roman"/>
                <a:cs typeface="Times New Roman"/>
              </a:rPr>
              <a:t> </a:t>
            </a:r>
            <a:r>
              <a:rPr dirty="0" sz="2000" spc="-5">
                <a:latin typeface="Times New Roman"/>
                <a:cs typeface="Times New Roman"/>
              </a:rPr>
              <a:t>–</a:t>
            </a:r>
            <a:endParaRPr sz="2000">
              <a:latin typeface="Times New Roman"/>
              <a:cs typeface="Times New Roman"/>
            </a:endParaRPr>
          </a:p>
          <a:p>
            <a:pPr marL="812800" indent="-343535">
              <a:lnSpc>
                <a:spcPct val="100000"/>
              </a:lnSpc>
              <a:buFont typeface="Arial"/>
              <a:buChar char="•"/>
              <a:tabLst>
                <a:tab pos="812165" algn="l"/>
                <a:tab pos="812800" algn="l"/>
              </a:tabLst>
            </a:pPr>
            <a:r>
              <a:rPr dirty="0" sz="2000" spc="-5">
                <a:latin typeface="Times New Roman"/>
                <a:cs typeface="Times New Roman"/>
              </a:rPr>
              <a:t>Facility</a:t>
            </a:r>
            <a:endParaRPr sz="2000">
              <a:latin typeface="Times New Roman"/>
              <a:cs typeface="Times New Roman"/>
            </a:endParaRPr>
          </a:p>
          <a:p>
            <a:pPr marL="812800" indent="-343535">
              <a:lnSpc>
                <a:spcPct val="100000"/>
              </a:lnSpc>
              <a:buFont typeface="Arial"/>
              <a:buChar char="•"/>
              <a:tabLst>
                <a:tab pos="812165" algn="l"/>
                <a:tab pos="812800" algn="l"/>
              </a:tabLst>
            </a:pPr>
            <a:r>
              <a:rPr dirty="0" sz="2000" spc="-5">
                <a:latin typeface="Times New Roman"/>
                <a:cs typeface="Times New Roman"/>
              </a:rPr>
              <a:t>Management</a:t>
            </a:r>
            <a:endParaRPr sz="2000">
              <a:latin typeface="Times New Roman"/>
              <a:cs typeface="Times New Roman"/>
            </a:endParaRPr>
          </a:p>
          <a:p>
            <a:pPr marL="812800" indent="-343535">
              <a:lnSpc>
                <a:spcPct val="100000"/>
              </a:lnSpc>
              <a:buFont typeface="Arial"/>
              <a:buChar char="•"/>
              <a:tabLst>
                <a:tab pos="812165" algn="l"/>
                <a:tab pos="812800" algn="l"/>
              </a:tabLst>
            </a:pPr>
            <a:r>
              <a:rPr dirty="0" sz="2000" spc="-5">
                <a:latin typeface="Times New Roman"/>
                <a:cs typeface="Times New Roman"/>
              </a:rPr>
              <a:t>Effectiveness in encouraging entrepreneurship and</a:t>
            </a:r>
            <a:r>
              <a:rPr dirty="0" sz="2000" spc="-25">
                <a:latin typeface="Times New Roman"/>
                <a:cs typeface="Times New Roman"/>
              </a:rPr>
              <a:t> </a:t>
            </a:r>
            <a:r>
              <a:rPr dirty="0" sz="2000" spc="-5">
                <a:latin typeface="Times New Roman"/>
                <a:cs typeface="Times New Roman"/>
              </a:rPr>
              <a:t>incubation</a:t>
            </a:r>
            <a:endParaRPr sz="2000">
              <a:latin typeface="Times New Roman"/>
              <a:cs typeface="Times New Roman"/>
            </a:endParaRPr>
          </a:p>
          <a:p>
            <a:pPr marL="812800" indent="-343535">
              <a:lnSpc>
                <a:spcPct val="100000"/>
              </a:lnSpc>
              <a:buFont typeface="Arial"/>
              <a:buChar char="•"/>
              <a:tabLst>
                <a:tab pos="812165" algn="l"/>
                <a:tab pos="812800" algn="l"/>
              </a:tabLst>
            </a:pPr>
            <a:r>
              <a:rPr dirty="0" sz="2000" spc="-5">
                <a:latin typeface="Times New Roman"/>
                <a:cs typeface="Times New Roman"/>
              </a:rPr>
              <a:t>Success stories for each </a:t>
            </a:r>
            <a:r>
              <a:rPr dirty="0" sz="2000">
                <a:latin typeface="Times New Roman"/>
                <a:cs typeface="Times New Roman"/>
              </a:rPr>
              <a:t>of </a:t>
            </a:r>
            <a:r>
              <a:rPr dirty="0" sz="2000" spc="-5">
                <a:latin typeface="Times New Roman"/>
                <a:cs typeface="Times New Roman"/>
              </a:rPr>
              <a:t>the assessment</a:t>
            </a:r>
            <a:r>
              <a:rPr dirty="0" sz="2000" spc="-40">
                <a:latin typeface="Times New Roman"/>
                <a:cs typeface="Times New Roman"/>
              </a:rPr>
              <a:t> </a:t>
            </a:r>
            <a:r>
              <a:rPr dirty="0" sz="2000" spc="-5">
                <a:latin typeface="Times New Roman"/>
                <a:cs typeface="Times New Roman"/>
              </a:rPr>
              <a:t>years</a:t>
            </a:r>
            <a:endParaRPr sz="2000">
              <a:latin typeface="Times New Roman"/>
              <a:cs typeface="Times New Roman"/>
            </a:endParaRPr>
          </a:p>
          <a:p>
            <a:pPr marL="77470">
              <a:lnSpc>
                <a:spcPct val="100000"/>
              </a:lnSpc>
              <a:spcBef>
                <a:spcPts val="695"/>
              </a:spcBef>
            </a:pPr>
            <a:r>
              <a:rPr dirty="0" sz="1800" spc="-5" b="1" i="1">
                <a:solidFill>
                  <a:srgbClr val="00AF50"/>
                </a:solidFill>
                <a:latin typeface="Times New Roman"/>
                <a:cs typeface="Times New Roman"/>
              </a:rPr>
              <a:t>Exhibits/Context to be</a:t>
            </a:r>
            <a:r>
              <a:rPr dirty="0" sz="1800" spc="10"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7470">
              <a:lnSpc>
                <a:spcPct val="100000"/>
              </a:lnSpc>
              <a:spcBef>
                <a:spcPts val="400"/>
              </a:spcBef>
            </a:pPr>
            <a:r>
              <a:rPr dirty="0" sz="1600" spc="-15" i="1">
                <a:latin typeface="Times New Roman"/>
                <a:cs typeface="Times New Roman"/>
              </a:rPr>
              <a:t>Availability, </a:t>
            </a:r>
            <a:r>
              <a:rPr dirty="0" sz="1600" i="1">
                <a:latin typeface="Times New Roman"/>
                <a:cs typeface="Times New Roman"/>
              </a:rPr>
              <a:t>implementation, effectiveness (also </a:t>
            </a:r>
            <a:r>
              <a:rPr dirty="0" sz="1600" spc="-5" i="1">
                <a:latin typeface="Times New Roman"/>
                <a:cs typeface="Times New Roman"/>
              </a:rPr>
              <a:t>to </a:t>
            </a:r>
            <a:r>
              <a:rPr dirty="0" sz="1600" i="1">
                <a:latin typeface="Times New Roman"/>
                <a:cs typeface="Times New Roman"/>
              </a:rPr>
              <a:t>be verified during interaction </a:t>
            </a:r>
            <a:r>
              <a:rPr dirty="0" sz="1600" spc="-5" i="1">
                <a:latin typeface="Times New Roman"/>
                <a:cs typeface="Times New Roman"/>
              </a:rPr>
              <a:t>with </a:t>
            </a:r>
            <a:r>
              <a:rPr dirty="0" sz="1600" i="1">
                <a:latin typeface="Times New Roman"/>
                <a:cs typeface="Times New Roman"/>
              </a:rPr>
              <a:t>the</a:t>
            </a:r>
            <a:r>
              <a:rPr dirty="0" sz="1600" spc="85" i="1">
                <a:latin typeface="Times New Roman"/>
                <a:cs typeface="Times New Roman"/>
              </a:rPr>
              <a:t> </a:t>
            </a:r>
            <a:r>
              <a:rPr dirty="0" sz="1600" i="1">
                <a:latin typeface="Times New Roman"/>
                <a:cs typeface="Times New Roman"/>
              </a:rPr>
              <a:t>students)</a:t>
            </a:r>
            <a:endParaRPr sz="1600">
              <a:latin typeface="Times New Roman"/>
              <a:cs typeface="Times New Roman"/>
            </a:endParaRPr>
          </a:p>
        </p:txBody>
      </p:sp>
      <p:sp>
        <p:nvSpPr>
          <p:cNvPr id="10" name="object 10"/>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pSp>
      <p:sp>
        <p:nvSpPr>
          <p:cNvPr id="8" name="object 8"/>
          <p:cNvSpPr txBox="1">
            <a:spLocks noGrp="1"/>
          </p:cNvSpPr>
          <p:nvPr>
            <p:ph type="title"/>
          </p:nvPr>
        </p:nvSpPr>
        <p:spPr>
          <a:xfrm>
            <a:off x="545591" y="653287"/>
            <a:ext cx="5930265"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9.7. Co-curricular and Extra-curricular</a:t>
            </a:r>
            <a:r>
              <a:rPr dirty="0" sz="2200" spc="-315" b="1">
                <a:solidFill>
                  <a:srgbClr val="0000CC"/>
                </a:solidFill>
                <a:latin typeface="Times New Roman"/>
                <a:cs typeface="Times New Roman"/>
              </a:rPr>
              <a:t> </a:t>
            </a:r>
            <a:r>
              <a:rPr dirty="0" sz="2200" b="1">
                <a:solidFill>
                  <a:srgbClr val="0000CC"/>
                </a:solidFill>
                <a:latin typeface="Times New Roman"/>
                <a:cs typeface="Times New Roman"/>
              </a:rPr>
              <a:t>Activities</a:t>
            </a:r>
            <a:endParaRPr sz="2200">
              <a:latin typeface="Times New Roman"/>
              <a:cs typeface="Times New Roman"/>
            </a:endParaRPr>
          </a:p>
        </p:txBody>
      </p:sp>
      <p:sp>
        <p:nvSpPr>
          <p:cNvPr id="9" name="object 9"/>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10" name="object 10"/>
          <p:cNvSpPr txBox="1"/>
          <p:nvPr/>
        </p:nvSpPr>
        <p:spPr>
          <a:xfrm>
            <a:off x="871982" y="934923"/>
            <a:ext cx="8065770" cy="3850004"/>
          </a:xfrm>
          <a:prstGeom prst="rect">
            <a:avLst/>
          </a:prstGeom>
        </p:spPr>
        <p:txBody>
          <a:bodyPr wrap="square" lIns="0" tIns="165100" rIns="0" bIns="0" rtlCol="0" vert="horz">
            <a:spAutoFit/>
          </a:bodyPr>
          <a:lstStyle/>
          <a:p>
            <a:pPr marL="149225">
              <a:lnSpc>
                <a:spcPct val="100000"/>
              </a:lnSpc>
              <a:spcBef>
                <a:spcPts val="1300"/>
              </a:spcBef>
            </a:pPr>
            <a:r>
              <a:rPr dirty="0" sz="2000" spc="-5">
                <a:latin typeface="Times New Roman"/>
                <a:cs typeface="Times New Roman"/>
              </a:rPr>
              <a:t>The institution may specify</a:t>
            </a:r>
            <a:r>
              <a:rPr dirty="0" sz="2000" spc="-30">
                <a:latin typeface="Times New Roman"/>
                <a:cs typeface="Times New Roman"/>
              </a:rPr>
              <a:t> </a:t>
            </a:r>
            <a:r>
              <a:rPr dirty="0" sz="2000" spc="-5">
                <a:latin typeface="Times New Roman"/>
                <a:cs typeface="Times New Roman"/>
              </a:rPr>
              <a:t>–</a:t>
            </a:r>
            <a:endParaRPr sz="2000">
              <a:latin typeface="Times New Roman"/>
              <a:cs typeface="Times New Roman"/>
            </a:endParaRPr>
          </a:p>
          <a:p>
            <a:pPr marL="486409" indent="-343535">
              <a:lnSpc>
                <a:spcPct val="100000"/>
              </a:lnSpc>
              <a:spcBef>
                <a:spcPts val="1200"/>
              </a:spcBef>
              <a:buFont typeface="Arial"/>
              <a:buChar char="•"/>
              <a:tabLst>
                <a:tab pos="485775" algn="l"/>
                <a:tab pos="486409" algn="l"/>
              </a:tabLst>
            </a:pPr>
            <a:r>
              <a:rPr dirty="0" sz="2000" spc="-5">
                <a:latin typeface="Times New Roman"/>
                <a:cs typeface="Times New Roman"/>
              </a:rPr>
              <a:t>Co-curricular and extra-curricular</a:t>
            </a:r>
            <a:r>
              <a:rPr dirty="0" sz="2000" spc="-20">
                <a:latin typeface="Times New Roman"/>
                <a:cs typeface="Times New Roman"/>
              </a:rPr>
              <a:t> </a:t>
            </a:r>
            <a:r>
              <a:rPr dirty="0" sz="2000" spc="-5">
                <a:latin typeface="Times New Roman"/>
                <a:cs typeface="Times New Roman"/>
              </a:rPr>
              <a:t>activities</a:t>
            </a:r>
            <a:endParaRPr sz="2000">
              <a:latin typeface="Times New Roman"/>
              <a:cs typeface="Times New Roman"/>
            </a:endParaRPr>
          </a:p>
          <a:p>
            <a:pPr>
              <a:lnSpc>
                <a:spcPct val="100000"/>
              </a:lnSpc>
            </a:pPr>
            <a:endParaRPr sz="2200">
              <a:latin typeface="Times New Roman"/>
              <a:cs typeface="Times New Roman"/>
            </a:endParaRPr>
          </a:p>
          <a:p>
            <a:pPr>
              <a:lnSpc>
                <a:spcPct val="100000"/>
              </a:lnSpc>
            </a:pPr>
            <a:endParaRPr sz="1800">
              <a:latin typeface="Times New Roman"/>
              <a:cs typeface="Times New Roman"/>
            </a:endParaRPr>
          </a:p>
          <a:p>
            <a:pPr marL="407670" indent="-395605">
              <a:lnSpc>
                <a:spcPct val="100000"/>
              </a:lnSpc>
              <a:spcBef>
                <a:spcPts val="5"/>
              </a:spcBef>
              <a:buSzPct val="90000"/>
              <a:buAutoNum type="alphaUcPeriod"/>
              <a:tabLst>
                <a:tab pos="407670" algn="l"/>
                <a:tab pos="408305" algn="l"/>
              </a:tabLst>
            </a:pPr>
            <a:r>
              <a:rPr dirty="0" sz="2000" spc="-15">
                <a:latin typeface="Times New Roman"/>
                <a:cs typeface="Times New Roman"/>
              </a:rPr>
              <a:t>Availability </a:t>
            </a:r>
            <a:r>
              <a:rPr dirty="0" sz="2000" spc="-5">
                <a:latin typeface="Times New Roman"/>
                <a:cs typeface="Times New Roman"/>
              </a:rPr>
              <a:t>of sports and cultural facilities</a:t>
            </a:r>
            <a:r>
              <a:rPr dirty="0" sz="2000" spc="-50">
                <a:latin typeface="Times New Roman"/>
                <a:cs typeface="Times New Roman"/>
              </a:rPr>
              <a:t> </a:t>
            </a:r>
            <a:r>
              <a:rPr dirty="0" sz="2000" spc="-5">
                <a:latin typeface="Times New Roman"/>
                <a:cs typeface="Times New Roman"/>
              </a:rPr>
              <a:t>(3)</a:t>
            </a:r>
            <a:endParaRPr sz="2000">
              <a:latin typeface="Times New Roman"/>
              <a:cs typeface="Times New Roman"/>
            </a:endParaRPr>
          </a:p>
          <a:p>
            <a:pPr marL="407670" indent="-395605">
              <a:lnSpc>
                <a:spcPct val="100000"/>
              </a:lnSpc>
              <a:spcBef>
                <a:spcPts val="1200"/>
              </a:spcBef>
              <a:buSzPct val="90000"/>
              <a:buAutoNum type="alphaUcPeriod"/>
              <a:tabLst>
                <a:tab pos="407670" algn="l"/>
                <a:tab pos="408305" algn="l"/>
              </a:tabLst>
            </a:pPr>
            <a:r>
              <a:rPr dirty="0" sz="2000" spc="-5">
                <a:latin typeface="Times New Roman"/>
                <a:cs typeface="Times New Roman"/>
              </a:rPr>
              <a:t>NCC, NSS and </a:t>
            </a:r>
            <a:r>
              <a:rPr dirty="0" sz="2000">
                <a:latin typeface="Times New Roman"/>
                <a:cs typeface="Times New Roman"/>
              </a:rPr>
              <a:t>other </a:t>
            </a:r>
            <a:r>
              <a:rPr dirty="0" sz="2000" spc="-5">
                <a:latin typeface="Times New Roman"/>
                <a:cs typeface="Times New Roman"/>
              </a:rPr>
              <a:t>clubs</a:t>
            </a:r>
            <a:r>
              <a:rPr dirty="0" sz="2000" spc="10">
                <a:latin typeface="Times New Roman"/>
                <a:cs typeface="Times New Roman"/>
              </a:rPr>
              <a:t> </a:t>
            </a:r>
            <a:r>
              <a:rPr dirty="0" sz="2000">
                <a:latin typeface="Times New Roman"/>
                <a:cs typeface="Times New Roman"/>
              </a:rPr>
              <a:t>(3)</a:t>
            </a:r>
            <a:endParaRPr sz="2000">
              <a:latin typeface="Times New Roman"/>
              <a:cs typeface="Times New Roman"/>
            </a:endParaRPr>
          </a:p>
          <a:p>
            <a:pPr marL="407670" indent="-395605">
              <a:lnSpc>
                <a:spcPct val="100000"/>
              </a:lnSpc>
              <a:spcBef>
                <a:spcPts val="1200"/>
              </a:spcBef>
              <a:buSzPct val="90000"/>
              <a:buAutoNum type="alphaUcPeriod"/>
              <a:tabLst>
                <a:tab pos="407670" algn="l"/>
                <a:tab pos="408305" algn="l"/>
              </a:tabLst>
            </a:pPr>
            <a:r>
              <a:rPr dirty="0" sz="2000" spc="-5">
                <a:latin typeface="Times New Roman"/>
                <a:cs typeface="Times New Roman"/>
              </a:rPr>
              <a:t>Annual students activities (4)</a:t>
            </a:r>
            <a:endParaRPr sz="2000">
              <a:latin typeface="Times New Roman"/>
              <a:cs typeface="Times New Roman"/>
            </a:endParaRPr>
          </a:p>
          <a:p>
            <a:pPr>
              <a:lnSpc>
                <a:spcPct val="100000"/>
              </a:lnSpc>
              <a:spcBef>
                <a:spcPts val="55"/>
              </a:spcBef>
            </a:pPr>
            <a:endParaRPr sz="3100">
              <a:latin typeface="Times New Roman"/>
              <a:cs typeface="Times New Roman"/>
            </a:endParaRPr>
          </a:p>
          <a:p>
            <a:pPr marL="15240">
              <a:lnSpc>
                <a:spcPct val="100000"/>
              </a:lnSpc>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15240">
              <a:lnSpc>
                <a:spcPct val="100000"/>
              </a:lnSpc>
              <a:spcBef>
                <a:spcPts val="1010"/>
              </a:spcBef>
            </a:pPr>
            <a:r>
              <a:rPr dirty="0" sz="1600" spc="-15" i="1">
                <a:latin typeface="Times New Roman"/>
                <a:cs typeface="Times New Roman"/>
              </a:rPr>
              <a:t>Availability, </a:t>
            </a:r>
            <a:r>
              <a:rPr dirty="0" sz="1600" i="1">
                <a:latin typeface="Times New Roman"/>
                <a:cs typeface="Times New Roman"/>
              </a:rPr>
              <a:t>implementation, </a:t>
            </a:r>
            <a:r>
              <a:rPr dirty="0" sz="1600" spc="-5" i="1">
                <a:latin typeface="Times New Roman"/>
                <a:cs typeface="Times New Roman"/>
              </a:rPr>
              <a:t>effectiveness (also to </a:t>
            </a:r>
            <a:r>
              <a:rPr dirty="0" sz="1600" i="1">
                <a:latin typeface="Times New Roman"/>
                <a:cs typeface="Times New Roman"/>
              </a:rPr>
              <a:t>be </a:t>
            </a:r>
            <a:r>
              <a:rPr dirty="0" sz="1600" spc="-5" i="1">
                <a:latin typeface="Times New Roman"/>
                <a:cs typeface="Times New Roman"/>
              </a:rPr>
              <a:t>verified </a:t>
            </a:r>
            <a:r>
              <a:rPr dirty="0" sz="1600" i="1">
                <a:latin typeface="Times New Roman"/>
                <a:cs typeface="Times New Roman"/>
              </a:rPr>
              <a:t>during </a:t>
            </a:r>
            <a:r>
              <a:rPr dirty="0" sz="1600" spc="-5" i="1">
                <a:latin typeface="Times New Roman"/>
                <a:cs typeface="Times New Roman"/>
              </a:rPr>
              <a:t>interaction with </a:t>
            </a:r>
            <a:r>
              <a:rPr dirty="0" sz="1600" i="1">
                <a:latin typeface="Times New Roman"/>
                <a:cs typeface="Times New Roman"/>
              </a:rPr>
              <a:t>the</a:t>
            </a:r>
            <a:r>
              <a:rPr dirty="0" sz="1600" spc="180" i="1">
                <a:latin typeface="Times New Roman"/>
                <a:cs typeface="Times New Roman"/>
              </a:rPr>
              <a:t> </a:t>
            </a:r>
            <a:r>
              <a:rPr dirty="0" sz="1600" i="1">
                <a:latin typeface="Times New Roman"/>
                <a:cs typeface="Times New Roman"/>
              </a:rPr>
              <a:t>students)</a:t>
            </a:r>
            <a:endParaRPr sz="16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p:nvPr/>
        </p:nvSpPr>
        <p:spPr>
          <a:xfrm>
            <a:off x="6771131" y="636778"/>
            <a:ext cx="2606040" cy="361315"/>
          </a:xfrm>
          <a:prstGeom prst="rect">
            <a:avLst/>
          </a:prstGeom>
        </p:spPr>
        <p:txBody>
          <a:bodyPr wrap="square" lIns="0" tIns="12700" rIns="0" bIns="0" rtlCol="0" vert="horz">
            <a:spAutoFit/>
          </a:bodyPr>
          <a:lstStyle/>
          <a:p>
            <a:pPr marL="12700">
              <a:lnSpc>
                <a:spcPct val="100000"/>
              </a:lnSpc>
              <a:spcBef>
                <a:spcPts val="100"/>
              </a:spcBef>
              <a:tabLst>
                <a:tab pos="661035" algn="l"/>
                <a:tab pos="1789430" algn="l"/>
                <a:tab pos="2220595" algn="l"/>
              </a:tabLst>
            </a:pPr>
            <a:r>
              <a:rPr dirty="0" sz="2200" b="1">
                <a:solidFill>
                  <a:srgbClr val="0000CC"/>
                </a:solidFill>
                <a:latin typeface="Times New Roman"/>
                <a:cs typeface="Times New Roman"/>
              </a:rPr>
              <a:t>and</a:t>
            </a:r>
            <a:r>
              <a:rPr dirty="0" sz="2200" b="1">
                <a:solidFill>
                  <a:srgbClr val="0000CC"/>
                </a:solidFill>
                <a:latin typeface="Times New Roman"/>
                <a:cs typeface="Times New Roman"/>
              </a:rPr>
              <a:t>	</a:t>
            </a:r>
            <a:r>
              <a:rPr dirty="0" sz="2200" b="1">
                <a:solidFill>
                  <a:srgbClr val="0000CC"/>
                </a:solidFill>
                <a:latin typeface="Times New Roman"/>
                <a:cs typeface="Times New Roman"/>
              </a:rPr>
              <a:t>Mi</a:t>
            </a:r>
            <a:r>
              <a:rPr dirty="0" sz="2200" spc="-10" b="1">
                <a:solidFill>
                  <a:srgbClr val="0000CC"/>
                </a:solidFill>
                <a:latin typeface="Times New Roman"/>
                <a:cs typeface="Times New Roman"/>
              </a:rPr>
              <a:t>s</a:t>
            </a:r>
            <a:r>
              <a:rPr dirty="0" sz="2200" b="1">
                <a:solidFill>
                  <a:srgbClr val="0000CC"/>
                </a:solidFill>
                <a:latin typeface="Times New Roman"/>
                <a:cs typeface="Times New Roman"/>
              </a:rPr>
              <a:t>si</a:t>
            </a:r>
            <a:r>
              <a:rPr dirty="0" sz="2200" spc="-10" b="1">
                <a:solidFill>
                  <a:srgbClr val="0000CC"/>
                </a:solidFill>
                <a:latin typeface="Times New Roman"/>
                <a:cs typeface="Times New Roman"/>
              </a:rPr>
              <a:t>o</a:t>
            </a:r>
            <a:r>
              <a:rPr dirty="0" sz="2200" b="1">
                <a:solidFill>
                  <a:srgbClr val="0000CC"/>
                </a:solidFill>
                <a:latin typeface="Times New Roman"/>
                <a:cs typeface="Times New Roman"/>
              </a:rPr>
              <a:t>n</a:t>
            </a:r>
            <a:r>
              <a:rPr dirty="0" sz="2200" b="1">
                <a:solidFill>
                  <a:srgbClr val="0000CC"/>
                </a:solidFill>
                <a:latin typeface="Times New Roman"/>
                <a:cs typeface="Times New Roman"/>
              </a:rPr>
              <a:t>	</a:t>
            </a:r>
            <a:r>
              <a:rPr dirty="0" sz="2200" b="1">
                <a:solidFill>
                  <a:srgbClr val="0000CC"/>
                </a:solidFill>
                <a:latin typeface="Times New Roman"/>
                <a:cs typeface="Times New Roman"/>
              </a:rPr>
              <a:t>of</a:t>
            </a:r>
            <a:r>
              <a:rPr dirty="0" sz="2200" b="1">
                <a:solidFill>
                  <a:srgbClr val="0000CC"/>
                </a:solidFill>
                <a:latin typeface="Times New Roman"/>
                <a:cs typeface="Times New Roman"/>
              </a:rPr>
              <a:t>	</a:t>
            </a:r>
            <a:r>
              <a:rPr dirty="0" sz="2200" spc="-5" b="1">
                <a:solidFill>
                  <a:srgbClr val="0000CC"/>
                </a:solidFill>
                <a:latin typeface="Times New Roman"/>
                <a:cs typeface="Times New Roman"/>
              </a:rPr>
              <a:t>the</a:t>
            </a:r>
            <a:endParaRPr sz="2200">
              <a:latin typeface="Times New Roman"/>
              <a:cs typeface="Times New Roman"/>
            </a:endParaRPr>
          </a:p>
        </p:txBody>
      </p:sp>
      <p:sp>
        <p:nvSpPr>
          <p:cNvPr id="8" name="object 8"/>
          <p:cNvSpPr txBox="1">
            <a:spLocks noGrp="1"/>
          </p:cNvSpPr>
          <p:nvPr>
            <p:ph type="title"/>
          </p:nvPr>
        </p:nvSpPr>
        <p:spPr>
          <a:xfrm>
            <a:off x="611123" y="636778"/>
            <a:ext cx="5988685" cy="696595"/>
          </a:xfrm>
          <a:prstGeom prst="rect"/>
        </p:spPr>
        <p:txBody>
          <a:bodyPr wrap="square" lIns="0" tIns="12700" rIns="0" bIns="0" rtlCol="0" vert="horz">
            <a:spAutoFit/>
          </a:bodyPr>
          <a:lstStyle/>
          <a:p>
            <a:pPr marL="476250" marR="5080" indent="-463550">
              <a:lnSpc>
                <a:spcPct val="100000"/>
              </a:lnSpc>
              <a:spcBef>
                <a:spcPts val="100"/>
              </a:spcBef>
              <a:tabLst>
                <a:tab pos="1280795" algn="l"/>
                <a:tab pos="1851025" algn="l"/>
                <a:tab pos="2927350" algn="l"/>
                <a:tab pos="3476625" algn="l"/>
                <a:tab pos="4653280" algn="l"/>
                <a:tab pos="5224145" algn="l"/>
              </a:tabLst>
            </a:pPr>
            <a:r>
              <a:rPr dirty="0" sz="2200" spc="5" b="1">
                <a:solidFill>
                  <a:srgbClr val="0000CC"/>
                </a:solidFill>
                <a:latin typeface="Times New Roman"/>
                <a:cs typeface="Times New Roman"/>
              </a:rPr>
              <a:t>1</a:t>
            </a:r>
            <a:r>
              <a:rPr dirty="0" sz="2200" b="1">
                <a:solidFill>
                  <a:srgbClr val="0000CC"/>
                </a:solidFill>
                <a:latin typeface="Times New Roman"/>
                <a:cs typeface="Times New Roman"/>
              </a:rPr>
              <a:t>.4.</a:t>
            </a:r>
            <a:r>
              <a:rPr dirty="0" sz="2200" spc="-215" b="1">
                <a:solidFill>
                  <a:srgbClr val="0000CC"/>
                </a:solidFill>
                <a:latin typeface="Times New Roman"/>
                <a:cs typeface="Times New Roman"/>
              </a:rPr>
              <a:t> </a:t>
            </a:r>
            <a:r>
              <a:rPr dirty="0" sz="2200" b="1">
                <a:solidFill>
                  <a:srgbClr val="0000CC"/>
                </a:solidFill>
                <a:latin typeface="Times New Roman"/>
                <a:cs typeface="Times New Roman"/>
              </a:rPr>
              <a:t>State</a:t>
            </a:r>
            <a:r>
              <a:rPr dirty="0" sz="2200" b="1">
                <a:solidFill>
                  <a:srgbClr val="0000CC"/>
                </a:solidFill>
                <a:latin typeface="Times New Roman"/>
                <a:cs typeface="Times New Roman"/>
              </a:rPr>
              <a:t>	</a:t>
            </a:r>
            <a:r>
              <a:rPr dirty="0" sz="2200" spc="-5" b="1">
                <a:solidFill>
                  <a:srgbClr val="0000CC"/>
                </a:solidFill>
                <a:latin typeface="Times New Roman"/>
                <a:cs typeface="Times New Roman"/>
              </a:rPr>
              <a:t>th</a:t>
            </a:r>
            <a:r>
              <a:rPr dirty="0" sz="2200" b="1">
                <a:solidFill>
                  <a:srgbClr val="0000CC"/>
                </a:solidFill>
                <a:latin typeface="Times New Roman"/>
                <a:cs typeface="Times New Roman"/>
              </a:rPr>
              <a:t>e</a:t>
            </a:r>
            <a:r>
              <a:rPr dirty="0" sz="2200" b="1">
                <a:solidFill>
                  <a:srgbClr val="0000CC"/>
                </a:solidFill>
                <a:latin typeface="Times New Roman"/>
                <a:cs typeface="Times New Roman"/>
              </a:rPr>
              <a:t>	</a:t>
            </a:r>
            <a:r>
              <a:rPr dirty="0" sz="2200" b="1">
                <a:solidFill>
                  <a:srgbClr val="0000CC"/>
                </a:solidFill>
                <a:latin typeface="Times New Roman"/>
                <a:cs typeface="Times New Roman"/>
              </a:rPr>
              <a:t>p</a:t>
            </a:r>
            <a:r>
              <a:rPr dirty="0" sz="2200" spc="-45" b="1">
                <a:solidFill>
                  <a:srgbClr val="0000CC"/>
                </a:solidFill>
                <a:latin typeface="Times New Roman"/>
                <a:cs typeface="Times New Roman"/>
              </a:rPr>
              <a:t>r</a:t>
            </a:r>
            <a:r>
              <a:rPr dirty="0" sz="2200" b="1">
                <a:solidFill>
                  <a:srgbClr val="0000CC"/>
                </a:solidFill>
                <a:latin typeface="Times New Roman"/>
                <a:cs typeface="Times New Roman"/>
              </a:rPr>
              <a:t>oc</a:t>
            </a:r>
            <a:r>
              <a:rPr dirty="0" sz="2200" spc="-10" b="1">
                <a:solidFill>
                  <a:srgbClr val="0000CC"/>
                </a:solidFill>
                <a:latin typeface="Times New Roman"/>
                <a:cs typeface="Times New Roman"/>
              </a:rPr>
              <a:t>e</a:t>
            </a:r>
            <a:r>
              <a:rPr dirty="0" sz="2200" b="1">
                <a:solidFill>
                  <a:srgbClr val="0000CC"/>
                </a:solidFill>
                <a:latin typeface="Times New Roman"/>
                <a:cs typeface="Times New Roman"/>
              </a:rPr>
              <a:t>ss</a:t>
            </a:r>
            <a:r>
              <a:rPr dirty="0" sz="2200" b="1">
                <a:solidFill>
                  <a:srgbClr val="0000CC"/>
                </a:solidFill>
                <a:latin typeface="Times New Roman"/>
                <a:cs typeface="Times New Roman"/>
              </a:rPr>
              <a:t>	</a:t>
            </a:r>
            <a:r>
              <a:rPr dirty="0" sz="2200" b="1">
                <a:solidFill>
                  <a:srgbClr val="0000CC"/>
                </a:solidFill>
                <a:latin typeface="Times New Roman"/>
                <a:cs typeface="Times New Roman"/>
              </a:rPr>
              <a:t>for</a:t>
            </a:r>
            <a:r>
              <a:rPr dirty="0" sz="2200" b="1">
                <a:solidFill>
                  <a:srgbClr val="0000CC"/>
                </a:solidFill>
                <a:latin typeface="Times New Roman"/>
                <a:cs typeface="Times New Roman"/>
              </a:rPr>
              <a:t>	</a:t>
            </a:r>
            <a:r>
              <a:rPr dirty="0" sz="2200" spc="-5" b="1">
                <a:solidFill>
                  <a:srgbClr val="0000CC"/>
                </a:solidFill>
                <a:latin typeface="Times New Roman"/>
                <a:cs typeface="Times New Roman"/>
              </a:rPr>
              <a:t>definin</a:t>
            </a:r>
            <a:r>
              <a:rPr dirty="0" sz="2200" b="1">
                <a:solidFill>
                  <a:srgbClr val="0000CC"/>
                </a:solidFill>
                <a:latin typeface="Times New Roman"/>
                <a:cs typeface="Times New Roman"/>
              </a:rPr>
              <a:t>g</a:t>
            </a:r>
            <a:r>
              <a:rPr dirty="0" sz="2200" b="1">
                <a:solidFill>
                  <a:srgbClr val="0000CC"/>
                </a:solidFill>
                <a:latin typeface="Times New Roman"/>
                <a:cs typeface="Times New Roman"/>
              </a:rPr>
              <a:t>	</a:t>
            </a:r>
            <a:r>
              <a:rPr dirty="0" sz="2200" spc="-5" b="1">
                <a:solidFill>
                  <a:srgbClr val="0000CC"/>
                </a:solidFill>
                <a:latin typeface="Times New Roman"/>
                <a:cs typeface="Times New Roman"/>
              </a:rPr>
              <a:t>th</a:t>
            </a:r>
            <a:r>
              <a:rPr dirty="0" sz="2200" b="1">
                <a:solidFill>
                  <a:srgbClr val="0000CC"/>
                </a:solidFill>
                <a:latin typeface="Times New Roman"/>
                <a:cs typeface="Times New Roman"/>
              </a:rPr>
              <a:t>e</a:t>
            </a:r>
            <a:r>
              <a:rPr dirty="0" sz="2200" b="1">
                <a:solidFill>
                  <a:srgbClr val="0000CC"/>
                </a:solidFill>
                <a:latin typeface="Times New Roman"/>
                <a:cs typeface="Times New Roman"/>
              </a:rPr>
              <a:t>	</a:t>
            </a:r>
            <a:r>
              <a:rPr dirty="0" sz="2200" spc="-85" b="1">
                <a:solidFill>
                  <a:srgbClr val="0000CC"/>
                </a:solidFill>
                <a:latin typeface="Times New Roman"/>
                <a:cs typeface="Times New Roman"/>
              </a:rPr>
              <a:t>V</a:t>
            </a:r>
            <a:r>
              <a:rPr dirty="0" sz="2200" b="1">
                <a:solidFill>
                  <a:srgbClr val="0000CC"/>
                </a:solidFill>
                <a:latin typeface="Times New Roman"/>
                <a:cs typeface="Times New Roman"/>
              </a:rPr>
              <a:t>ision  </a:t>
            </a:r>
            <a:r>
              <a:rPr dirty="0" sz="2200" b="1">
                <a:solidFill>
                  <a:srgbClr val="0000CC"/>
                </a:solidFill>
                <a:latin typeface="Times New Roman"/>
                <a:cs typeface="Times New Roman"/>
              </a:rPr>
              <a:t>Department and PEOs of </a:t>
            </a:r>
            <a:r>
              <a:rPr dirty="0" sz="2200" spc="-5" b="1">
                <a:solidFill>
                  <a:srgbClr val="0000CC"/>
                </a:solidFill>
                <a:latin typeface="Times New Roman"/>
                <a:cs typeface="Times New Roman"/>
              </a:rPr>
              <a:t>the</a:t>
            </a:r>
            <a:r>
              <a:rPr dirty="0" sz="2200" spc="-30" b="1">
                <a:solidFill>
                  <a:srgbClr val="0000CC"/>
                </a:solidFill>
                <a:latin typeface="Times New Roman"/>
                <a:cs typeface="Times New Roman"/>
              </a:rPr>
              <a:t> </a:t>
            </a:r>
            <a:r>
              <a:rPr dirty="0" sz="2200" spc="-5" b="1">
                <a:solidFill>
                  <a:srgbClr val="0000CC"/>
                </a:solidFill>
                <a:latin typeface="Times New Roman"/>
                <a:cs typeface="Times New Roman"/>
              </a:rPr>
              <a:t>program.(15)</a:t>
            </a:r>
            <a:endParaRPr sz="2200">
              <a:latin typeface="Times New Roman"/>
              <a:cs typeface="Times New Roman"/>
            </a:endParaRPr>
          </a:p>
        </p:txBody>
      </p:sp>
      <p:sp>
        <p:nvSpPr>
          <p:cNvPr id="9" name="object 9"/>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10" name="object 10"/>
          <p:cNvSpPr txBox="1"/>
          <p:nvPr/>
        </p:nvSpPr>
        <p:spPr>
          <a:xfrm>
            <a:off x="716026" y="1585261"/>
            <a:ext cx="8475980" cy="3970654"/>
          </a:xfrm>
          <a:prstGeom prst="rect">
            <a:avLst/>
          </a:prstGeom>
        </p:spPr>
        <p:txBody>
          <a:bodyPr wrap="square" lIns="0" tIns="70485" rIns="0" bIns="0" rtlCol="0" vert="horz">
            <a:spAutoFit/>
          </a:bodyPr>
          <a:lstStyle/>
          <a:p>
            <a:pPr marL="822325">
              <a:lnSpc>
                <a:spcPct val="100000"/>
              </a:lnSpc>
              <a:spcBef>
                <a:spcPts val="555"/>
              </a:spcBef>
            </a:pPr>
            <a:r>
              <a:rPr dirty="0" sz="2200">
                <a:latin typeface="Times New Roman"/>
                <a:cs typeface="Times New Roman"/>
              </a:rPr>
              <a:t>Process to</a:t>
            </a:r>
            <a:r>
              <a:rPr dirty="0" sz="2200" spc="-25">
                <a:latin typeface="Times New Roman"/>
                <a:cs typeface="Times New Roman"/>
              </a:rPr>
              <a:t> </a:t>
            </a:r>
            <a:r>
              <a:rPr dirty="0" sz="2200">
                <a:latin typeface="Times New Roman"/>
                <a:cs typeface="Times New Roman"/>
              </a:rPr>
              <a:t>ensure:</a:t>
            </a:r>
            <a:endParaRPr sz="2200">
              <a:latin typeface="Times New Roman"/>
              <a:cs typeface="Times New Roman"/>
            </a:endParaRPr>
          </a:p>
          <a:p>
            <a:pPr marL="1279525" indent="-457834">
              <a:lnSpc>
                <a:spcPct val="100000"/>
              </a:lnSpc>
              <a:spcBef>
                <a:spcPts val="409"/>
              </a:spcBef>
              <a:buFont typeface="Arial"/>
              <a:buChar char="•"/>
              <a:tabLst>
                <a:tab pos="1279525" algn="l"/>
                <a:tab pos="1280160" algn="l"/>
              </a:tabLst>
            </a:pPr>
            <a:r>
              <a:rPr dirty="0" sz="2000" spc="-5">
                <a:latin typeface="Times New Roman"/>
                <a:cs typeface="Times New Roman"/>
              </a:rPr>
              <a:t>Effective participation of</a:t>
            </a:r>
            <a:r>
              <a:rPr dirty="0" sz="2000" spc="-30">
                <a:latin typeface="Times New Roman"/>
                <a:cs typeface="Times New Roman"/>
              </a:rPr>
              <a:t> </a:t>
            </a:r>
            <a:r>
              <a:rPr dirty="0" sz="2000" spc="-5">
                <a:latin typeface="Times New Roman"/>
                <a:cs typeface="Times New Roman"/>
              </a:rPr>
              <a:t>Stakeholders</a:t>
            </a:r>
            <a:endParaRPr sz="2000">
              <a:latin typeface="Times New Roman"/>
              <a:cs typeface="Times New Roman"/>
            </a:endParaRPr>
          </a:p>
          <a:p>
            <a:pPr marL="1279525" indent="-457834">
              <a:lnSpc>
                <a:spcPct val="100000"/>
              </a:lnSpc>
              <a:spcBef>
                <a:spcPts val="795"/>
              </a:spcBef>
              <a:buFont typeface="Arial"/>
              <a:buChar char="•"/>
              <a:tabLst>
                <a:tab pos="1279525" algn="l"/>
                <a:tab pos="1280160" algn="l"/>
              </a:tabLst>
            </a:pPr>
            <a:r>
              <a:rPr dirty="0" sz="2000" spc="-5">
                <a:latin typeface="Times New Roman"/>
                <a:cs typeface="Times New Roman"/>
              </a:rPr>
              <a:t>Effective Process</a:t>
            </a:r>
            <a:r>
              <a:rPr dirty="0" sz="2000" spc="-30">
                <a:latin typeface="Times New Roman"/>
                <a:cs typeface="Times New Roman"/>
              </a:rPr>
              <a:t> </a:t>
            </a:r>
            <a:r>
              <a:rPr dirty="0" sz="2000" spc="-5">
                <a:latin typeface="Times New Roman"/>
                <a:cs typeface="Times New Roman"/>
              </a:rPr>
              <a:t>implementation</a:t>
            </a:r>
            <a:endParaRPr sz="2000">
              <a:latin typeface="Times New Roman"/>
              <a:cs typeface="Times New Roman"/>
            </a:endParaRPr>
          </a:p>
          <a:p>
            <a:pPr marL="1279525" indent="-457834">
              <a:lnSpc>
                <a:spcPct val="100000"/>
              </a:lnSpc>
              <a:spcBef>
                <a:spcPts val="990"/>
              </a:spcBef>
              <a:buFont typeface="Arial"/>
              <a:buChar char="•"/>
              <a:tabLst>
                <a:tab pos="1279525" algn="l"/>
                <a:tab pos="1280160" algn="l"/>
              </a:tabLst>
            </a:pPr>
            <a:r>
              <a:rPr dirty="0" sz="2000" spc="-5">
                <a:latin typeface="Times New Roman"/>
                <a:cs typeface="Times New Roman"/>
              </a:rPr>
              <a:t>Documentary</a:t>
            </a:r>
            <a:r>
              <a:rPr dirty="0" sz="2000" spc="-10">
                <a:latin typeface="Times New Roman"/>
                <a:cs typeface="Times New Roman"/>
              </a:rPr>
              <a:t> </a:t>
            </a:r>
            <a:r>
              <a:rPr dirty="0" sz="2000" spc="-5">
                <a:latin typeface="Times New Roman"/>
                <a:cs typeface="Times New Roman"/>
              </a:rPr>
              <a:t>evidence</a:t>
            </a:r>
            <a:endParaRPr sz="2000">
              <a:latin typeface="Times New Roman"/>
              <a:cs typeface="Times New Roman"/>
            </a:endParaRPr>
          </a:p>
          <a:p>
            <a:pPr>
              <a:lnSpc>
                <a:spcPct val="100000"/>
              </a:lnSpc>
              <a:spcBef>
                <a:spcPts val="20"/>
              </a:spcBef>
            </a:pPr>
            <a:endParaRPr sz="2300">
              <a:latin typeface="Times New Roman"/>
              <a:cs typeface="Times New Roman"/>
            </a:endParaRPr>
          </a:p>
          <a:p>
            <a:pPr marL="670560" indent="-457834">
              <a:lnSpc>
                <a:spcPct val="100000"/>
              </a:lnSpc>
              <a:buSzPct val="125000"/>
              <a:buFont typeface="Times New Roman"/>
              <a:buAutoNum type="alphaUcPeriod"/>
              <a:tabLst>
                <a:tab pos="670560" algn="l"/>
                <a:tab pos="671195" algn="l"/>
              </a:tabLst>
            </a:pPr>
            <a:r>
              <a:rPr dirty="0" sz="1600" i="1">
                <a:solidFill>
                  <a:srgbClr val="313851"/>
                </a:solidFill>
                <a:latin typeface="Times New Roman"/>
                <a:cs typeface="Times New Roman"/>
              </a:rPr>
              <a:t>Description of </a:t>
            </a:r>
            <a:r>
              <a:rPr dirty="0" sz="1600" spc="-10" i="1">
                <a:solidFill>
                  <a:srgbClr val="313851"/>
                </a:solidFill>
                <a:latin typeface="Times New Roman"/>
                <a:cs typeface="Times New Roman"/>
              </a:rPr>
              <a:t>process </a:t>
            </a:r>
            <a:r>
              <a:rPr dirty="0" sz="1600" i="1">
                <a:solidFill>
                  <a:srgbClr val="313851"/>
                </a:solidFill>
                <a:latin typeface="Times New Roman"/>
                <a:cs typeface="Times New Roman"/>
              </a:rPr>
              <a:t>involved </a:t>
            </a:r>
            <a:r>
              <a:rPr dirty="0" sz="1600" spc="-5" i="1">
                <a:solidFill>
                  <a:srgbClr val="313851"/>
                </a:solidFill>
                <a:latin typeface="Times New Roman"/>
                <a:cs typeface="Times New Roman"/>
              </a:rPr>
              <a:t>in </a:t>
            </a:r>
            <a:r>
              <a:rPr dirty="0" sz="1600" i="1">
                <a:solidFill>
                  <a:srgbClr val="313851"/>
                </a:solidFill>
                <a:latin typeface="Times New Roman"/>
                <a:cs typeface="Times New Roman"/>
              </a:rPr>
              <a:t>defining the </a:t>
            </a:r>
            <a:r>
              <a:rPr dirty="0" sz="1600" spc="-20" i="1">
                <a:solidFill>
                  <a:srgbClr val="313851"/>
                </a:solidFill>
                <a:latin typeface="Times New Roman"/>
                <a:cs typeface="Times New Roman"/>
              </a:rPr>
              <a:t>Vision, </a:t>
            </a:r>
            <a:r>
              <a:rPr dirty="0" sz="1600" i="1">
                <a:solidFill>
                  <a:srgbClr val="313851"/>
                </a:solidFill>
                <a:latin typeface="Times New Roman"/>
                <a:cs typeface="Times New Roman"/>
              </a:rPr>
              <a:t>Mission of the Department</a:t>
            </a:r>
            <a:r>
              <a:rPr dirty="0" sz="1600" spc="55" i="1">
                <a:solidFill>
                  <a:srgbClr val="313851"/>
                </a:solidFill>
                <a:latin typeface="Times New Roman"/>
                <a:cs typeface="Times New Roman"/>
              </a:rPr>
              <a:t> </a:t>
            </a:r>
            <a:r>
              <a:rPr dirty="0" sz="1600" i="1">
                <a:solidFill>
                  <a:srgbClr val="313851"/>
                </a:solidFill>
                <a:latin typeface="Times New Roman"/>
                <a:cs typeface="Times New Roman"/>
              </a:rPr>
              <a:t>(07)</a:t>
            </a:r>
            <a:endParaRPr sz="1600">
              <a:latin typeface="Times New Roman"/>
              <a:cs typeface="Times New Roman"/>
            </a:endParaRPr>
          </a:p>
          <a:p>
            <a:pPr marL="670560" indent="-457834">
              <a:lnSpc>
                <a:spcPct val="100000"/>
              </a:lnSpc>
              <a:spcBef>
                <a:spcPts val="1065"/>
              </a:spcBef>
              <a:buAutoNum type="alphaUcPeriod"/>
              <a:tabLst>
                <a:tab pos="670560" algn="l"/>
                <a:tab pos="671195" algn="l"/>
              </a:tabLst>
            </a:pPr>
            <a:r>
              <a:rPr dirty="0" sz="1600" i="1">
                <a:solidFill>
                  <a:srgbClr val="313851"/>
                </a:solidFill>
                <a:latin typeface="Times New Roman"/>
                <a:cs typeface="Times New Roman"/>
              </a:rPr>
              <a:t>Description of </a:t>
            </a:r>
            <a:r>
              <a:rPr dirty="0" sz="1600" spc="-10" i="1">
                <a:solidFill>
                  <a:srgbClr val="313851"/>
                </a:solidFill>
                <a:latin typeface="Times New Roman"/>
                <a:cs typeface="Times New Roman"/>
              </a:rPr>
              <a:t>process </a:t>
            </a:r>
            <a:r>
              <a:rPr dirty="0" sz="1600" i="1">
                <a:solidFill>
                  <a:srgbClr val="313851"/>
                </a:solidFill>
                <a:latin typeface="Times New Roman"/>
                <a:cs typeface="Times New Roman"/>
              </a:rPr>
              <a:t>involved </a:t>
            </a:r>
            <a:r>
              <a:rPr dirty="0" sz="1600" spc="-5" i="1">
                <a:solidFill>
                  <a:srgbClr val="313851"/>
                </a:solidFill>
                <a:latin typeface="Times New Roman"/>
                <a:cs typeface="Times New Roman"/>
              </a:rPr>
              <a:t>in </a:t>
            </a:r>
            <a:r>
              <a:rPr dirty="0" sz="1600" i="1">
                <a:solidFill>
                  <a:srgbClr val="313851"/>
                </a:solidFill>
                <a:latin typeface="Times New Roman"/>
                <a:cs typeface="Times New Roman"/>
              </a:rPr>
              <a:t>defining the PEOs of the </a:t>
            </a:r>
            <a:r>
              <a:rPr dirty="0" sz="1600" spc="-10" i="1">
                <a:solidFill>
                  <a:srgbClr val="313851"/>
                </a:solidFill>
                <a:latin typeface="Times New Roman"/>
                <a:cs typeface="Times New Roman"/>
              </a:rPr>
              <a:t>program </a:t>
            </a:r>
            <a:r>
              <a:rPr dirty="0" sz="1600" i="1">
                <a:solidFill>
                  <a:srgbClr val="313851"/>
                </a:solidFill>
                <a:latin typeface="Times New Roman"/>
                <a:cs typeface="Times New Roman"/>
              </a:rPr>
              <a:t>(08)</a:t>
            </a:r>
            <a:endParaRPr sz="1600">
              <a:latin typeface="Times New Roman"/>
              <a:cs typeface="Times New Roman"/>
            </a:endParaRPr>
          </a:p>
          <a:p>
            <a:pPr>
              <a:lnSpc>
                <a:spcPct val="100000"/>
              </a:lnSpc>
            </a:pPr>
            <a:endParaRPr sz="1700">
              <a:latin typeface="Times New Roman"/>
              <a:cs typeface="Times New Roman"/>
            </a:endParaRPr>
          </a:p>
          <a:p>
            <a:pPr marL="12700">
              <a:lnSpc>
                <a:spcPct val="100000"/>
              </a:lnSpc>
              <a:spcBef>
                <a:spcPts val="985"/>
              </a:spcBef>
            </a:pPr>
            <a:r>
              <a:rPr dirty="0" sz="1800" spc="-5" b="1" i="1">
                <a:solidFill>
                  <a:srgbClr val="00AF50"/>
                </a:solidFill>
                <a:latin typeface="Times New Roman"/>
                <a:cs typeface="Times New Roman"/>
              </a:rPr>
              <a:t>Exhibits/Context to 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12700">
              <a:lnSpc>
                <a:spcPct val="100000"/>
              </a:lnSpc>
              <a:spcBef>
                <a:spcPts val="625"/>
              </a:spcBef>
            </a:pPr>
            <a:r>
              <a:rPr dirty="0" sz="1600" i="1">
                <a:latin typeface="Times New Roman"/>
                <a:cs typeface="Times New Roman"/>
              </a:rPr>
              <a:t>Documentary</a:t>
            </a:r>
            <a:r>
              <a:rPr dirty="0" sz="1600" spc="254" i="1">
                <a:latin typeface="Times New Roman"/>
                <a:cs typeface="Times New Roman"/>
              </a:rPr>
              <a:t> </a:t>
            </a:r>
            <a:r>
              <a:rPr dirty="0" sz="1600" i="1">
                <a:latin typeface="Times New Roman"/>
                <a:cs typeface="Times New Roman"/>
              </a:rPr>
              <a:t>evidence</a:t>
            </a:r>
            <a:r>
              <a:rPr dirty="0" sz="1600" spc="254" i="1">
                <a:latin typeface="Times New Roman"/>
                <a:cs typeface="Times New Roman"/>
              </a:rPr>
              <a:t> </a:t>
            </a:r>
            <a:r>
              <a:rPr dirty="0" sz="1600" spc="-5" i="1">
                <a:latin typeface="Times New Roman"/>
                <a:cs typeface="Times New Roman"/>
              </a:rPr>
              <a:t>to</a:t>
            </a:r>
            <a:r>
              <a:rPr dirty="0" sz="1600" spc="254" i="1">
                <a:latin typeface="Times New Roman"/>
                <a:cs typeface="Times New Roman"/>
              </a:rPr>
              <a:t> </a:t>
            </a:r>
            <a:r>
              <a:rPr dirty="0" sz="1600" i="1">
                <a:latin typeface="Times New Roman"/>
                <a:cs typeface="Times New Roman"/>
              </a:rPr>
              <a:t>indicate</a:t>
            </a:r>
            <a:r>
              <a:rPr dirty="0" sz="1600" spc="260" i="1">
                <a:latin typeface="Times New Roman"/>
                <a:cs typeface="Times New Roman"/>
              </a:rPr>
              <a:t> </a:t>
            </a:r>
            <a:r>
              <a:rPr dirty="0" sz="1600" i="1">
                <a:latin typeface="Times New Roman"/>
                <a:cs typeface="Times New Roman"/>
              </a:rPr>
              <a:t>the</a:t>
            </a:r>
            <a:r>
              <a:rPr dirty="0" sz="1600" spc="250" i="1">
                <a:latin typeface="Times New Roman"/>
                <a:cs typeface="Times New Roman"/>
              </a:rPr>
              <a:t> </a:t>
            </a:r>
            <a:r>
              <a:rPr dirty="0" sz="1600" spc="-10" i="1">
                <a:latin typeface="Times New Roman"/>
                <a:cs typeface="Times New Roman"/>
              </a:rPr>
              <a:t>process</a:t>
            </a:r>
            <a:r>
              <a:rPr dirty="0" sz="1600" spc="250" i="1">
                <a:latin typeface="Times New Roman"/>
                <a:cs typeface="Times New Roman"/>
              </a:rPr>
              <a:t> </a:t>
            </a:r>
            <a:r>
              <a:rPr dirty="0" sz="1600" spc="-5" i="1">
                <a:latin typeface="Times New Roman"/>
                <a:cs typeface="Times New Roman"/>
              </a:rPr>
              <a:t>which</a:t>
            </a:r>
            <a:r>
              <a:rPr dirty="0" sz="1600" spc="260" i="1">
                <a:latin typeface="Times New Roman"/>
                <a:cs typeface="Times New Roman"/>
              </a:rPr>
              <a:t> </a:t>
            </a:r>
            <a:r>
              <a:rPr dirty="0" sz="1600" spc="-10" i="1">
                <a:latin typeface="Times New Roman"/>
                <a:cs typeface="Times New Roman"/>
              </a:rPr>
              <a:t>ensures</a:t>
            </a:r>
            <a:r>
              <a:rPr dirty="0" sz="1600" spc="250" i="1">
                <a:latin typeface="Times New Roman"/>
                <a:cs typeface="Times New Roman"/>
              </a:rPr>
              <a:t> </a:t>
            </a:r>
            <a:r>
              <a:rPr dirty="0" sz="1600" i="1">
                <a:latin typeface="Times New Roman"/>
                <a:cs typeface="Times New Roman"/>
              </a:rPr>
              <a:t>effective</a:t>
            </a:r>
            <a:r>
              <a:rPr dirty="0" sz="1600" spc="260" i="1">
                <a:latin typeface="Times New Roman"/>
                <a:cs typeface="Times New Roman"/>
              </a:rPr>
              <a:t> </a:t>
            </a:r>
            <a:r>
              <a:rPr dirty="0" sz="1600" i="1">
                <a:latin typeface="Times New Roman"/>
                <a:cs typeface="Times New Roman"/>
              </a:rPr>
              <a:t>participation</a:t>
            </a:r>
            <a:r>
              <a:rPr dirty="0" sz="1600" spc="265" i="1">
                <a:latin typeface="Times New Roman"/>
                <a:cs typeface="Times New Roman"/>
              </a:rPr>
              <a:t> </a:t>
            </a:r>
            <a:r>
              <a:rPr dirty="0" sz="1600" i="1">
                <a:latin typeface="Times New Roman"/>
                <a:cs typeface="Times New Roman"/>
              </a:rPr>
              <a:t>of</a:t>
            </a:r>
            <a:r>
              <a:rPr dirty="0" sz="1600" spc="250" i="1">
                <a:latin typeface="Times New Roman"/>
                <a:cs typeface="Times New Roman"/>
              </a:rPr>
              <a:t> </a:t>
            </a:r>
            <a:r>
              <a:rPr dirty="0" sz="1600" i="1">
                <a:latin typeface="Times New Roman"/>
                <a:cs typeface="Times New Roman"/>
              </a:rPr>
              <a:t>internal</a:t>
            </a:r>
            <a:r>
              <a:rPr dirty="0" sz="1600" spc="260" i="1">
                <a:latin typeface="Times New Roman"/>
                <a:cs typeface="Times New Roman"/>
              </a:rPr>
              <a:t> </a:t>
            </a:r>
            <a:r>
              <a:rPr dirty="0" sz="1600" i="1">
                <a:latin typeface="Times New Roman"/>
                <a:cs typeface="Times New Roman"/>
              </a:rPr>
              <a:t>and</a:t>
            </a:r>
            <a:endParaRPr sz="1600">
              <a:latin typeface="Times New Roman"/>
              <a:cs typeface="Times New Roman"/>
            </a:endParaRPr>
          </a:p>
          <a:p>
            <a:pPr marL="12700">
              <a:lnSpc>
                <a:spcPct val="100000"/>
              </a:lnSpc>
              <a:spcBef>
                <a:spcPts val="960"/>
              </a:spcBef>
            </a:pPr>
            <a:r>
              <a:rPr dirty="0" sz="1600" i="1">
                <a:latin typeface="Times New Roman"/>
                <a:cs typeface="Times New Roman"/>
              </a:rPr>
              <a:t>external department stakeholders </a:t>
            </a:r>
            <a:r>
              <a:rPr dirty="0" sz="1600" spc="-5" i="1">
                <a:latin typeface="Times New Roman"/>
                <a:cs typeface="Times New Roman"/>
              </a:rPr>
              <a:t>with </a:t>
            </a:r>
            <a:r>
              <a:rPr dirty="0" sz="1600" i="1">
                <a:latin typeface="Times New Roman"/>
                <a:cs typeface="Times New Roman"/>
              </a:rPr>
              <a:t>effective </a:t>
            </a:r>
            <a:r>
              <a:rPr dirty="0" sz="1600" spc="-10" i="1">
                <a:latin typeface="Times New Roman"/>
                <a:cs typeface="Times New Roman"/>
              </a:rPr>
              <a:t>process</a:t>
            </a:r>
            <a:r>
              <a:rPr dirty="0" sz="1600" spc="15" i="1">
                <a:latin typeface="Times New Roman"/>
                <a:cs typeface="Times New Roman"/>
              </a:rPr>
              <a:t> </a:t>
            </a:r>
            <a:r>
              <a:rPr dirty="0" sz="1600" i="1">
                <a:latin typeface="Times New Roman"/>
                <a:cs typeface="Times New Roman"/>
              </a:rPr>
              <a:t>implementation</a:t>
            </a:r>
            <a:endParaRPr sz="1600">
              <a:latin typeface="Times New Roman"/>
              <a:cs typeface="Times New Roman"/>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a:spLocks noGrp="1"/>
          </p:cNvSpPr>
          <p:nvPr>
            <p:ph type="title"/>
          </p:nvPr>
        </p:nvSpPr>
        <p:spPr>
          <a:xfrm>
            <a:off x="408940" y="477012"/>
            <a:ext cx="8653145" cy="330200"/>
          </a:xfrm>
          <a:prstGeom prst="rect"/>
        </p:spPr>
        <p:txBody>
          <a:bodyPr wrap="square" lIns="0" tIns="12065" rIns="0" bIns="0" rtlCol="0" vert="horz">
            <a:spAutoFit/>
          </a:bodyPr>
          <a:lstStyle/>
          <a:p>
            <a:pPr marL="12700">
              <a:lnSpc>
                <a:spcPct val="100000"/>
              </a:lnSpc>
              <a:spcBef>
                <a:spcPts val="95"/>
              </a:spcBef>
            </a:pPr>
            <a:r>
              <a:rPr dirty="0" spc="-5" b="1">
                <a:latin typeface="Cambria"/>
                <a:cs typeface="Cambria"/>
              </a:rPr>
              <a:t>CRITERION 10: </a:t>
            </a:r>
            <a:r>
              <a:rPr dirty="0" spc="-15" b="1">
                <a:latin typeface="Cambria"/>
                <a:cs typeface="Cambria"/>
              </a:rPr>
              <a:t>Governance, </a:t>
            </a:r>
            <a:r>
              <a:rPr dirty="0" spc="-5" b="1">
                <a:latin typeface="Cambria"/>
                <a:cs typeface="Cambria"/>
              </a:rPr>
              <a:t>Institutional Support and </a:t>
            </a:r>
            <a:r>
              <a:rPr dirty="0" spc="-10" b="1">
                <a:latin typeface="Cambria"/>
                <a:cs typeface="Cambria"/>
              </a:rPr>
              <a:t>Financial</a:t>
            </a:r>
            <a:r>
              <a:rPr dirty="0" spc="90" b="1">
                <a:latin typeface="Cambria"/>
                <a:cs typeface="Cambria"/>
              </a:rPr>
              <a:t> </a:t>
            </a:r>
            <a:r>
              <a:rPr dirty="0" spc="-10" b="1">
                <a:latin typeface="Cambria"/>
                <a:cs typeface="Cambria"/>
              </a:rPr>
              <a:t>Resources</a:t>
            </a:r>
          </a:p>
        </p:txBody>
      </p:sp>
      <p:sp>
        <p:nvSpPr>
          <p:cNvPr id="13" name="object 13"/>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sp>
        <p:nvSpPr>
          <p:cNvPr id="14" name="object 14"/>
          <p:cNvSpPr txBox="1"/>
          <p:nvPr/>
        </p:nvSpPr>
        <p:spPr>
          <a:xfrm>
            <a:off x="612140" y="1464540"/>
            <a:ext cx="8757920" cy="3215005"/>
          </a:xfrm>
          <a:prstGeom prst="rect">
            <a:avLst/>
          </a:prstGeom>
        </p:spPr>
        <p:txBody>
          <a:bodyPr wrap="square" lIns="0" tIns="41275" rIns="0" bIns="0" rtlCol="0" vert="horz">
            <a:spAutoFit/>
          </a:bodyPr>
          <a:lstStyle/>
          <a:p>
            <a:pPr lvl="1" marL="570865" indent="-558800">
              <a:lnSpc>
                <a:spcPct val="100000"/>
              </a:lnSpc>
              <a:spcBef>
                <a:spcPts val="325"/>
              </a:spcBef>
              <a:buAutoNum type="arabicPeriod"/>
              <a:tabLst>
                <a:tab pos="571500" algn="l"/>
              </a:tabLst>
            </a:pPr>
            <a:r>
              <a:rPr dirty="0" sz="2200" b="1">
                <a:solidFill>
                  <a:srgbClr val="0000CC"/>
                </a:solidFill>
                <a:latin typeface="Times New Roman"/>
                <a:cs typeface="Times New Roman"/>
              </a:rPr>
              <a:t>Organization, Governance and</a:t>
            </a:r>
            <a:r>
              <a:rPr dirty="0" sz="2200" spc="-70" b="1">
                <a:solidFill>
                  <a:srgbClr val="0000CC"/>
                </a:solidFill>
                <a:latin typeface="Times New Roman"/>
                <a:cs typeface="Times New Roman"/>
              </a:rPr>
              <a:t> </a:t>
            </a:r>
            <a:r>
              <a:rPr dirty="0" sz="2200" spc="-20" b="1">
                <a:solidFill>
                  <a:srgbClr val="0000CC"/>
                </a:solidFill>
                <a:latin typeface="Times New Roman"/>
                <a:cs typeface="Times New Roman"/>
              </a:rPr>
              <a:t>Transparency</a:t>
            </a:r>
            <a:endParaRPr sz="2200">
              <a:latin typeface="Times New Roman"/>
              <a:cs typeface="Times New Roman"/>
            </a:endParaRPr>
          </a:p>
          <a:p>
            <a:pPr lvl="2" marL="844550" indent="-762000">
              <a:lnSpc>
                <a:spcPct val="100000"/>
              </a:lnSpc>
              <a:spcBef>
                <a:spcPts val="200"/>
              </a:spcBef>
              <a:buAutoNum type="arabicPeriod"/>
              <a:tabLst>
                <a:tab pos="844550" algn="l"/>
              </a:tabLst>
            </a:pPr>
            <a:r>
              <a:rPr dirty="0" sz="2000" spc="-5">
                <a:solidFill>
                  <a:srgbClr val="FF0000"/>
                </a:solidFill>
                <a:latin typeface="Times New Roman"/>
                <a:cs typeface="Times New Roman"/>
              </a:rPr>
              <a:t>State the </a:t>
            </a:r>
            <a:r>
              <a:rPr dirty="0" sz="2000" spc="-25">
                <a:solidFill>
                  <a:srgbClr val="FF0000"/>
                </a:solidFill>
                <a:latin typeface="Times New Roman"/>
                <a:cs typeface="Times New Roman"/>
              </a:rPr>
              <a:t>Vision </a:t>
            </a:r>
            <a:r>
              <a:rPr dirty="0" sz="2000" spc="-5">
                <a:solidFill>
                  <a:srgbClr val="FF0000"/>
                </a:solidFill>
                <a:latin typeface="Times New Roman"/>
                <a:cs typeface="Times New Roman"/>
              </a:rPr>
              <a:t>and Mission of the</a:t>
            </a:r>
            <a:r>
              <a:rPr dirty="0" sz="2000" spc="-65">
                <a:solidFill>
                  <a:srgbClr val="FF0000"/>
                </a:solidFill>
                <a:latin typeface="Times New Roman"/>
                <a:cs typeface="Times New Roman"/>
              </a:rPr>
              <a:t> </a:t>
            </a:r>
            <a:r>
              <a:rPr dirty="0" sz="2000" spc="-5">
                <a:solidFill>
                  <a:srgbClr val="FF0000"/>
                </a:solidFill>
                <a:latin typeface="Times New Roman"/>
                <a:cs typeface="Times New Roman"/>
              </a:rPr>
              <a:t>Institute</a:t>
            </a:r>
            <a:endParaRPr sz="2000">
              <a:latin typeface="Times New Roman"/>
              <a:cs typeface="Times New Roman"/>
            </a:endParaRPr>
          </a:p>
          <a:p>
            <a:pPr marL="927100" marR="5080">
              <a:lnSpc>
                <a:spcPct val="100000"/>
              </a:lnSpc>
              <a:spcBef>
                <a:spcPts val="45"/>
              </a:spcBef>
            </a:pPr>
            <a:r>
              <a:rPr dirty="0" sz="2000" spc="-25">
                <a:latin typeface="Times New Roman"/>
                <a:cs typeface="Times New Roman"/>
              </a:rPr>
              <a:t>Vision </a:t>
            </a:r>
            <a:r>
              <a:rPr dirty="0" sz="2000" spc="-5">
                <a:latin typeface="Times New Roman"/>
                <a:cs typeface="Times New Roman"/>
              </a:rPr>
              <a:t>statement typically indicates aspirations and Mission statement states  the broad approach to achieve</a:t>
            </a:r>
            <a:r>
              <a:rPr dirty="0" sz="2000" spc="-20">
                <a:latin typeface="Times New Roman"/>
                <a:cs typeface="Times New Roman"/>
              </a:rPr>
              <a:t> </a:t>
            </a:r>
            <a:r>
              <a:rPr dirty="0" sz="2000" spc="-5">
                <a:latin typeface="Times New Roman"/>
                <a:cs typeface="Times New Roman"/>
              </a:rPr>
              <a:t>aspirations</a:t>
            </a:r>
            <a:endParaRPr sz="2000">
              <a:latin typeface="Times New Roman"/>
              <a:cs typeface="Times New Roman"/>
            </a:endParaRPr>
          </a:p>
          <a:p>
            <a:pPr lvl="3" marL="1270000" indent="-343535">
              <a:lnSpc>
                <a:spcPct val="100000"/>
              </a:lnSpc>
              <a:spcBef>
                <a:spcPts val="1320"/>
              </a:spcBef>
              <a:buFont typeface="Arial"/>
              <a:buChar char="•"/>
              <a:tabLst>
                <a:tab pos="1270000" algn="l"/>
                <a:tab pos="1270635" algn="l"/>
              </a:tabLst>
            </a:pPr>
            <a:r>
              <a:rPr dirty="0" sz="2000" spc="-15">
                <a:latin typeface="Times New Roman"/>
                <a:cs typeface="Times New Roman"/>
              </a:rPr>
              <a:t>Availability</a:t>
            </a:r>
            <a:endParaRPr sz="2000">
              <a:latin typeface="Times New Roman"/>
              <a:cs typeface="Times New Roman"/>
            </a:endParaRPr>
          </a:p>
          <a:p>
            <a:pPr lvl="3" marL="1270000" indent="-343535">
              <a:lnSpc>
                <a:spcPct val="100000"/>
              </a:lnSpc>
              <a:buFont typeface="Arial"/>
              <a:buChar char="•"/>
              <a:tabLst>
                <a:tab pos="1270000" algn="l"/>
                <a:tab pos="1270635" algn="l"/>
              </a:tabLst>
            </a:pPr>
            <a:r>
              <a:rPr dirty="0" sz="2000" spc="-5">
                <a:latin typeface="Times New Roman"/>
                <a:cs typeface="Times New Roman"/>
              </a:rPr>
              <a:t>Appropriateness/relevance</a:t>
            </a:r>
            <a:endParaRPr sz="2000">
              <a:latin typeface="Times New Roman"/>
              <a:cs typeface="Times New Roman"/>
            </a:endParaRPr>
          </a:p>
          <a:p>
            <a:pPr>
              <a:lnSpc>
                <a:spcPct val="100000"/>
              </a:lnSpc>
              <a:spcBef>
                <a:spcPts val="25"/>
              </a:spcBef>
            </a:pPr>
            <a:endParaRPr sz="3100">
              <a:latin typeface="Times New Roman"/>
              <a:cs typeface="Times New Roman"/>
            </a:endParaRPr>
          </a:p>
          <a:p>
            <a:pPr marL="76835">
              <a:lnSpc>
                <a:spcPct val="100000"/>
              </a:lnSpc>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2390">
              <a:lnSpc>
                <a:spcPct val="100000"/>
              </a:lnSpc>
              <a:spcBef>
                <a:spcPts val="1010"/>
              </a:spcBef>
              <a:tabLst>
                <a:tab pos="469265" algn="l"/>
                <a:tab pos="1319530" algn="l"/>
                <a:tab pos="1997075" algn="l"/>
                <a:tab pos="2459355" algn="l"/>
                <a:tab pos="3273425" algn="l"/>
                <a:tab pos="4445635" algn="l"/>
                <a:tab pos="5531485" algn="l"/>
                <a:tab pos="5836920" algn="l"/>
                <a:tab pos="6842759" algn="l"/>
                <a:tab pos="7192009" algn="l"/>
                <a:tab pos="8007984" algn="l"/>
              </a:tabLst>
            </a:pPr>
            <a:r>
              <a:rPr dirty="0" sz="1600" spc="-5" b="1" i="1">
                <a:latin typeface="Times New Roman"/>
                <a:cs typeface="Times New Roman"/>
              </a:rPr>
              <a:t>A.	</a:t>
            </a:r>
            <a:r>
              <a:rPr dirty="0" sz="1600" b="1" i="1">
                <a:latin typeface="Times New Roman"/>
                <a:cs typeface="Times New Roman"/>
              </a:rPr>
              <a:t>Institute	</a:t>
            </a:r>
            <a:r>
              <a:rPr dirty="0" sz="1600" spc="-15" b="1" i="1">
                <a:latin typeface="Times New Roman"/>
                <a:cs typeface="Times New Roman"/>
              </a:rPr>
              <a:t>Vision	</a:t>
            </a:r>
            <a:r>
              <a:rPr dirty="0" sz="1600" b="1" i="1">
                <a:latin typeface="Times New Roman"/>
                <a:cs typeface="Times New Roman"/>
              </a:rPr>
              <a:t>and	Mission	statements</a:t>
            </a:r>
            <a:r>
              <a:rPr dirty="0" sz="1600" i="1">
                <a:latin typeface="Times New Roman"/>
                <a:cs typeface="Times New Roman"/>
              </a:rPr>
              <a:t>:	</a:t>
            </a:r>
            <a:r>
              <a:rPr dirty="0" sz="1600" spc="-10" i="1">
                <a:latin typeface="Times New Roman"/>
                <a:cs typeface="Times New Roman"/>
              </a:rPr>
              <a:t>Availability	</a:t>
            </a:r>
            <a:r>
              <a:rPr dirty="0" sz="1600" i="1">
                <a:latin typeface="Times New Roman"/>
                <a:cs typeface="Times New Roman"/>
              </a:rPr>
              <a:t>of	statements	on	Institute	website;</a:t>
            </a:r>
            <a:endParaRPr sz="1600">
              <a:latin typeface="Times New Roman"/>
              <a:cs typeface="Times New Roman"/>
            </a:endParaRPr>
          </a:p>
        </p:txBody>
      </p:sp>
      <p:graphicFrame>
        <p:nvGraphicFramePr>
          <p:cNvPr id="15" name="object 15"/>
          <p:cNvGraphicFramePr>
            <a:graphicFrameLocks noGrp="1"/>
          </p:cNvGraphicFramePr>
          <p:nvPr/>
        </p:nvGraphicFramePr>
        <p:xfrm>
          <a:off x="653287" y="4810307"/>
          <a:ext cx="8678545" cy="1323340"/>
        </p:xfrm>
        <a:graphic>
          <a:graphicData uri="http://schemas.openxmlformats.org/drawingml/2006/table">
            <a:tbl>
              <a:tblPr firstRow="1" bandRow="1">
                <a:tableStyleId>{2D5ABB26-0587-4C30-8999-92F81FD0307C}</a:tableStyleId>
              </a:tblPr>
              <a:tblGrid>
                <a:gridCol w="4070350"/>
                <a:gridCol w="2420620"/>
                <a:gridCol w="2186304"/>
              </a:tblGrid>
              <a:tr h="295534">
                <a:tc>
                  <a:txBody>
                    <a:bodyPr/>
                    <a:lstStyle/>
                    <a:p>
                      <a:pPr algn="r" marR="81915">
                        <a:lnSpc>
                          <a:spcPts val="1750"/>
                        </a:lnSpc>
                      </a:pPr>
                      <a:r>
                        <a:rPr dirty="0" sz="1600" spc="-10" i="1">
                          <a:latin typeface="Times New Roman"/>
                          <a:cs typeface="Times New Roman"/>
                        </a:rPr>
                        <a:t>Availability </a:t>
                      </a:r>
                      <a:r>
                        <a:rPr dirty="0" sz="1600" i="1">
                          <a:latin typeface="Times New Roman"/>
                          <a:cs typeface="Times New Roman"/>
                        </a:rPr>
                        <a:t>at </a:t>
                      </a:r>
                      <a:r>
                        <a:rPr dirty="0" sz="1600" spc="-5" i="1">
                          <a:latin typeface="Times New Roman"/>
                          <a:cs typeface="Times New Roman"/>
                        </a:rPr>
                        <a:t>Central </a:t>
                      </a:r>
                      <a:r>
                        <a:rPr dirty="0" sz="1600" i="1">
                          <a:latin typeface="Times New Roman"/>
                          <a:cs typeface="Times New Roman"/>
                        </a:rPr>
                        <a:t>facilities such</a:t>
                      </a:r>
                      <a:r>
                        <a:rPr dirty="0" sz="1600" spc="125" i="1">
                          <a:latin typeface="Times New Roman"/>
                          <a:cs typeface="Times New Roman"/>
                        </a:rPr>
                        <a:t> </a:t>
                      </a:r>
                      <a:r>
                        <a:rPr dirty="0" sz="1600" i="1">
                          <a:latin typeface="Times New Roman"/>
                          <a:cs typeface="Times New Roman"/>
                        </a:rPr>
                        <a:t>as</a:t>
                      </a:r>
                      <a:endParaRPr sz="1600">
                        <a:latin typeface="Times New Roman"/>
                        <a:cs typeface="Times New Roman"/>
                      </a:endParaRPr>
                    </a:p>
                  </a:txBody>
                  <a:tcPr marL="0" marR="0" marB="0" marT="0">
                    <a:solidFill>
                      <a:srgbClr val="E9EEE8"/>
                    </a:solidFill>
                  </a:tcPr>
                </a:tc>
                <a:tc>
                  <a:txBody>
                    <a:bodyPr/>
                    <a:lstStyle/>
                    <a:p>
                      <a:pPr algn="ctr" marL="21590">
                        <a:lnSpc>
                          <a:spcPts val="1750"/>
                        </a:lnSpc>
                        <a:tabLst>
                          <a:tab pos="1724025" algn="l"/>
                        </a:tabLst>
                      </a:pPr>
                      <a:r>
                        <a:rPr dirty="0" sz="1600" spc="-10" i="1">
                          <a:latin typeface="Times New Roman"/>
                          <a:cs typeface="Times New Roman"/>
                        </a:rPr>
                        <a:t>Library,</a:t>
                      </a:r>
                      <a:r>
                        <a:rPr dirty="0" sz="1600" spc="50" i="1">
                          <a:latin typeface="Times New Roman"/>
                          <a:cs typeface="Times New Roman"/>
                        </a:rPr>
                        <a:t> </a:t>
                      </a:r>
                      <a:r>
                        <a:rPr dirty="0" sz="1600" spc="-5" i="1">
                          <a:latin typeface="Times New Roman"/>
                          <a:cs typeface="Times New Roman"/>
                        </a:rPr>
                        <a:t>Computer	</a:t>
                      </a:r>
                      <a:r>
                        <a:rPr dirty="0" sz="1600" spc="-25" i="1">
                          <a:latin typeface="Times New Roman"/>
                          <a:cs typeface="Times New Roman"/>
                        </a:rPr>
                        <a:t>Center,</a:t>
                      </a:r>
                      <a:endParaRPr sz="1600">
                        <a:latin typeface="Times New Roman"/>
                        <a:cs typeface="Times New Roman"/>
                      </a:endParaRPr>
                    </a:p>
                  </a:txBody>
                  <a:tcPr marL="0" marR="0" marB="0" marT="0">
                    <a:solidFill>
                      <a:srgbClr val="E9EEE8"/>
                    </a:solidFill>
                  </a:tcPr>
                </a:tc>
                <a:tc>
                  <a:txBody>
                    <a:bodyPr/>
                    <a:lstStyle/>
                    <a:p>
                      <a:pPr algn="r" marR="24130">
                        <a:lnSpc>
                          <a:spcPts val="1750"/>
                        </a:lnSpc>
                        <a:tabLst>
                          <a:tab pos="939800" algn="l"/>
                        </a:tabLst>
                      </a:pPr>
                      <a:r>
                        <a:rPr dirty="0" sz="1600" i="1">
                          <a:latin typeface="Times New Roman"/>
                          <a:cs typeface="Times New Roman"/>
                        </a:rPr>
                        <a:t>Principal	</a:t>
                      </a:r>
                      <a:r>
                        <a:rPr dirty="0" sz="1600" spc="-5" i="1">
                          <a:latin typeface="Times New Roman"/>
                          <a:cs typeface="Times New Roman"/>
                        </a:rPr>
                        <a:t>Chamber</a:t>
                      </a:r>
                      <a:r>
                        <a:rPr dirty="0" sz="1600" spc="35" i="1">
                          <a:latin typeface="Times New Roman"/>
                          <a:cs typeface="Times New Roman"/>
                        </a:rPr>
                        <a:t> </a:t>
                      </a:r>
                      <a:r>
                        <a:rPr dirty="0" sz="1600" spc="-5" i="1">
                          <a:latin typeface="Times New Roman"/>
                          <a:cs typeface="Times New Roman"/>
                        </a:rPr>
                        <a:t>etc.</a:t>
                      </a:r>
                      <a:endParaRPr sz="1600">
                        <a:latin typeface="Times New Roman"/>
                        <a:cs typeface="Times New Roman"/>
                      </a:endParaRPr>
                    </a:p>
                  </a:txBody>
                  <a:tcPr marL="0" marR="0" marB="0" marT="0">
                    <a:solidFill>
                      <a:srgbClr val="E9EEE8"/>
                    </a:solidFill>
                  </a:tcPr>
                </a:tc>
              </a:tr>
              <a:tr h="365760">
                <a:tc>
                  <a:txBody>
                    <a:bodyPr/>
                    <a:lstStyle/>
                    <a:p>
                      <a:pPr algn="r" marR="71755">
                        <a:lnSpc>
                          <a:spcPct val="100000"/>
                        </a:lnSpc>
                        <a:spcBef>
                          <a:spcPts val="380"/>
                        </a:spcBef>
                        <a:tabLst>
                          <a:tab pos="1068705" algn="l"/>
                          <a:tab pos="1354455" algn="l"/>
                          <a:tab pos="1776095" algn="l"/>
                          <a:tab pos="2129790" algn="l"/>
                          <a:tab pos="2415540" algn="l"/>
                          <a:tab pos="3404235" algn="l"/>
                        </a:tabLst>
                      </a:pPr>
                      <a:r>
                        <a:rPr dirty="0" sz="1600" spc="-95" i="1">
                          <a:latin typeface="Times New Roman"/>
                          <a:cs typeface="Times New Roman"/>
                        </a:rPr>
                        <a:t>A</a:t>
                      </a:r>
                      <a:r>
                        <a:rPr dirty="0" sz="1600" i="1">
                          <a:latin typeface="Times New Roman"/>
                          <a:cs typeface="Times New Roman"/>
                        </a:rPr>
                        <a:t>vailab</a:t>
                      </a:r>
                      <a:r>
                        <a:rPr dirty="0" sz="1600" spc="5" i="1">
                          <a:latin typeface="Times New Roman"/>
                          <a:cs typeface="Times New Roman"/>
                        </a:rPr>
                        <a:t>i</a:t>
                      </a:r>
                      <a:r>
                        <a:rPr dirty="0" sz="1600" i="1">
                          <a:latin typeface="Times New Roman"/>
                          <a:cs typeface="Times New Roman"/>
                        </a:rPr>
                        <a:t>l</a:t>
                      </a:r>
                      <a:r>
                        <a:rPr dirty="0" sz="1600" spc="5" i="1">
                          <a:latin typeface="Times New Roman"/>
                          <a:cs typeface="Times New Roman"/>
                        </a:rPr>
                        <a:t>i</a:t>
                      </a:r>
                      <a:r>
                        <a:rPr dirty="0" sz="1600" i="1">
                          <a:latin typeface="Times New Roman"/>
                          <a:cs typeface="Times New Roman"/>
                        </a:rPr>
                        <a:t>ty</a:t>
                      </a:r>
                      <a:r>
                        <a:rPr dirty="0" sz="1600" i="1">
                          <a:latin typeface="Times New Roman"/>
                          <a:cs typeface="Times New Roman"/>
                        </a:rPr>
                        <a:t>	</a:t>
                      </a:r>
                      <a:r>
                        <a:rPr dirty="0" sz="1600" i="1">
                          <a:latin typeface="Times New Roman"/>
                          <a:cs typeface="Times New Roman"/>
                        </a:rPr>
                        <a:t>of</a:t>
                      </a:r>
                      <a:r>
                        <a:rPr dirty="0" sz="1600" i="1">
                          <a:latin typeface="Times New Roman"/>
                          <a:cs typeface="Times New Roman"/>
                        </a:rPr>
                        <a:t>	</a:t>
                      </a:r>
                      <a:r>
                        <a:rPr dirty="0" sz="1600" i="1">
                          <a:latin typeface="Times New Roman"/>
                          <a:cs typeface="Times New Roman"/>
                        </a:rPr>
                        <a:t>one</a:t>
                      </a:r>
                      <a:r>
                        <a:rPr dirty="0" sz="1600" i="1">
                          <a:latin typeface="Times New Roman"/>
                          <a:cs typeface="Times New Roman"/>
                        </a:rPr>
                        <a:t>	</a:t>
                      </a:r>
                      <a:r>
                        <a:rPr dirty="0" sz="1600" i="1">
                          <a:latin typeface="Times New Roman"/>
                          <a:cs typeface="Times New Roman"/>
                        </a:rPr>
                        <a:t>set</a:t>
                      </a:r>
                      <a:r>
                        <a:rPr dirty="0" sz="1600" i="1">
                          <a:latin typeface="Times New Roman"/>
                          <a:cs typeface="Times New Roman"/>
                        </a:rPr>
                        <a:t>	</a:t>
                      </a:r>
                      <a:r>
                        <a:rPr dirty="0" sz="1600" spc="-5" i="1">
                          <a:latin typeface="Times New Roman"/>
                          <a:cs typeface="Times New Roman"/>
                        </a:rPr>
                        <a:t>o</a:t>
                      </a:r>
                      <a:r>
                        <a:rPr dirty="0" sz="1600" i="1">
                          <a:latin typeface="Times New Roman"/>
                          <a:cs typeface="Times New Roman"/>
                        </a:rPr>
                        <a:t>f</a:t>
                      </a:r>
                      <a:r>
                        <a:rPr dirty="0" sz="1600" i="1">
                          <a:latin typeface="Times New Roman"/>
                          <a:cs typeface="Times New Roman"/>
                        </a:rPr>
                        <a:t>	</a:t>
                      </a:r>
                      <a:r>
                        <a:rPr dirty="0" sz="1600" i="1">
                          <a:latin typeface="Times New Roman"/>
                          <a:cs typeface="Times New Roman"/>
                        </a:rPr>
                        <a:t>st</a:t>
                      </a:r>
                      <a:r>
                        <a:rPr dirty="0" sz="1600" spc="5" i="1">
                          <a:latin typeface="Times New Roman"/>
                          <a:cs typeface="Times New Roman"/>
                        </a:rPr>
                        <a:t>a</a:t>
                      </a:r>
                      <a:r>
                        <a:rPr dirty="0" sz="1600" i="1">
                          <a:latin typeface="Times New Roman"/>
                          <a:cs typeface="Times New Roman"/>
                        </a:rPr>
                        <a:t>tements</a:t>
                      </a:r>
                      <a:r>
                        <a:rPr dirty="0" sz="1600" i="1">
                          <a:latin typeface="Times New Roman"/>
                          <a:cs typeface="Times New Roman"/>
                        </a:rPr>
                        <a:t>	</a:t>
                      </a:r>
                      <a:r>
                        <a:rPr dirty="0" sz="1600" spc="-5" i="1">
                          <a:latin typeface="Times New Roman"/>
                          <a:cs typeface="Times New Roman"/>
                        </a:rPr>
                        <a:t>in</a:t>
                      </a:r>
                      <a:endParaRPr sz="1600">
                        <a:latin typeface="Times New Roman"/>
                        <a:cs typeface="Times New Roman"/>
                      </a:endParaRPr>
                    </a:p>
                  </a:txBody>
                  <a:tcPr marL="0" marR="0" marB="0" marT="48260">
                    <a:solidFill>
                      <a:srgbClr val="E9EEE8"/>
                    </a:solidFill>
                  </a:tcPr>
                </a:tc>
                <a:tc>
                  <a:txBody>
                    <a:bodyPr/>
                    <a:lstStyle/>
                    <a:p>
                      <a:pPr algn="ctr" marL="50800">
                        <a:lnSpc>
                          <a:spcPct val="100000"/>
                        </a:lnSpc>
                        <a:spcBef>
                          <a:spcPts val="380"/>
                        </a:spcBef>
                        <a:tabLst>
                          <a:tab pos="561975" algn="l"/>
                          <a:tab pos="848994" algn="l"/>
                          <a:tab pos="1224280" algn="l"/>
                        </a:tabLst>
                      </a:pPr>
                      <a:r>
                        <a:rPr dirty="0" sz="1600" i="1">
                          <a:latin typeface="Times New Roman"/>
                          <a:cs typeface="Times New Roman"/>
                        </a:rPr>
                        <a:t>each	of	the	departments;</a:t>
                      </a:r>
                      <a:endParaRPr sz="1600">
                        <a:latin typeface="Times New Roman"/>
                        <a:cs typeface="Times New Roman"/>
                      </a:endParaRPr>
                    </a:p>
                  </a:txBody>
                  <a:tcPr marL="0" marR="0" marB="0" marT="48260">
                    <a:solidFill>
                      <a:srgbClr val="E9EEE8"/>
                    </a:solidFill>
                  </a:tcPr>
                </a:tc>
                <a:tc>
                  <a:txBody>
                    <a:bodyPr/>
                    <a:lstStyle/>
                    <a:p>
                      <a:pPr algn="r" marR="24765">
                        <a:lnSpc>
                          <a:spcPct val="100000"/>
                        </a:lnSpc>
                        <a:spcBef>
                          <a:spcPts val="380"/>
                        </a:spcBef>
                        <a:tabLst>
                          <a:tab pos="1068070" algn="l"/>
                          <a:tab pos="1353820" algn="l"/>
                        </a:tabLst>
                      </a:pPr>
                      <a:r>
                        <a:rPr dirty="0" sz="1600" spc="-95" i="1">
                          <a:latin typeface="Times New Roman"/>
                          <a:cs typeface="Times New Roman"/>
                        </a:rPr>
                        <a:t>A</a:t>
                      </a:r>
                      <a:r>
                        <a:rPr dirty="0" sz="1600" i="1">
                          <a:latin typeface="Times New Roman"/>
                          <a:cs typeface="Times New Roman"/>
                        </a:rPr>
                        <a:t>vailability</a:t>
                      </a:r>
                      <a:r>
                        <a:rPr dirty="0" sz="1600" i="1">
                          <a:latin typeface="Times New Roman"/>
                          <a:cs typeface="Times New Roman"/>
                        </a:rPr>
                        <a:t>	</a:t>
                      </a:r>
                      <a:r>
                        <a:rPr dirty="0" sz="1600" spc="-5" i="1">
                          <a:latin typeface="Times New Roman"/>
                          <a:cs typeface="Times New Roman"/>
                        </a:rPr>
                        <a:t>i</a:t>
                      </a:r>
                      <a:r>
                        <a:rPr dirty="0" sz="1600" i="1">
                          <a:latin typeface="Times New Roman"/>
                          <a:cs typeface="Times New Roman"/>
                        </a:rPr>
                        <a:t>n</a:t>
                      </a:r>
                      <a:r>
                        <a:rPr dirty="0" sz="1600" i="1">
                          <a:latin typeface="Times New Roman"/>
                          <a:cs typeface="Times New Roman"/>
                        </a:rPr>
                        <a:t>	</a:t>
                      </a:r>
                      <a:r>
                        <a:rPr dirty="0" sz="1600" i="1">
                          <a:latin typeface="Times New Roman"/>
                          <a:cs typeface="Times New Roman"/>
                        </a:rPr>
                        <a:t>Inst</a:t>
                      </a:r>
                      <a:r>
                        <a:rPr dirty="0" sz="1600" spc="5" i="1">
                          <a:latin typeface="Times New Roman"/>
                          <a:cs typeface="Times New Roman"/>
                        </a:rPr>
                        <a:t>i</a:t>
                      </a:r>
                      <a:r>
                        <a:rPr dirty="0" sz="1600" i="1">
                          <a:latin typeface="Times New Roman"/>
                          <a:cs typeface="Times New Roman"/>
                        </a:rPr>
                        <a:t>t</a:t>
                      </a:r>
                      <a:r>
                        <a:rPr dirty="0" sz="1600" spc="5" i="1">
                          <a:latin typeface="Times New Roman"/>
                          <a:cs typeface="Times New Roman"/>
                        </a:rPr>
                        <a:t>u</a:t>
                      </a:r>
                      <a:r>
                        <a:rPr dirty="0" sz="1600" i="1">
                          <a:latin typeface="Times New Roman"/>
                          <a:cs typeface="Times New Roman"/>
                        </a:rPr>
                        <a:t>te</a:t>
                      </a:r>
                      <a:endParaRPr sz="1600">
                        <a:latin typeface="Times New Roman"/>
                        <a:cs typeface="Times New Roman"/>
                      </a:endParaRPr>
                    </a:p>
                  </a:txBody>
                  <a:tcPr marL="0" marR="0" marB="0" marT="48260">
                    <a:solidFill>
                      <a:srgbClr val="E9EEE8"/>
                    </a:solidFill>
                  </a:tcPr>
                </a:tc>
              </a:tr>
              <a:tr h="365887">
                <a:tc>
                  <a:txBody>
                    <a:bodyPr/>
                    <a:lstStyle/>
                    <a:p>
                      <a:pPr marL="428625">
                        <a:lnSpc>
                          <a:spcPct val="100000"/>
                        </a:lnSpc>
                        <a:spcBef>
                          <a:spcPts val="380"/>
                        </a:spcBef>
                      </a:pPr>
                      <a:r>
                        <a:rPr dirty="0" sz="1600" i="1">
                          <a:latin typeface="Times New Roman"/>
                          <a:cs typeface="Times New Roman"/>
                        </a:rPr>
                        <a:t>level</a:t>
                      </a:r>
                      <a:r>
                        <a:rPr dirty="0" sz="1600" spc="5" i="1">
                          <a:latin typeface="Times New Roman"/>
                          <a:cs typeface="Times New Roman"/>
                        </a:rPr>
                        <a:t> </a:t>
                      </a:r>
                      <a:r>
                        <a:rPr dirty="0" sz="1600" i="1">
                          <a:latin typeface="Times New Roman"/>
                          <a:cs typeface="Times New Roman"/>
                        </a:rPr>
                        <a:t>documents</a:t>
                      </a:r>
                      <a:endParaRPr sz="1600">
                        <a:latin typeface="Times New Roman"/>
                        <a:cs typeface="Times New Roman"/>
                      </a:endParaRPr>
                    </a:p>
                  </a:txBody>
                  <a:tcPr marL="0" marR="0" marB="0" marT="4826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r>
              <a:tr h="295661">
                <a:tc>
                  <a:txBody>
                    <a:bodyPr/>
                    <a:lstStyle/>
                    <a:p>
                      <a:pPr marL="31750">
                        <a:lnSpc>
                          <a:spcPts val="1845"/>
                        </a:lnSpc>
                        <a:spcBef>
                          <a:spcPts val="380"/>
                        </a:spcBef>
                        <a:tabLst>
                          <a:tab pos="428625" algn="l"/>
                        </a:tabLst>
                      </a:pPr>
                      <a:r>
                        <a:rPr dirty="0" sz="1600" spc="-5" i="1">
                          <a:latin typeface="Times New Roman"/>
                          <a:cs typeface="Times New Roman"/>
                        </a:rPr>
                        <a:t>B.	Correctness </a:t>
                      </a:r>
                      <a:r>
                        <a:rPr dirty="0" sz="1600" spc="-20" i="1">
                          <a:latin typeface="Times New Roman"/>
                          <a:cs typeface="Times New Roman"/>
                        </a:rPr>
                        <a:t>from </a:t>
                      </a:r>
                      <a:r>
                        <a:rPr dirty="0" sz="1600" i="1">
                          <a:latin typeface="Times New Roman"/>
                          <a:cs typeface="Times New Roman"/>
                        </a:rPr>
                        <a:t>definition</a:t>
                      </a:r>
                      <a:r>
                        <a:rPr dirty="0" sz="1600" spc="20" i="1">
                          <a:latin typeface="Times New Roman"/>
                          <a:cs typeface="Times New Roman"/>
                        </a:rPr>
                        <a:t> </a:t>
                      </a:r>
                      <a:r>
                        <a:rPr dirty="0" sz="1600" i="1">
                          <a:latin typeface="Times New Roman"/>
                          <a:cs typeface="Times New Roman"/>
                        </a:rPr>
                        <a:t>perspective</a:t>
                      </a:r>
                      <a:endParaRPr sz="1600">
                        <a:latin typeface="Times New Roman"/>
                        <a:cs typeface="Times New Roman"/>
                      </a:endParaRPr>
                    </a:p>
                  </a:txBody>
                  <a:tcPr marL="0" marR="0" marB="0" marT="4826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r>
            </a:tbl>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a:spLocks noGrp="1"/>
          </p:cNvSpPr>
          <p:nvPr>
            <p:ph type="title"/>
          </p:nvPr>
        </p:nvSpPr>
        <p:spPr>
          <a:xfrm>
            <a:off x="408940" y="477012"/>
            <a:ext cx="8653145" cy="330200"/>
          </a:xfrm>
          <a:prstGeom prst="rect"/>
        </p:spPr>
        <p:txBody>
          <a:bodyPr wrap="square" lIns="0" tIns="12065" rIns="0" bIns="0" rtlCol="0" vert="horz">
            <a:spAutoFit/>
          </a:bodyPr>
          <a:lstStyle/>
          <a:p>
            <a:pPr marL="12700">
              <a:lnSpc>
                <a:spcPct val="100000"/>
              </a:lnSpc>
              <a:spcBef>
                <a:spcPts val="95"/>
              </a:spcBef>
            </a:pPr>
            <a:r>
              <a:rPr dirty="0" spc="-5" b="1">
                <a:latin typeface="Cambria"/>
                <a:cs typeface="Cambria"/>
              </a:rPr>
              <a:t>CRITERION 10: </a:t>
            </a:r>
            <a:r>
              <a:rPr dirty="0" spc="-15" b="1">
                <a:latin typeface="Cambria"/>
                <a:cs typeface="Cambria"/>
              </a:rPr>
              <a:t>Governance, </a:t>
            </a:r>
            <a:r>
              <a:rPr dirty="0" spc="-5" b="1">
                <a:latin typeface="Cambria"/>
                <a:cs typeface="Cambria"/>
              </a:rPr>
              <a:t>Institutional Support and </a:t>
            </a:r>
            <a:r>
              <a:rPr dirty="0" spc="-10" b="1">
                <a:latin typeface="Cambria"/>
                <a:cs typeface="Cambria"/>
              </a:rPr>
              <a:t>Financial</a:t>
            </a:r>
            <a:r>
              <a:rPr dirty="0" spc="90" b="1">
                <a:latin typeface="Cambria"/>
                <a:cs typeface="Cambria"/>
              </a:rPr>
              <a:t> </a:t>
            </a:r>
            <a:r>
              <a:rPr dirty="0" spc="-10" b="1">
                <a:latin typeface="Cambria"/>
                <a:cs typeface="Cambria"/>
              </a:rPr>
              <a:t>Resources</a:t>
            </a:r>
          </a:p>
        </p:txBody>
      </p:sp>
      <p:sp>
        <p:nvSpPr>
          <p:cNvPr id="13" name="object 13"/>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sp>
        <p:nvSpPr>
          <p:cNvPr id="14" name="object 14"/>
          <p:cNvSpPr txBox="1"/>
          <p:nvPr/>
        </p:nvSpPr>
        <p:spPr>
          <a:xfrm>
            <a:off x="497840" y="1472691"/>
            <a:ext cx="8910320" cy="1631950"/>
          </a:xfrm>
          <a:prstGeom prst="rect">
            <a:avLst/>
          </a:prstGeom>
        </p:spPr>
        <p:txBody>
          <a:bodyPr wrap="square" lIns="0" tIns="12065" rIns="0" bIns="0" rtlCol="0" vert="horz">
            <a:spAutoFit/>
          </a:bodyPr>
          <a:lstStyle/>
          <a:p>
            <a:pPr marL="927100" marR="5080" indent="-915035">
              <a:lnSpc>
                <a:spcPct val="100000"/>
              </a:lnSpc>
              <a:spcBef>
                <a:spcPts val="95"/>
              </a:spcBef>
              <a:tabLst>
                <a:tab pos="946150" algn="l"/>
                <a:tab pos="2265045" algn="l"/>
                <a:tab pos="3053715" algn="l"/>
                <a:tab pos="4736465" algn="l"/>
                <a:tab pos="5569585" algn="l"/>
                <a:tab pos="6746240" algn="l"/>
                <a:tab pos="7191375" algn="l"/>
                <a:tab pos="8171180" algn="l"/>
              </a:tabLst>
            </a:pPr>
            <a:r>
              <a:rPr dirty="0" sz="2000" spc="-5">
                <a:solidFill>
                  <a:srgbClr val="FF0000"/>
                </a:solidFill>
                <a:latin typeface="Times New Roman"/>
                <a:cs typeface="Times New Roman"/>
              </a:rPr>
              <a:t>10</a:t>
            </a:r>
            <a:r>
              <a:rPr dirty="0" sz="2000" spc="-10">
                <a:solidFill>
                  <a:srgbClr val="FF0000"/>
                </a:solidFill>
                <a:latin typeface="Times New Roman"/>
                <a:cs typeface="Times New Roman"/>
              </a:rPr>
              <a:t>.</a:t>
            </a:r>
            <a:r>
              <a:rPr dirty="0" sz="2000" spc="-5">
                <a:solidFill>
                  <a:srgbClr val="FF0000"/>
                </a:solidFill>
                <a:latin typeface="Times New Roman"/>
                <a:cs typeface="Times New Roman"/>
              </a:rPr>
              <a:t>1</a:t>
            </a:r>
            <a:r>
              <a:rPr dirty="0" sz="2000" spc="-10">
                <a:solidFill>
                  <a:srgbClr val="FF0000"/>
                </a:solidFill>
                <a:latin typeface="Times New Roman"/>
                <a:cs typeface="Times New Roman"/>
              </a:rPr>
              <a:t>.</a:t>
            </a:r>
            <a:r>
              <a:rPr dirty="0" sz="2000" spc="-5">
                <a:solidFill>
                  <a:srgbClr val="FF0000"/>
                </a:solidFill>
                <a:latin typeface="Times New Roman"/>
                <a:cs typeface="Times New Roman"/>
              </a:rPr>
              <a:t>2.</a:t>
            </a:r>
            <a:r>
              <a:rPr dirty="0" sz="2000">
                <a:solidFill>
                  <a:srgbClr val="FF0000"/>
                </a:solidFill>
                <a:latin typeface="Times New Roman"/>
                <a:cs typeface="Times New Roman"/>
              </a:rPr>
              <a:t>		</a:t>
            </a:r>
            <a:r>
              <a:rPr dirty="0" sz="2000" spc="-5">
                <a:solidFill>
                  <a:srgbClr val="FF0000"/>
                </a:solidFill>
                <a:latin typeface="Times New Roman"/>
                <a:cs typeface="Times New Roman"/>
              </a:rPr>
              <a:t>Governing</a:t>
            </a:r>
            <a:r>
              <a:rPr dirty="0" sz="2000">
                <a:solidFill>
                  <a:srgbClr val="FF0000"/>
                </a:solidFill>
                <a:latin typeface="Times New Roman"/>
                <a:cs typeface="Times New Roman"/>
              </a:rPr>
              <a:t>	</a:t>
            </a:r>
            <a:r>
              <a:rPr dirty="0" sz="2000" spc="-5">
                <a:solidFill>
                  <a:srgbClr val="FF0000"/>
                </a:solidFill>
                <a:latin typeface="Times New Roman"/>
                <a:cs typeface="Times New Roman"/>
              </a:rPr>
              <a:t>bod</a:t>
            </a:r>
            <a:r>
              <a:rPr dirty="0" sz="2000" spc="-140">
                <a:solidFill>
                  <a:srgbClr val="FF0000"/>
                </a:solidFill>
                <a:latin typeface="Times New Roman"/>
                <a:cs typeface="Times New Roman"/>
              </a:rPr>
              <a:t>y</a:t>
            </a:r>
            <a:r>
              <a:rPr dirty="0" sz="2000" spc="-5">
                <a:solidFill>
                  <a:srgbClr val="FF0000"/>
                </a:solidFill>
                <a:latin typeface="Times New Roman"/>
                <a:cs typeface="Times New Roman"/>
              </a:rPr>
              <a:t>,</a:t>
            </a:r>
            <a:r>
              <a:rPr dirty="0" sz="2000">
                <a:solidFill>
                  <a:srgbClr val="FF0000"/>
                </a:solidFill>
                <a:latin typeface="Times New Roman"/>
                <a:cs typeface="Times New Roman"/>
              </a:rPr>
              <a:t>	</a:t>
            </a:r>
            <a:r>
              <a:rPr dirty="0" sz="2000" spc="-5">
                <a:solidFill>
                  <a:srgbClr val="FF0000"/>
                </a:solidFill>
                <a:latin typeface="Times New Roman"/>
                <a:cs typeface="Times New Roman"/>
              </a:rPr>
              <a:t>adm</a:t>
            </a:r>
            <a:r>
              <a:rPr dirty="0" sz="2000" spc="-15">
                <a:solidFill>
                  <a:srgbClr val="FF0000"/>
                </a:solidFill>
                <a:latin typeface="Times New Roman"/>
                <a:cs typeface="Times New Roman"/>
              </a:rPr>
              <a:t>i</a:t>
            </a:r>
            <a:r>
              <a:rPr dirty="0" sz="2000" spc="-5">
                <a:solidFill>
                  <a:srgbClr val="FF0000"/>
                </a:solidFill>
                <a:latin typeface="Times New Roman"/>
                <a:cs typeface="Times New Roman"/>
              </a:rPr>
              <a:t>n</a:t>
            </a:r>
            <a:r>
              <a:rPr dirty="0" sz="2000" spc="-15">
                <a:solidFill>
                  <a:srgbClr val="FF0000"/>
                </a:solidFill>
                <a:latin typeface="Times New Roman"/>
                <a:cs typeface="Times New Roman"/>
              </a:rPr>
              <a:t>i</a:t>
            </a:r>
            <a:r>
              <a:rPr dirty="0" sz="2000" spc="-5">
                <a:solidFill>
                  <a:srgbClr val="FF0000"/>
                </a:solidFill>
                <a:latin typeface="Times New Roman"/>
                <a:cs typeface="Times New Roman"/>
              </a:rPr>
              <a:t>s</a:t>
            </a:r>
            <a:r>
              <a:rPr dirty="0" sz="2000" spc="-15">
                <a:solidFill>
                  <a:srgbClr val="FF0000"/>
                </a:solidFill>
                <a:latin typeface="Times New Roman"/>
                <a:cs typeface="Times New Roman"/>
              </a:rPr>
              <a:t>t</a:t>
            </a:r>
            <a:r>
              <a:rPr dirty="0" sz="2000" spc="-5">
                <a:solidFill>
                  <a:srgbClr val="FF0000"/>
                </a:solidFill>
                <a:latin typeface="Times New Roman"/>
                <a:cs typeface="Times New Roman"/>
              </a:rPr>
              <a:t>ra</a:t>
            </a:r>
            <a:r>
              <a:rPr dirty="0" sz="2000" spc="-15">
                <a:solidFill>
                  <a:srgbClr val="FF0000"/>
                </a:solidFill>
                <a:latin typeface="Times New Roman"/>
                <a:cs typeface="Times New Roman"/>
              </a:rPr>
              <a:t>t</a:t>
            </a:r>
            <a:r>
              <a:rPr dirty="0" sz="2000" spc="-5">
                <a:solidFill>
                  <a:srgbClr val="FF0000"/>
                </a:solidFill>
                <a:latin typeface="Times New Roman"/>
                <a:cs typeface="Times New Roman"/>
              </a:rPr>
              <a:t>ive</a:t>
            </a:r>
            <a:r>
              <a:rPr dirty="0" sz="2000">
                <a:solidFill>
                  <a:srgbClr val="FF0000"/>
                </a:solidFill>
                <a:latin typeface="Times New Roman"/>
                <a:cs typeface="Times New Roman"/>
              </a:rPr>
              <a:t>	</a:t>
            </a:r>
            <a:r>
              <a:rPr dirty="0" sz="2000" spc="-5">
                <a:solidFill>
                  <a:srgbClr val="FF0000"/>
                </a:solidFill>
                <a:latin typeface="Times New Roman"/>
                <a:cs typeface="Times New Roman"/>
              </a:rPr>
              <a:t>setup,</a:t>
            </a:r>
            <a:r>
              <a:rPr dirty="0" sz="2000">
                <a:solidFill>
                  <a:srgbClr val="FF0000"/>
                </a:solidFill>
                <a:latin typeface="Times New Roman"/>
                <a:cs typeface="Times New Roman"/>
              </a:rPr>
              <a:t>	</a:t>
            </a:r>
            <a:r>
              <a:rPr dirty="0" sz="2000" spc="-5">
                <a:solidFill>
                  <a:srgbClr val="FF0000"/>
                </a:solidFill>
                <a:latin typeface="Times New Roman"/>
                <a:cs typeface="Times New Roman"/>
              </a:rPr>
              <a:t>func</a:t>
            </a:r>
            <a:r>
              <a:rPr dirty="0" sz="2000" spc="-15">
                <a:solidFill>
                  <a:srgbClr val="FF0000"/>
                </a:solidFill>
                <a:latin typeface="Times New Roman"/>
                <a:cs typeface="Times New Roman"/>
              </a:rPr>
              <a:t>t</a:t>
            </a:r>
            <a:r>
              <a:rPr dirty="0" sz="2000" spc="-5">
                <a:solidFill>
                  <a:srgbClr val="FF0000"/>
                </a:solidFill>
                <a:latin typeface="Times New Roman"/>
                <a:cs typeface="Times New Roman"/>
              </a:rPr>
              <a:t>ions</a:t>
            </a:r>
            <a:r>
              <a:rPr dirty="0" sz="2000">
                <a:solidFill>
                  <a:srgbClr val="FF0000"/>
                </a:solidFill>
                <a:latin typeface="Times New Roman"/>
                <a:cs typeface="Times New Roman"/>
              </a:rPr>
              <a:t>	</a:t>
            </a:r>
            <a:r>
              <a:rPr dirty="0" sz="2000" spc="-5">
                <a:solidFill>
                  <a:srgbClr val="FF0000"/>
                </a:solidFill>
                <a:latin typeface="Times New Roman"/>
                <a:cs typeface="Times New Roman"/>
              </a:rPr>
              <a:t>of</a:t>
            </a:r>
            <a:r>
              <a:rPr dirty="0" sz="2000">
                <a:solidFill>
                  <a:srgbClr val="FF0000"/>
                </a:solidFill>
                <a:latin typeface="Times New Roman"/>
                <a:cs typeface="Times New Roman"/>
              </a:rPr>
              <a:t>	</a:t>
            </a:r>
            <a:r>
              <a:rPr dirty="0" sz="2000" spc="-5">
                <a:solidFill>
                  <a:srgbClr val="FF0000"/>
                </a:solidFill>
                <a:latin typeface="Times New Roman"/>
                <a:cs typeface="Times New Roman"/>
              </a:rPr>
              <a:t>various</a:t>
            </a:r>
            <a:r>
              <a:rPr dirty="0" sz="2000">
                <a:solidFill>
                  <a:srgbClr val="FF0000"/>
                </a:solidFill>
                <a:latin typeface="Times New Roman"/>
                <a:cs typeface="Times New Roman"/>
              </a:rPr>
              <a:t>	</a:t>
            </a:r>
            <a:r>
              <a:rPr dirty="0" sz="2000" spc="-5">
                <a:solidFill>
                  <a:srgbClr val="FF0000"/>
                </a:solidFill>
                <a:latin typeface="Times New Roman"/>
                <a:cs typeface="Times New Roman"/>
              </a:rPr>
              <a:t>bod</a:t>
            </a:r>
            <a:r>
              <a:rPr dirty="0" sz="2000" spc="-15">
                <a:solidFill>
                  <a:srgbClr val="FF0000"/>
                </a:solidFill>
                <a:latin typeface="Times New Roman"/>
                <a:cs typeface="Times New Roman"/>
              </a:rPr>
              <a:t>i</a:t>
            </a:r>
            <a:r>
              <a:rPr dirty="0" sz="2000" spc="-5">
                <a:solidFill>
                  <a:srgbClr val="FF0000"/>
                </a:solidFill>
                <a:latin typeface="Times New Roman"/>
                <a:cs typeface="Times New Roman"/>
              </a:rPr>
              <a:t>es,  </a:t>
            </a:r>
            <a:r>
              <a:rPr dirty="0" sz="2000" spc="-5">
                <a:solidFill>
                  <a:srgbClr val="FF0000"/>
                </a:solidFill>
                <a:latin typeface="Times New Roman"/>
                <a:cs typeface="Times New Roman"/>
              </a:rPr>
              <a:t>service rules, procedures, recruitment and promotional</a:t>
            </a:r>
            <a:r>
              <a:rPr dirty="0" sz="2000" spc="-40">
                <a:solidFill>
                  <a:srgbClr val="FF0000"/>
                </a:solidFill>
                <a:latin typeface="Times New Roman"/>
                <a:cs typeface="Times New Roman"/>
              </a:rPr>
              <a:t> </a:t>
            </a:r>
            <a:r>
              <a:rPr dirty="0" sz="2000" spc="-5">
                <a:solidFill>
                  <a:srgbClr val="FF0000"/>
                </a:solidFill>
                <a:latin typeface="Times New Roman"/>
                <a:cs typeface="Times New Roman"/>
              </a:rPr>
              <a:t>policies</a:t>
            </a:r>
            <a:endParaRPr sz="2000">
              <a:latin typeface="Times New Roman"/>
              <a:cs typeface="Times New Roman"/>
            </a:endParaRPr>
          </a:p>
          <a:p>
            <a:pPr marL="298450" marR="5080" indent="-285750">
              <a:lnSpc>
                <a:spcPct val="150000"/>
              </a:lnSpc>
              <a:spcBef>
                <a:spcPts val="650"/>
              </a:spcBef>
              <a:buFont typeface="Arial"/>
              <a:buChar char="•"/>
              <a:tabLst>
                <a:tab pos="297815" algn="l"/>
                <a:tab pos="298450" algn="l"/>
                <a:tab pos="1877695" algn="l"/>
                <a:tab pos="3050540" algn="l"/>
                <a:tab pos="3582670" algn="l"/>
                <a:tab pos="5349240" algn="l"/>
                <a:tab pos="6529705" algn="l"/>
                <a:tab pos="6906259" algn="l"/>
                <a:tab pos="7380605" algn="l"/>
                <a:tab pos="8530590" algn="l"/>
              </a:tabLst>
            </a:pPr>
            <a:r>
              <a:rPr dirty="0" sz="2000" spc="-5">
                <a:latin typeface="Times New Roman"/>
                <a:cs typeface="Times New Roman"/>
              </a:rPr>
              <a:t>List the governing, senate, and all other academic and administrative bodies; their  </a:t>
            </a:r>
            <a:r>
              <a:rPr dirty="0" sz="2000" spc="-5">
                <a:latin typeface="Times New Roman"/>
                <a:cs typeface="Times New Roman"/>
              </a:rPr>
              <a:t>me</a:t>
            </a:r>
            <a:r>
              <a:rPr dirty="0" sz="2000" spc="-15">
                <a:latin typeface="Times New Roman"/>
                <a:cs typeface="Times New Roman"/>
              </a:rPr>
              <a:t>m</a:t>
            </a:r>
            <a:r>
              <a:rPr dirty="0" sz="2000" spc="-5">
                <a:latin typeface="Times New Roman"/>
                <a:cs typeface="Times New Roman"/>
              </a:rPr>
              <a:t>bers</a:t>
            </a:r>
            <a:r>
              <a:rPr dirty="0" sz="2000" spc="-15">
                <a:latin typeface="Times New Roman"/>
                <a:cs typeface="Times New Roman"/>
              </a:rPr>
              <a:t>h</a:t>
            </a:r>
            <a:r>
              <a:rPr dirty="0" sz="2000" spc="-5">
                <a:latin typeface="Times New Roman"/>
                <a:cs typeface="Times New Roman"/>
              </a:rPr>
              <a:t>ip</a:t>
            </a:r>
            <a:r>
              <a:rPr dirty="0" sz="2000">
                <a:latin typeface="Times New Roman"/>
                <a:cs typeface="Times New Roman"/>
              </a:rPr>
              <a:t>s</a:t>
            </a:r>
            <a:r>
              <a:rPr dirty="0" sz="2000" spc="-5">
                <a:latin typeface="Times New Roman"/>
                <a:cs typeface="Times New Roman"/>
              </a:rPr>
              <a:t>,</a:t>
            </a:r>
            <a:r>
              <a:rPr dirty="0" sz="2000">
                <a:latin typeface="Times New Roman"/>
                <a:cs typeface="Times New Roman"/>
              </a:rPr>
              <a:t>	</a:t>
            </a:r>
            <a:r>
              <a:rPr dirty="0" sz="2000" spc="-5">
                <a:latin typeface="Times New Roman"/>
                <a:cs typeface="Times New Roman"/>
              </a:rPr>
              <a:t>func</a:t>
            </a:r>
            <a:r>
              <a:rPr dirty="0" sz="2000" spc="-15">
                <a:latin typeface="Times New Roman"/>
                <a:cs typeface="Times New Roman"/>
              </a:rPr>
              <a:t>ti</a:t>
            </a:r>
            <a:r>
              <a:rPr dirty="0" sz="2000" spc="-5">
                <a:latin typeface="Times New Roman"/>
                <a:cs typeface="Times New Roman"/>
              </a:rPr>
              <a:t>on</a:t>
            </a:r>
            <a:r>
              <a:rPr dirty="0" sz="2000" spc="-5">
                <a:latin typeface="Times New Roman"/>
                <a:cs typeface="Times New Roman"/>
              </a:rPr>
              <a:t>s,</a:t>
            </a:r>
            <a:r>
              <a:rPr dirty="0" sz="2000">
                <a:latin typeface="Times New Roman"/>
                <a:cs typeface="Times New Roman"/>
              </a:rPr>
              <a:t>	</a:t>
            </a:r>
            <a:r>
              <a:rPr dirty="0" sz="2000" spc="-5">
                <a:latin typeface="Times New Roman"/>
                <a:cs typeface="Times New Roman"/>
              </a:rPr>
              <a:t>and</a:t>
            </a:r>
            <a:r>
              <a:rPr dirty="0" sz="2000">
                <a:latin typeface="Times New Roman"/>
                <a:cs typeface="Times New Roman"/>
              </a:rPr>
              <a:t>	</a:t>
            </a:r>
            <a:r>
              <a:rPr dirty="0" sz="2000" spc="-5">
                <a:latin typeface="Times New Roman"/>
                <a:cs typeface="Times New Roman"/>
              </a:rPr>
              <a:t>re</a:t>
            </a:r>
            <a:r>
              <a:rPr dirty="0" sz="2000" spc="-15">
                <a:latin typeface="Times New Roman"/>
                <a:cs typeface="Times New Roman"/>
              </a:rPr>
              <a:t>s</a:t>
            </a:r>
            <a:r>
              <a:rPr dirty="0" sz="2000" spc="-5">
                <a:latin typeface="Times New Roman"/>
                <a:cs typeface="Times New Roman"/>
              </a:rPr>
              <a:t>po</a:t>
            </a:r>
            <a:r>
              <a:rPr dirty="0" sz="2000" spc="-5">
                <a:latin typeface="Times New Roman"/>
                <a:cs typeface="Times New Roman"/>
              </a:rPr>
              <a:t>n</a:t>
            </a:r>
            <a:r>
              <a:rPr dirty="0" sz="2000" spc="-15">
                <a:latin typeface="Times New Roman"/>
                <a:cs typeface="Times New Roman"/>
              </a:rPr>
              <a:t>s</a:t>
            </a:r>
            <a:r>
              <a:rPr dirty="0" sz="2000" spc="-5">
                <a:latin typeface="Times New Roman"/>
                <a:cs typeface="Times New Roman"/>
              </a:rPr>
              <a:t>ib</a:t>
            </a:r>
            <a:r>
              <a:rPr dirty="0" sz="2000" spc="-15">
                <a:latin typeface="Times New Roman"/>
                <a:cs typeface="Times New Roman"/>
              </a:rPr>
              <a:t>i</a:t>
            </a:r>
            <a:r>
              <a:rPr dirty="0" sz="2000" spc="-5">
                <a:latin typeface="Times New Roman"/>
                <a:cs typeface="Times New Roman"/>
              </a:rPr>
              <a:t>l</a:t>
            </a:r>
            <a:r>
              <a:rPr dirty="0" sz="2000" spc="-15">
                <a:latin typeface="Times New Roman"/>
                <a:cs typeface="Times New Roman"/>
              </a:rPr>
              <a:t>i</a:t>
            </a:r>
            <a:r>
              <a:rPr dirty="0" sz="2000" spc="-5">
                <a:latin typeface="Times New Roman"/>
                <a:cs typeface="Times New Roman"/>
              </a:rPr>
              <a:t>t</a:t>
            </a:r>
            <a:r>
              <a:rPr dirty="0" sz="2000" spc="-15">
                <a:latin typeface="Times New Roman"/>
                <a:cs typeface="Times New Roman"/>
              </a:rPr>
              <a:t>i</a:t>
            </a:r>
            <a:r>
              <a:rPr dirty="0" sz="2000" spc="-5">
                <a:latin typeface="Times New Roman"/>
                <a:cs typeface="Times New Roman"/>
              </a:rPr>
              <a:t>e</a:t>
            </a:r>
            <a:r>
              <a:rPr dirty="0" sz="2000" spc="-10">
                <a:latin typeface="Times New Roman"/>
                <a:cs typeface="Times New Roman"/>
              </a:rPr>
              <a:t>s</a:t>
            </a:r>
            <a:r>
              <a:rPr dirty="0" sz="2000" spc="-5">
                <a:latin typeface="Times New Roman"/>
                <a:cs typeface="Times New Roman"/>
              </a:rPr>
              <a:t>;</a:t>
            </a:r>
            <a:r>
              <a:rPr dirty="0" sz="2000">
                <a:latin typeface="Times New Roman"/>
                <a:cs typeface="Times New Roman"/>
              </a:rPr>
              <a:t>	</a:t>
            </a:r>
            <a:r>
              <a:rPr dirty="0" sz="2000" spc="-5">
                <a:latin typeface="Times New Roman"/>
                <a:cs typeface="Times New Roman"/>
              </a:rPr>
              <a:t>frequency</a:t>
            </a:r>
            <a:r>
              <a:rPr dirty="0" sz="2000">
                <a:latin typeface="Times New Roman"/>
                <a:cs typeface="Times New Roman"/>
              </a:rPr>
              <a:t>	</a:t>
            </a:r>
            <a:r>
              <a:rPr dirty="0" sz="2000" spc="-5">
                <a:latin typeface="Times New Roman"/>
                <a:cs typeface="Times New Roman"/>
              </a:rPr>
              <a:t>of</a:t>
            </a:r>
            <a:r>
              <a:rPr dirty="0" sz="2000">
                <a:latin typeface="Times New Roman"/>
                <a:cs typeface="Times New Roman"/>
              </a:rPr>
              <a:t>	</a:t>
            </a:r>
            <a:r>
              <a:rPr dirty="0" sz="2000" spc="-5">
                <a:latin typeface="Times New Roman"/>
                <a:cs typeface="Times New Roman"/>
              </a:rPr>
              <a:t>the</a:t>
            </a:r>
            <a:r>
              <a:rPr dirty="0" sz="2000">
                <a:latin typeface="Times New Roman"/>
                <a:cs typeface="Times New Roman"/>
              </a:rPr>
              <a:t>	</a:t>
            </a:r>
            <a:r>
              <a:rPr dirty="0" sz="2000" spc="-5">
                <a:latin typeface="Times New Roman"/>
                <a:cs typeface="Times New Roman"/>
              </a:rPr>
              <a:t>mee</a:t>
            </a:r>
            <a:r>
              <a:rPr dirty="0" sz="2000" spc="-15">
                <a:latin typeface="Times New Roman"/>
                <a:cs typeface="Times New Roman"/>
              </a:rPr>
              <a:t>t</a:t>
            </a:r>
            <a:r>
              <a:rPr dirty="0" sz="2000" spc="-5">
                <a:latin typeface="Times New Roman"/>
                <a:cs typeface="Times New Roman"/>
              </a:rPr>
              <a:t>i</a:t>
            </a:r>
            <a:r>
              <a:rPr dirty="0" sz="2000" spc="-15">
                <a:latin typeface="Times New Roman"/>
                <a:cs typeface="Times New Roman"/>
              </a:rPr>
              <a:t>n</a:t>
            </a:r>
            <a:r>
              <a:rPr dirty="0" sz="2000" spc="-5">
                <a:latin typeface="Times New Roman"/>
                <a:cs typeface="Times New Roman"/>
              </a:rPr>
              <a:t>g</a:t>
            </a:r>
            <a:r>
              <a:rPr dirty="0" sz="2000" spc="-10">
                <a:latin typeface="Times New Roman"/>
                <a:cs typeface="Times New Roman"/>
              </a:rPr>
              <a:t>s</a:t>
            </a:r>
            <a:r>
              <a:rPr dirty="0" sz="2000" spc="-5">
                <a:latin typeface="Times New Roman"/>
                <a:cs typeface="Times New Roman"/>
              </a:rPr>
              <a:t>;</a:t>
            </a:r>
            <a:r>
              <a:rPr dirty="0" sz="2000">
                <a:latin typeface="Times New Roman"/>
                <a:cs typeface="Times New Roman"/>
              </a:rPr>
              <a:t>	</a:t>
            </a:r>
            <a:r>
              <a:rPr dirty="0" sz="2000" spc="-5">
                <a:latin typeface="Times New Roman"/>
                <a:cs typeface="Times New Roman"/>
              </a:rPr>
              <a:t>and</a:t>
            </a:r>
            <a:endParaRPr sz="2000">
              <a:latin typeface="Times New Roman"/>
              <a:cs typeface="Times New Roman"/>
            </a:endParaRPr>
          </a:p>
        </p:txBody>
      </p:sp>
      <p:graphicFrame>
        <p:nvGraphicFramePr>
          <p:cNvPr id="15" name="object 15"/>
          <p:cNvGraphicFramePr>
            <a:graphicFrameLocks noGrp="1"/>
          </p:cNvGraphicFramePr>
          <p:nvPr/>
        </p:nvGraphicFramePr>
        <p:xfrm>
          <a:off x="478790" y="3271717"/>
          <a:ext cx="8948420" cy="2110105"/>
        </p:xfrm>
        <a:graphic>
          <a:graphicData uri="http://schemas.openxmlformats.org/drawingml/2006/table">
            <a:tbl>
              <a:tblPr firstRow="1" bandRow="1">
                <a:tableStyleId>{2D5ABB26-0587-4C30-8999-92F81FD0307C}</a:tableStyleId>
              </a:tblPr>
              <a:tblGrid>
                <a:gridCol w="4569460"/>
                <a:gridCol w="1642110"/>
                <a:gridCol w="2736850"/>
              </a:tblGrid>
              <a:tr h="826456">
                <a:tc>
                  <a:txBody>
                    <a:bodyPr/>
                    <a:lstStyle/>
                    <a:p>
                      <a:pPr marL="317500">
                        <a:lnSpc>
                          <a:spcPts val="2180"/>
                        </a:lnSpc>
                      </a:pPr>
                      <a:r>
                        <a:rPr dirty="0" sz="2000" spc="-5">
                          <a:latin typeface="Times New Roman"/>
                          <a:cs typeface="Times New Roman"/>
                        </a:rPr>
                        <a:t>attendance</a:t>
                      </a:r>
                      <a:r>
                        <a:rPr dirty="0" sz="2000" spc="-20">
                          <a:latin typeface="Times New Roman"/>
                          <a:cs typeface="Times New Roman"/>
                        </a:rPr>
                        <a:t> </a:t>
                      </a:r>
                      <a:r>
                        <a:rPr dirty="0" sz="2000" spc="-5">
                          <a:latin typeface="Times New Roman"/>
                          <a:cs typeface="Times New Roman"/>
                        </a:rPr>
                        <a:t>therein</a:t>
                      </a:r>
                      <a:endParaRPr sz="2000">
                        <a:latin typeface="Times New Roman"/>
                        <a:cs typeface="Times New Roman"/>
                      </a:endParaRPr>
                    </a:p>
                    <a:p>
                      <a:pPr marL="317500" indent="-285750">
                        <a:lnSpc>
                          <a:spcPct val="100000"/>
                        </a:lnSpc>
                        <a:spcBef>
                          <a:spcPts val="1200"/>
                        </a:spcBef>
                        <a:buFont typeface="Arial"/>
                        <a:buChar char="•"/>
                        <a:tabLst>
                          <a:tab pos="316865" algn="l"/>
                          <a:tab pos="317500" algn="l"/>
                          <a:tab pos="862965" algn="l"/>
                          <a:tab pos="2000885" algn="l"/>
                          <a:tab pos="2643505" algn="l"/>
                          <a:tab pos="3752215" algn="l"/>
                        </a:tabLst>
                      </a:pPr>
                      <a:r>
                        <a:rPr dirty="0" sz="2000">
                          <a:latin typeface="Times New Roman"/>
                          <a:cs typeface="Times New Roman"/>
                        </a:rPr>
                        <a:t>The	</a:t>
                      </a:r>
                      <a:r>
                        <a:rPr dirty="0" sz="2000" spc="-5">
                          <a:latin typeface="Times New Roman"/>
                          <a:cs typeface="Times New Roman"/>
                        </a:rPr>
                        <a:t>published	rules	including	service</a:t>
                      </a:r>
                      <a:endParaRPr sz="2000">
                        <a:latin typeface="Times New Roman"/>
                        <a:cs typeface="Times New Roman"/>
                      </a:endParaRPr>
                    </a:p>
                  </a:txBody>
                  <a:tcPr marL="0" marR="0" marB="0" marT="0"/>
                </a:tc>
                <a:tc>
                  <a:txBody>
                    <a:bodyPr/>
                    <a:lstStyle/>
                    <a:p>
                      <a:pPr>
                        <a:lnSpc>
                          <a:spcPct val="100000"/>
                        </a:lnSpc>
                        <a:spcBef>
                          <a:spcPts val="45"/>
                        </a:spcBef>
                      </a:pPr>
                      <a:endParaRPr sz="2900">
                        <a:latin typeface="Times New Roman"/>
                        <a:cs typeface="Times New Roman"/>
                      </a:endParaRPr>
                    </a:p>
                    <a:p>
                      <a:pPr algn="ctr" marR="35560">
                        <a:lnSpc>
                          <a:spcPct val="100000"/>
                        </a:lnSpc>
                        <a:tabLst>
                          <a:tab pos="706120" algn="l"/>
                        </a:tabLst>
                      </a:pPr>
                      <a:r>
                        <a:rPr dirty="0" sz="2000" spc="-5">
                          <a:latin typeface="Times New Roman"/>
                          <a:cs typeface="Times New Roman"/>
                        </a:rPr>
                        <a:t>rules,	policies</a:t>
                      </a:r>
                      <a:endParaRPr sz="2000">
                        <a:latin typeface="Times New Roman"/>
                        <a:cs typeface="Times New Roman"/>
                      </a:endParaRPr>
                    </a:p>
                  </a:txBody>
                  <a:tcPr marL="0" marR="0" marB="0" marT="5715">
                    <a:solidFill>
                      <a:srgbClr val="E9EEE8"/>
                    </a:solidFill>
                  </a:tcPr>
                </a:tc>
                <a:tc>
                  <a:txBody>
                    <a:bodyPr/>
                    <a:lstStyle/>
                    <a:p>
                      <a:pPr>
                        <a:lnSpc>
                          <a:spcPct val="100000"/>
                        </a:lnSpc>
                        <a:spcBef>
                          <a:spcPts val="45"/>
                        </a:spcBef>
                      </a:pPr>
                      <a:endParaRPr sz="2900">
                        <a:latin typeface="Times New Roman"/>
                        <a:cs typeface="Times New Roman"/>
                      </a:endParaRPr>
                    </a:p>
                    <a:p>
                      <a:pPr algn="ctr" marL="22860">
                        <a:lnSpc>
                          <a:spcPct val="100000"/>
                        </a:lnSpc>
                        <a:tabLst>
                          <a:tab pos="540385" algn="l"/>
                          <a:tab pos="1874520" algn="l"/>
                          <a:tab pos="2461260" algn="l"/>
                        </a:tabLst>
                      </a:pPr>
                      <a:r>
                        <a:rPr dirty="0" sz="2000">
                          <a:latin typeface="Times New Roman"/>
                          <a:cs typeface="Times New Roman"/>
                        </a:rPr>
                        <a:t>and	</a:t>
                      </a:r>
                      <a:r>
                        <a:rPr dirty="0" sz="2000" spc="-5">
                          <a:latin typeface="Times New Roman"/>
                          <a:cs typeface="Times New Roman"/>
                        </a:rPr>
                        <a:t>procedures;	</a:t>
                      </a:r>
                      <a:r>
                        <a:rPr dirty="0" sz="2000">
                          <a:latin typeface="Times New Roman"/>
                          <a:cs typeface="Times New Roman"/>
                        </a:rPr>
                        <a:t>year	</a:t>
                      </a:r>
                      <a:r>
                        <a:rPr dirty="0" sz="2000" spc="-5">
                          <a:latin typeface="Times New Roman"/>
                          <a:cs typeface="Times New Roman"/>
                        </a:rPr>
                        <a:t>of</a:t>
                      </a:r>
                      <a:endParaRPr sz="2000">
                        <a:latin typeface="Times New Roman"/>
                        <a:cs typeface="Times New Roman"/>
                      </a:endParaRPr>
                    </a:p>
                  </a:txBody>
                  <a:tcPr marL="0" marR="0" marB="0" marT="5715">
                    <a:solidFill>
                      <a:srgbClr val="E9EEE8"/>
                    </a:solidFill>
                  </a:tcPr>
                </a:tc>
              </a:tr>
              <a:tr h="914499">
                <a:tc>
                  <a:txBody>
                    <a:bodyPr/>
                    <a:lstStyle/>
                    <a:p>
                      <a:pPr marL="317500">
                        <a:lnSpc>
                          <a:spcPct val="100000"/>
                        </a:lnSpc>
                        <a:spcBef>
                          <a:spcPts val="475"/>
                        </a:spcBef>
                      </a:pPr>
                      <a:r>
                        <a:rPr dirty="0" sz="2000" spc="-5">
                          <a:latin typeface="Times New Roman"/>
                          <a:cs typeface="Times New Roman"/>
                        </a:rPr>
                        <a:t>publication shall be</a:t>
                      </a:r>
                      <a:r>
                        <a:rPr dirty="0" sz="2000" spc="-25">
                          <a:latin typeface="Times New Roman"/>
                          <a:cs typeface="Times New Roman"/>
                        </a:rPr>
                        <a:t> </a:t>
                      </a:r>
                      <a:r>
                        <a:rPr dirty="0" sz="2000" spc="-5">
                          <a:latin typeface="Times New Roman"/>
                          <a:cs typeface="Times New Roman"/>
                        </a:rPr>
                        <a:t>listed</a:t>
                      </a:r>
                      <a:endParaRPr sz="2000">
                        <a:latin typeface="Times New Roman"/>
                        <a:cs typeface="Times New Roman"/>
                      </a:endParaRPr>
                    </a:p>
                    <a:p>
                      <a:pPr marL="317500" indent="-285750">
                        <a:lnSpc>
                          <a:spcPct val="100000"/>
                        </a:lnSpc>
                        <a:spcBef>
                          <a:spcPts val="1200"/>
                        </a:spcBef>
                        <a:buFont typeface="Arial"/>
                        <a:buChar char="•"/>
                        <a:tabLst>
                          <a:tab pos="316865" algn="l"/>
                          <a:tab pos="317500" algn="l"/>
                        </a:tabLst>
                      </a:pPr>
                      <a:r>
                        <a:rPr dirty="0" sz="2000" spc="-5">
                          <a:latin typeface="Times New Roman"/>
                          <a:cs typeface="Times New Roman"/>
                        </a:rPr>
                        <a:t>Minutes of the meetings, Action</a:t>
                      </a:r>
                      <a:r>
                        <a:rPr dirty="0" sz="2000" spc="484">
                          <a:latin typeface="Times New Roman"/>
                          <a:cs typeface="Times New Roman"/>
                        </a:rPr>
                        <a:t> </a:t>
                      </a:r>
                      <a:r>
                        <a:rPr dirty="0" sz="2000" spc="-5">
                          <a:latin typeface="Times New Roman"/>
                          <a:cs typeface="Times New Roman"/>
                        </a:rPr>
                        <a:t>taken</a:t>
                      </a:r>
                      <a:endParaRPr sz="2000">
                        <a:latin typeface="Times New Roman"/>
                        <a:cs typeface="Times New Roman"/>
                      </a:endParaRPr>
                    </a:p>
                  </a:txBody>
                  <a:tcPr marL="0" marR="0" marB="0" marT="60325">
                    <a:solidFill>
                      <a:srgbClr val="E9EEE8"/>
                    </a:solidFill>
                  </a:tcPr>
                </a:tc>
                <a:tc>
                  <a:txBody>
                    <a:bodyPr/>
                    <a:lstStyle/>
                    <a:p>
                      <a:pPr>
                        <a:lnSpc>
                          <a:spcPct val="100000"/>
                        </a:lnSpc>
                      </a:pPr>
                      <a:endParaRPr sz="2200">
                        <a:latin typeface="Times New Roman"/>
                        <a:cs typeface="Times New Roman"/>
                      </a:endParaRPr>
                    </a:p>
                    <a:p>
                      <a:pPr algn="ctr" marL="17780">
                        <a:lnSpc>
                          <a:spcPct val="100000"/>
                        </a:lnSpc>
                        <a:spcBef>
                          <a:spcPts val="1545"/>
                        </a:spcBef>
                      </a:pPr>
                      <a:r>
                        <a:rPr dirty="0" sz="2000" spc="-5">
                          <a:latin typeface="Times New Roman"/>
                          <a:cs typeface="Times New Roman"/>
                        </a:rPr>
                        <a:t>reports,</a:t>
                      </a:r>
                      <a:r>
                        <a:rPr dirty="0" sz="2000" spc="450">
                          <a:latin typeface="Times New Roman"/>
                          <a:cs typeface="Times New Roman"/>
                        </a:rPr>
                        <a:t> </a:t>
                      </a:r>
                      <a:r>
                        <a:rPr dirty="0" sz="2000" spc="-5">
                          <a:latin typeface="Times New Roman"/>
                          <a:cs typeface="Times New Roman"/>
                        </a:rPr>
                        <a:t>extent</a:t>
                      </a:r>
                      <a:endParaRPr sz="2000">
                        <a:latin typeface="Times New Roman"/>
                        <a:cs typeface="Times New Roman"/>
                      </a:endParaRPr>
                    </a:p>
                  </a:txBody>
                  <a:tcPr marL="0" marR="0" marB="0" marT="0">
                    <a:solidFill>
                      <a:srgbClr val="E9EEE8"/>
                    </a:solidFill>
                  </a:tcPr>
                </a:tc>
                <a:tc>
                  <a:txBody>
                    <a:bodyPr/>
                    <a:lstStyle/>
                    <a:p>
                      <a:pPr>
                        <a:lnSpc>
                          <a:spcPct val="100000"/>
                        </a:lnSpc>
                      </a:pPr>
                      <a:endParaRPr sz="2200">
                        <a:latin typeface="Times New Roman"/>
                        <a:cs typeface="Times New Roman"/>
                      </a:endParaRPr>
                    </a:p>
                    <a:p>
                      <a:pPr algn="ctr" marL="38735">
                        <a:lnSpc>
                          <a:spcPct val="100000"/>
                        </a:lnSpc>
                        <a:spcBef>
                          <a:spcPts val="1545"/>
                        </a:spcBef>
                      </a:pPr>
                      <a:r>
                        <a:rPr dirty="0" sz="2000" spc="-5">
                          <a:latin typeface="Times New Roman"/>
                          <a:cs typeface="Times New Roman"/>
                        </a:rPr>
                        <a:t>of awareness among</a:t>
                      </a:r>
                      <a:r>
                        <a:rPr dirty="0" sz="2000" spc="465">
                          <a:latin typeface="Times New Roman"/>
                          <a:cs typeface="Times New Roman"/>
                        </a:rPr>
                        <a:t> </a:t>
                      </a:r>
                      <a:r>
                        <a:rPr dirty="0" sz="2000" spc="-5">
                          <a:latin typeface="Times New Roman"/>
                          <a:cs typeface="Times New Roman"/>
                        </a:rPr>
                        <a:t>the</a:t>
                      </a:r>
                      <a:endParaRPr sz="2000">
                        <a:latin typeface="Times New Roman"/>
                        <a:cs typeface="Times New Roman"/>
                      </a:endParaRPr>
                    </a:p>
                  </a:txBody>
                  <a:tcPr marL="0" marR="0" marB="0" marT="0">
                    <a:solidFill>
                      <a:srgbClr val="E9EEE8"/>
                    </a:solidFill>
                  </a:tcPr>
                </a:tc>
              </a:tr>
              <a:tr h="369101">
                <a:tc>
                  <a:txBody>
                    <a:bodyPr/>
                    <a:lstStyle/>
                    <a:p>
                      <a:pPr marL="317500">
                        <a:lnSpc>
                          <a:spcPts val="2330"/>
                        </a:lnSpc>
                        <a:spcBef>
                          <a:spcPts val="475"/>
                        </a:spcBef>
                      </a:pPr>
                      <a:r>
                        <a:rPr dirty="0" sz="2000" spc="-5">
                          <a:latin typeface="Times New Roman"/>
                          <a:cs typeface="Times New Roman"/>
                        </a:rPr>
                        <a:t>employees/students</a:t>
                      </a:r>
                      <a:endParaRPr sz="2000">
                        <a:latin typeface="Times New Roman"/>
                        <a:cs typeface="Times New Roman"/>
                      </a:endParaRPr>
                    </a:p>
                  </a:txBody>
                  <a:tcPr marL="0" marR="0" marB="0" marT="60325">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r>
            </a:tbl>
          </a:graphicData>
        </a:graphic>
      </p:graphicFrame>
      <p:sp>
        <p:nvSpPr>
          <p:cNvPr id="16" name="object 16"/>
          <p:cNvSpPr txBox="1"/>
          <p:nvPr/>
        </p:nvSpPr>
        <p:spPr>
          <a:xfrm>
            <a:off x="661669" y="5626958"/>
            <a:ext cx="4020820" cy="651510"/>
          </a:xfrm>
          <a:prstGeom prst="rect">
            <a:avLst/>
          </a:prstGeom>
        </p:spPr>
        <p:txBody>
          <a:bodyPr wrap="square" lIns="0" tIns="69850" rIns="0" bIns="0" rtlCol="0" vert="horz">
            <a:spAutoFit/>
          </a:bodyPr>
          <a:lstStyle/>
          <a:p>
            <a:pPr marL="12700">
              <a:lnSpc>
                <a:spcPct val="100000"/>
              </a:lnSpc>
              <a:spcBef>
                <a:spcPts val="550"/>
              </a:spcBef>
            </a:pPr>
            <a:r>
              <a:rPr dirty="0" sz="1800" spc="-5" b="1" i="1">
                <a:solidFill>
                  <a:srgbClr val="00AF50"/>
                </a:solidFill>
                <a:latin typeface="Times New Roman"/>
                <a:cs typeface="Times New Roman"/>
              </a:rPr>
              <a:t>Exhibits/Context to be</a:t>
            </a:r>
            <a:r>
              <a:rPr dirty="0" sz="1800" spc="-10"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12700">
              <a:lnSpc>
                <a:spcPct val="100000"/>
              </a:lnSpc>
              <a:spcBef>
                <a:spcPts val="400"/>
              </a:spcBef>
            </a:pPr>
            <a:r>
              <a:rPr dirty="0" sz="1600" spc="-5" i="1">
                <a:latin typeface="Times New Roman"/>
                <a:cs typeface="Times New Roman"/>
              </a:rPr>
              <a:t>Self</a:t>
            </a:r>
            <a:r>
              <a:rPr dirty="0" sz="1600" i="1">
                <a:latin typeface="Times New Roman"/>
                <a:cs typeface="Times New Roman"/>
              </a:rPr>
              <a:t> explanatory</a:t>
            </a:r>
            <a:endParaRPr sz="1600">
              <a:latin typeface="Times New Roman"/>
              <a:cs typeface="Times New Roman"/>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pSp>
      <p:sp>
        <p:nvSpPr>
          <p:cNvPr id="8" name="object 8"/>
          <p:cNvSpPr txBox="1">
            <a:spLocks noGrp="1"/>
          </p:cNvSpPr>
          <p:nvPr>
            <p:ph type="title"/>
          </p:nvPr>
        </p:nvSpPr>
        <p:spPr>
          <a:xfrm>
            <a:off x="535940" y="710438"/>
            <a:ext cx="7293609" cy="330200"/>
          </a:xfrm>
          <a:prstGeom prst="rect"/>
        </p:spPr>
        <p:txBody>
          <a:bodyPr wrap="square" lIns="0" tIns="12065" rIns="0" bIns="0" rtlCol="0" vert="horz">
            <a:spAutoFit/>
          </a:bodyPr>
          <a:lstStyle/>
          <a:p>
            <a:pPr marL="12700">
              <a:lnSpc>
                <a:spcPct val="100000"/>
              </a:lnSpc>
              <a:spcBef>
                <a:spcPts val="95"/>
              </a:spcBef>
            </a:pPr>
            <a:r>
              <a:rPr dirty="0" spc="-5"/>
              <a:t>10.1.3. Decentralization in working and grievance redressal</a:t>
            </a:r>
            <a:r>
              <a:rPr dirty="0" spc="95"/>
              <a:t> </a:t>
            </a:r>
            <a:r>
              <a:rPr dirty="0" spc="-5"/>
              <a:t>mechanism</a:t>
            </a:r>
          </a:p>
        </p:txBody>
      </p:sp>
      <p:sp>
        <p:nvSpPr>
          <p:cNvPr id="9" name="object 9"/>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10" name="object 10"/>
          <p:cNvSpPr txBox="1"/>
          <p:nvPr/>
        </p:nvSpPr>
        <p:spPr>
          <a:xfrm>
            <a:off x="551687" y="1053591"/>
            <a:ext cx="8834120" cy="5279390"/>
          </a:xfrm>
          <a:prstGeom prst="rect">
            <a:avLst/>
          </a:prstGeom>
        </p:spPr>
        <p:txBody>
          <a:bodyPr wrap="square" lIns="0" tIns="12065" rIns="0" bIns="0" rtlCol="0" vert="horz">
            <a:spAutoFit/>
          </a:bodyPr>
          <a:lstStyle/>
          <a:p>
            <a:pPr marL="739775" marR="20320" indent="-285750">
              <a:lnSpc>
                <a:spcPct val="100000"/>
              </a:lnSpc>
              <a:spcBef>
                <a:spcPts val="95"/>
              </a:spcBef>
              <a:buFont typeface="Arial"/>
              <a:buChar char="•"/>
              <a:tabLst>
                <a:tab pos="739775" algn="l"/>
                <a:tab pos="740410" algn="l"/>
              </a:tabLst>
            </a:pPr>
            <a:r>
              <a:rPr dirty="0" sz="2000" spc="-5">
                <a:latin typeface="Times New Roman"/>
                <a:cs typeface="Times New Roman"/>
              </a:rPr>
              <a:t>List the names of the faculty members who </a:t>
            </a:r>
            <a:r>
              <a:rPr dirty="0" sz="2000">
                <a:latin typeface="Times New Roman"/>
                <a:cs typeface="Times New Roman"/>
              </a:rPr>
              <a:t>have </a:t>
            </a:r>
            <a:r>
              <a:rPr dirty="0" sz="2000" spc="-5">
                <a:latin typeface="Times New Roman"/>
                <a:cs typeface="Times New Roman"/>
              </a:rPr>
              <a:t>been delegated powers for  taking administrative</a:t>
            </a:r>
            <a:r>
              <a:rPr dirty="0" sz="2000" spc="-15">
                <a:latin typeface="Times New Roman"/>
                <a:cs typeface="Times New Roman"/>
              </a:rPr>
              <a:t> </a:t>
            </a:r>
            <a:r>
              <a:rPr dirty="0" sz="2000" spc="-5">
                <a:latin typeface="Times New Roman"/>
                <a:cs typeface="Times New Roman"/>
              </a:rPr>
              <a:t>decisions</a:t>
            </a:r>
            <a:endParaRPr sz="2000">
              <a:latin typeface="Times New Roman"/>
              <a:cs typeface="Times New Roman"/>
            </a:endParaRPr>
          </a:p>
          <a:p>
            <a:pPr marL="739775" indent="-286385">
              <a:lnSpc>
                <a:spcPct val="100000"/>
              </a:lnSpc>
              <a:spcBef>
                <a:spcPts val="600"/>
              </a:spcBef>
              <a:buFont typeface="Arial"/>
              <a:buChar char="•"/>
              <a:tabLst>
                <a:tab pos="739775" algn="l"/>
                <a:tab pos="740410" algn="l"/>
              </a:tabLst>
            </a:pPr>
            <a:r>
              <a:rPr dirty="0" sz="2000" spc="-5">
                <a:latin typeface="Times New Roman"/>
                <a:cs typeface="Times New Roman"/>
              </a:rPr>
              <a:t>Grievance Redressal</a:t>
            </a:r>
            <a:r>
              <a:rPr dirty="0" sz="2000" spc="-15">
                <a:latin typeface="Times New Roman"/>
                <a:cs typeface="Times New Roman"/>
              </a:rPr>
              <a:t> </a:t>
            </a:r>
            <a:r>
              <a:rPr dirty="0" sz="2000" spc="-5">
                <a:latin typeface="Times New Roman"/>
                <a:cs typeface="Times New Roman"/>
              </a:rPr>
              <a:t>cell</a:t>
            </a:r>
            <a:endParaRPr sz="2000">
              <a:latin typeface="Times New Roman"/>
              <a:cs typeface="Times New Roman"/>
            </a:endParaRPr>
          </a:p>
          <a:p>
            <a:pPr marL="739775" indent="-286385">
              <a:lnSpc>
                <a:spcPct val="100000"/>
              </a:lnSpc>
              <a:spcBef>
                <a:spcPts val="600"/>
              </a:spcBef>
              <a:buFont typeface="Arial"/>
              <a:buChar char="•"/>
              <a:tabLst>
                <a:tab pos="739775" algn="l"/>
                <a:tab pos="740410" algn="l"/>
              </a:tabLst>
            </a:pPr>
            <a:r>
              <a:rPr dirty="0" sz="2000" spc="-5">
                <a:latin typeface="Times New Roman"/>
                <a:cs typeface="Times New Roman"/>
              </a:rPr>
              <a:t>Action taken </a:t>
            </a:r>
            <a:r>
              <a:rPr dirty="0" sz="2000">
                <a:latin typeface="Times New Roman"/>
                <a:cs typeface="Times New Roman"/>
              </a:rPr>
              <a:t>report </a:t>
            </a:r>
            <a:r>
              <a:rPr dirty="0" sz="2000" spc="-5">
                <a:latin typeface="Times New Roman"/>
                <a:cs typeface="Times New Roman"/>
              </a:rPr>
              <a:t>for the above</a:t>
            </a:r>
            <a:r>
              <a:rPr dirty="0" sz="2000" spc="-30">
                <a:latin typeface="Times New Roman"/>
                <a:cs typeface="Times New Roman"/>
              </a:rPr>
              <a:t> </a:t>
            </a:r>
            <a:r>
              <a:rPr dirty="0" sz="2000" spc="-5">
                <a:latin typeface="Times New Roman"/>
                <a:cs typeface="Times New Roman"/>
              </a:rPr>
              <a:t>point</a:t>
            </a:r>
            <a:endParaRPr sz="2000">
              <a:latin typeface="Times New Roman"/>
              <a:cs typeface="Times New Roman"/>
            </a:endParaRPr>
          </a:p>
          <a:p>
            <a:pPr marL="290195">
              <a:lnSpc>
                <a:spcPct val="100000"/>
              </a:lnSpc>
              <a:spcBef>
                <a:spcPts val="1555"/>
              </a:spcBef>
            </a:pPr>
            <a:r>
              <a:rPr dirty="0" sz="1800" spc="-5" b="1" i="1">
                <a:solidFill>
                  <a:srgbClr val="00AF50"/>
                </a:solidFill>
                <a:latin typeface="Times New Roman"/>
                <a:cs typeface="Times New Roman"/>
              </a:rPr>
              <a:t>Exhibits/Context to 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290195">
              <a:lnSpc>
                <a:spcPct val="100000"/>
              </a:lnSpc>
              <a:spcBef>
                <a:spcPts val="405"/>
              </a:spcBef>
              <a:tabLst>
                <a:tab pos="599440" algn="l"/>
              </a:tabLst>
            </a:pPr>
            <a:r>
              <a:rPr dirty="0" sz="1600" spc="-5" i="1">
                <a:latin typeface="Times New Roman"/>
                <a:cs typeface="Times New Roman"/>
              </a:rPr>
              <a:t>A.	B. </a:t>
            </a:r>
            <a:r>
              <a:rPr dirty="0" sz="1600" i="1">
                <a:latin typeface="Times New Roman"/>
                <a:cs typeface="Times New Roman"/>
              </a:rPr>
              <a:t>&amp; C. </a:t>
            </a:r>
            <a:r>
              <a:rPr dirty="0" sz="1600" spc="-5" i="1">
                <a:latin typeface="Times New Roman"/>
                <a:cs typeface="Times New Roman"/>
              </a:rPr>
              <a:t>Documentary</a:t>
            </a:r>
            <a:r>
              <a:rPr dirty="0" sz="1600" spc="-40" i="1">
                <a:latin typeface="Times New Roman"/>
                <a:cs typeface="Times New Roman"/>
              </a:rPr>
              <a:t> </a:t>
            </a:r>
            <a:r>
              <a:rPr dirty="0" sz="1600" i="1">
                <a:latin typeface="Times New Roman"/>
                <a:cs typeface="Times New Roman"/>
              </a:rPr>
              <a:t>evidence</a:t>
            </a:r>
            <a:endParaRPr sz="1600">
              <a:latin typeface="Times New Roman"/>
              <a:cs typeface="Times New Roman"/>
            </a:endParaRPr>
          </a:p>
          <a:p>
            <a:pPr>
              <a:lnSpc>
                <a:spcPct val="100000"/>
              </a:lnSpc>
              <a:spcBef>
                <a:spcPts val="40"/>
              </a:spcBef>
            </a:pPr>
            <a:endParaRPr sz="1800">
              <a:latin typeface="Times New Roman"/>
              <a:cs typeface="Times New Roman"/>
            </a:endParaRPr>
          </a:p>
          <a:p>
            <a:pPr lvl="2" marL="774065" indent="-762000">
              <a:lnSpc>
                <a:spcPct val="100000"/>
              </a:lnSpc>
              <a:buAutoNum type="arabicPeriod" startAt="4"/>
              <a:tabLst>
                <a:tab pos="774700" algn="l"/>
              </a:tabLst>
            </a:pPr>
            <a:r>
              <a:rPr dirty="0" sz="2000" spc="-5">
                <a:solidFill>
                  <a:srgbClr val="FF0000"/>
                </a:solidFill>
                <a:latin typeface="Times New Roman"/>
                <a:cs typeface="Times New Roman"/>
              </a:rPr>
              <a:t>Delegation of financial</a:t>
            </a:r>
            <a:r>
              <a:rPr dirty="0" sz="2000" spc="-35">
                <a:solidFill>
                  <a:srgbClr val="FF0000"/>
                </a:solidFill>
                <a:latin typeface="Times New Roman"/>
                <a:cs typeface="Times New Roman"/>
              </a:rPr>
              <a:t> </a:t>
            </a:r>
            <a:r>
              <a:rPr dirty="0" sz="2000" spc="-5">
                <a:solidFill>
                  <a:srgbClr val="FF0000"/>
                </a:solidFill>
                <a:latin typeface="Times New Roman"/>
                <a:cs typeface="Times New Roman"/>
              </a:rPr>
              <a:t>powers</a:t>
            </a:r>
            <a:endParaRPr sz="2000">
              <a:latin typeface="Times New Roman"/>
              <a:cs typeface="Times New Roman"/>
            </a:endParaRPr>
          </a:p>
          <a:p>
            <a:pPr lvl="3" marL="755650" marR="5715" indent="-286385">
              <a:lnSpc>
                <a:spcPct val="100000"/>
              </a:lnSpc>
              <a:spcBef>
                <a:spcPts val="300"/>
              </a:spcBef>
              <a:buFont typeface="Arial"/>
              <a:buChar char="•"/>
              <a:tabLst>
                <a:tab pos="755650" algn="l"/>
                <a:tab pos="756285" algn="l"/>
                <a:tab pos="1979295" algn="l"/>
                <a:tab pos="2839085" algn="l"/>
                <a:tab pos="3977640" algn="l"/>
                <a:tab pos="4991100" algn="l"/>
                <a:tab pos="6059170" algn="l"/>
                <a:tab pos="6976745" algn="l"/>
                <a:tab pos="8130540" algn="l"/>
                <a:tab pos="8510905" algn="l"/>
              </a:tabLst>
            </a:pPr>
            <a:r>
              <a:rPr dirty="0" sz="2000" spc="-5">
                <a:latin typeface="Times New Roman"/>
                <a:cs typeface="Times New Roman"/>
              </a:rPr>
              <a:t>Ins</a:t>
            </a:r>
            <a:r>
              <a:rPr dirty="0" sz="2000" spc="-15">
                <a:latin typeface="Times New Roman"/>
                <a:cs typeface="Times New Roman"/>
              </a:rPr>
              <a:t>t</a:t>
            </a:r>
            <a:r>
              <a:rPr dirty="0" sz="2000" spc="-5">
                <a:latin typeface="Times New Roman"/>
                <a:cs typeface="Times New Roman"/>
              </a:rPr>
              <a:t>i</a:t>
            </a:r>
            <a:r>
              <a:rPr dirty="0" sz="2000" spc="-15">
                <a:latin typeface="Times New Roman"/>
                <a:cs typeface="Times New Roman"/>
              </a:rPr>
              <a:t>t</a:t>
            </a:r>
            <a:r>
              <a:rPr dirty="0" sz="2000" spc="-5">
                <a:latin typeface="Times New Roman"/>
                <a:cs typeface="Times New Roman"/>
              </a:rPr>
              <a:t>u</a:t>
            </a:r>
            <a:r>
              <a:rPr dirty="0" sz="2000" spc="-15">
                <a:latin typeface="Times New Roman"/>
                <a:cs typeface="Times New Roman"/>
              </a:rPr>
              <a:t>t</a:t>
            </a:r>
            <a:r>
              <a:rPr dirty="0" sz="2000" spc="-5">
                <a:latin typeface="Times New Roman"/>
                <a:cs typeface="Times New Roman"/>
              </a:rPr>
              <a:t>ion</a:t>
            </a:r>
            <a:r>
              <a:rPr dirty="0" sz="2000">
                <a:latin typeface="Times New Roman"/>
                <a:cs typeface="Times New Roman"/>
              </a:rPr>
              <a:t>	</a:t>
            </a:r>
            <a:r>
              <a:rPr dirty="0" sz="2000" spc="-5">
                <a:latin typeface="Times New Roman"/>
                <a:cs typeface="Times New Roman"/>
              </a:rPr>
              <a:t>s</a:t>
            </a:r>
            <a:r>
              <a:rPr dirty="0" sz="2000" spc="-15">
                <a:latin typeface="Times New Roman"/>
                <a:cs typeface="Times New Roman"/>
              </a:rPr>
              <a:t>h</a:t>
            </a:r>
            <a:r>
              <a:rPr dirty="0" sz="2000" spc="-5">
                <a:latin typeface="Times New Roman"/>
                <a:cs typeface="Times New Roman"/>
              </a:rPr>
              <a:t>ould</a:t>
            </a:r>
            <a:r>
              <a:rPr dirty="0" sz="2000">
                <a:latin typeface="Times New Roman"/>
                <a:cs typeface="Times New Roman"/>
              </a:rPr>
              <a:t>	</a:t>
            </a:r>
            <a:r>
              <a:rPr dirty="0" sz="2000" spc="-5">
                <a:latin typeface="Times New Roman"/>
                <a:cs typeface="Times New Roman"/>
              </a:rPr>
              <a:t>exp</a:t>
            </a:r>
            <a:r>
              <a:rPr dirty="0" sz="2000" spc="-15">
                <a:latin typeface="Times New Roman"/>
                <a:cs typeface="Times New Roman"/>
              </a:rPr>
              <a:t>l</a:t>
            </a:r>
            <a:r>
              <a:rPr dirty="0" sz="2000" spc="-5">
                <a:latin typeface="Times New Roman"/>
                <a:cs typeface="Times New Roman"/>
              </a:rPr>
              <a:t>ic</a:t>
            </a:r>
            <a:r>
              <a:rPr dirty="0" sz="2000" spc="-15">
                <a:latin typeface="Times New Roman"/>
                <a:cs typeface="Times New Roman"/>
              </a:rPr>
              <a:t>i</a:t>
            </a:r>
            <a:r>
              <a:rPr dirty="0" sz="2000" spc="-5">
                <a:latin typeface="Times New Roman"/>
                <a:cs typeface="Times New Roman"/>
              </a:rPr>
              <a:t>t</a:t>
            </a:r>
            <a:r>
              <a:rPr dirty="0" sz="2000" spc="-20">
                <a:latin typeface="Times New Roman"/>
                <a:cs typeface="Times New Roman"/>
              </a:rPr>
              <a:t>l</a:t>
            </a:r>
            <a:r>
              <a:rPr dirty="0" sz="2000" spc="-5">
                <a:latin typeface="Times New Roman"/>
                <a:cs typeface="Times New Roman"/>
              </a:rPr>
              <a:t>y</a:t>
            </a:r>
            <a:r>
              <a:rPr dirty="0" sz="2000">
                <a:latin typeface="Times New Roman"/>
                <a:cs typeface="Times New Roman"/>
              </a:rPr>
              <a:t>	</a:t>
            </a:r>
            <a:r>
              <a:rPr dirty="0" sz="2000" spc="-5">
                <a:latin typeface="Times New Roman"/>
                <a:cs typeface="Times New Roman"/>
              </a:rPr>
              <a:t>men</a:t>
            </a:r>
            <a:r>
              <a:rPr dirty="0" sz="2000" spc="-15">
                <a:latin typeface="Times New Roman"/>
                <a:cs typeface="Times New Roman"/>
              </a:rPr>
              <a:t>t</a:t>
            </a:r>
            <a:r>
              <a:rPr dirty="0" sz="2000" spc="-5">
                <a:latin typeface="Times New Roman"/>
                <a:cs typeface="Times New Roman"/>
              </a:rPr>
              <a:t>ion</a:t>
            </a:r>
            <a:r>
              <a:rPr dirty="0" sz="2000">
                <a:latin typeface="Times New Roman"/>
                <a:cs typeface="Times New Roman"/>
              </a:rPr>
              <a:t>	</a:t>
            </a:r>
            <a:r>
              <a:rPr dirty="0" sz="2000" spc="-5">
                <a:latin typeface="Times New Roman"/>
                <a:cs typeface="Times New Roman"/>
              </a:rPr>
              <a:t>f</a:t>
            </a:r>
            <a:r>
              <a:rPr dirty="0" sz="2000" spc="-15">
                <a:latin typeface="Times New Roman"/>
                <a:cs typeface="Times New Roman"/>
              </a:rPr>
              <a:t>i</a:t>
            </a:r>
            <a:r>
              <a:rPr dirty="0" sz="2000" spc="-5">
                <a:latin typeface="Times New Roman"/>
                <a:cs typeface="Times New Roman"/>
              </a:rPr>
              <a:t>nanci</a:t>
            </a:r>
            <a:r>
              <a:rPr dirty="0" sz="2000" spc="-15">
                <a:latin typeface="Times New Roman"/>
                <a:cs typeface="Times New Roman"/>
              </a:rPr>
              <a:t>a</a:t>
            </a:r>
            <a:r>
              <a:rPr dirty="0" sz="2000" spc="-5">
                <a:latin typeface="Times New Roman"/>
                <a:cs typeface="Times New Roman"/>
              </a:rPr>
              <a:t>l</a:t>
            </a:r>
            <a:r>
              <a:rPr dirty="0" sz="2000">
                <a:latin typeface="Times New Roman"/>
                <a:cs typeface="Times New Roman"/>
              </a:rPr>
              <a:t>	</a:t>
            </a:r>
            <a:r>
              <a:rPr dirty="0" sz="2000" spc="-5">
                <a:latin typeface="Times New Roman"/>
                <a:cs typeface="Times New Roman"/>
              </a:rPr>
              <a:t>po</a:t>
            </a:r>
            <a:r>
              <a:rPr dirty="0" sz="2000" spc="-5">
                <a:latin typeface="Times New Roman"/>
                <a:cs typeface="Times New Roman"/>
              </a:rPr>
              <a:t>wers</a:t>
            </a:r>
            <a:r>
              <a:rPr dirty="0" sz="2000">
                <a:latin typeface="Times New Roman"/>
                <a:cs typeface="Times New Roman"/>
              </a:rPr>
              <a:t>	</a:t>
            </a:r>
            <a:r>
              <a:rPr dirty="0" sz="2000" spc="-5">
                <a:latin typeface="Times New Roman"/>
                <a:cs typeface="Times New Roman"/>
              </a:rPr>
              <a:t>de</a:t>
            </a:r>
            <a:r>
              <a:rPr dirty="0" sz="2000" spc="-20">
                <a:latin typeface="Times New Roman"/>
                <a:cs typeface="Times New Roman"/>
              </a:rPr>
              <a:t>l</a:t>
            </a:r>
            <a:r>
              <a:rPr dirty="0" sz="2000" spc="-5">
                <a:latin typeface="Times New Roman"/>
                <a:cs typeface="Times New Roman"/>
              </a:rPr>
              <a:t>egated</a:t>
            </a:r>
            <a:r>
              <a:rPr dirty="0" sz="2000">
                <a:latin typeface="Times New Roman"/>
                <a:cs typeface="Times New Roman"/>
              </a:rPr>
              <a:t>	</a:t>
            </a:r>
            <a:r>
              <a:rPr dirty="0" sz="2000" spc="-5">
                <a:latin typeface="Times New Roman"/>
                <a:cs typeface="Times New Roman"/>
              </a:rPr>
              <a:t>to</a:t>
            </a:r>
            <a:r>
              <a:rPr dirty="0" sz="2000">
                <a:latin typeface="Times New Roman"/>
                <a:cs typeface="Times New Roman"/>
              </a:rPr>
              <a:t>	</a:t>
            </a:r>
            <a:r>
              <a:rPr dirty="0" sz="2000" spc="-10">
                <a:latin typeface="Times New Roman"/>
                <a:cs typeface="Times New Roman"/>
              </a:rPr>
              <a:t>the  </a:t>
            </a:r>
            <a:r>
              <a:rPr dirty="0" sz="2000" spc="-5">
                <a:latin typeface="Times New Roman"/>
                <a:cs typeface="Times New Roman"/>
              </a:rPr>
              <a:t>Principal, Heads of Departments and relevant</a:t>
            </a:r>
            <a:r>
              <a:rPr dirty="0" sz="2000" spc="-25">
                <a:latin typeface="Times New Roman"/>
                <a:cs typeface="Times New Roman"/>
              </a:rPr>
              <a:t> </a:t>
            </a:r>
            <a:r>
              <a:rPr dirty="0" sz="2000" spc="-5">
                <a:latin typeface="Times New Roman"/>
                <a:cs typeface="Times New Roman"/>
              </a:rPr>
              <a:t>in-charges</a:t>
            </a:r>
            <a:endParaRPr sz="2000">
              <a:latin typeface="Times New Roman"/>
              <a:cs typeface="Times New Roman"/>
            </a:endParaRPr>
          </a:p>
          <a:p>
            <a:pPr lvl="3" marL="755650" marR="5080" indent="-286385">
              <a:lnSpc>
                <a:spcPct val="100000"/>
              </a:lnSpc>
              <a:spcBef>
                <a:spcPts val="600"/>
              </a:spcBef>
              <a:buFont typeface="Arial"/>
              <a:buChar char="•"/>
              <a:tabLst>
                <a:tab pos="755650" algn="l"/>
                <a:tab pos="756285" algn="l"/>
              </a:tabLst>
            </a:pPr>
            <a:r>
              <a:rPr dirty="0" sz="2000" spc="-5">
                <a:latin typeface="Times New Roman"/>
                <a:cs typeface="Times New Roman"/>
              </a:rPr>
              <a:t>Demonstrate the utilization of financial powers for each year of the assessment  years</a:t>
            </a:r>
            <a:endParaRPr sz="2000">
              <a:latin typeface="Times New Roman"/>
              <a:cs typeface="Times New Roman"/>
            </a:endParaRPr>
          </a:p>
          <a:p>
            <a:pPr marL="279400">
              <a:lnSpc>
                <a:spcPct val="100000"/>
              </a:lnSpc>
              <a:spcBef>
                <a:spcPts val="155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671830" indent="-335915">
              <a:lnSpc>
                <a:spcPct val="100000"/>
              </a:lnSpc>
              <a:spcBef>
                <a:spcPts val="1010"/>
              </a:spcBef>
              <a:buAutoNum type="alphaUcPeriod"/>
              <a:tabLst>
                <a:tab pos="671830" algn="l"/>
                <a:tab pos="672465" algn="l"/>
              </a:tabLst>
            </a:pPr>
            <a:r>
              <a:rPr dirty="0" sz="1600" spc="-10" i="1">
                <a:latin typeface="Times New Roman"/>
                <a:cs typeface="Times New Roman"/>
              </a:rPr>
              <a:t>Circulars </a:t>
            </a:r>
            <a:r>
              <a:rPr dirty="0" sz="1600" i="1">
                <a:latin typeface="Times New Roman"/>
                <a:cs typeface="Times New Roman"/>
              </a:rPr>
              <a:t>notifying </a:t>
            </a:r>
            <a:r>
              <a:rPr dirty="0" sz="1600" spc="-5" i="1">
                <a:latin typeface="Times New Roman"/>
                <a:cs typeface="Times New Roman"/>
              </a:rPr>
              <a:t>financial</a:t>
            </a:r>
            <a:r>
              <a:rPr dirty="0" sz="1600" spc="40" i="1">
                <a:latin typeface="Times New Roman"/>
                <a:cs typeface="Times New Roman"/>
              </a:rPr>
              <a:t> </a:t>
            </a:r>
            <a:r>
              <a:rPr dirty="0" sz="1600" spc="-5" i="1">
                <a:latin typeface="Times New Roman"/>
                <a:cs typeface="Times New Roman"/>
              </a:rPr>
              <a:t>powers</a:t>
            </a:r>
            <a:endParaRPr sz="1600">
              <a:latin typeface="Times New Roman"/>
              <a:cs typeface="Times New Roman"/>
            </a:endParaRPr>
          </a:p>
          <a:p>
            <a:pPr marL="671830" indent="-335915">
              <a:lnSpc>
                <a:spcPct val="100000"/>
              </a:lnSpc>
              <a:spcBef>
                <a:spcPts val="960"/>
              </a:spcBef>
              <a:buAutoNum type="alphaUcPeriod"/>
              <a:tabLst>
                <a:tab pos="671830" algn="l"/>
                <a:tab pos="672465" algn="l"/>
              </a:tabLst>
            </a:pPr>
            <a:r>
              <a:rPr dirty="0" sz="1600" spc="-5" i="1">
                <a:latin typeface="Times New Roman"/>
                <a:cs typeface="Times New Roman"/>
              </a:rPr>
              <a:t>Documentary evidence to exhibit </a:t>
            </a:r>
            <a:r>
              <a:rPr dirty="0" sz="1600" i="1">
                <a:latin typeface="Times New Roman"/>
                <a:cs typeface="Times New Roman"/>
              </a:rPr>
              <a:t>utilization at </a:t>
            </a:r>
            <a:r>
              <a:rPr dirty="0" sz="1600" spc="-5" i="1">
                <a:latin typeface="Times New Roman"/>
                <a:cs typeface="Times New Roman"/>
              </a:rPr>
              <a:t>each levels </a:t>
            </a:r>
            <a:r>
              <a:rPr dirty="0" sz="1600" i="1">
                <a:latin typeface="Times New Roman"/>
                <a:cs typeface="Times New Roman"/>
              </a:rPr>
              <a:t>during assessment</a:t>
            </a:r>
            <a:r>
              <a:rPr dirty="0" sz="1600" spc="70" i="1">
                <a:latin typeface="Times New Roman"/>
                <a:cs typeface="Times New Roman"/>
              </a:rPr>
              <a:t> </a:t>
            </a:r>
            <a:r>
              <a:rPr dirty="0" sz="1600" spc="-5" i="1">
                <a:latin typeface="Times New Roman"/>
                <a:cs typeface="Times New Roman"/>
              </a:rPr>
              <a:t>years</a:t>
            </a:r>
            <a:endParaRPr sz="1600">
              <a:latin typeface="Times New Roman"/>
              <a:cs typeface="Times New Roman"/>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pSp>
      <p:sp>
        <p:nvSpPr>
          <p:cNvPr id="8" name="object 8"/>
          <p:cNvSpPr txBox="1">
            <a:spLocks noGrp="1"/>
          </p:cNvSpPr>
          <p:nvPr>
            <p:ph type="title"/>
          </p:nvPr>
        </p:nvSpPr>
        <p:spPr>
          <a:xfrm>
            <a:off x="488441" y="862838"/>
            <a:ext cx="7940040" cy="635000"/>
          </a:xfrm>
          <a:prstGeom prst="rect"/>
        </p:spPr>
        <p:txBody>
          <a:bodyPr wrap="square" lIns="0" tIns="12065" rIns="0" bIns="0" rtlCol="0" vert="horz">
            <a:spAutoFit/>
          </a:bodyPr>
          <a:lstStyle/>
          <a:p>
            <a:pPr marL="927100" marR="5080" indent="-914400">
              <a:lnSpc>
                <a:spcPct val="100000"/>
              </a:lnSpc>
              <a:spcBef>
                <a:spcPts val="95"/>
              </a:spcBef>
              <a:tabLst>
                <a:tab pos="926465" algn="l"/>
              </a:tabLst>
            </a:pPr>
            <a:r>
              <a:rPr dirty="0" spc="-5"/>
              <a:t>10.1.5.	</a:t>
            </a:r>
            <a:r>
              <a:rPr dirty="0" spc="-10"/>
              <a:t>Transparency </a:t>
            </a:r>
            <a:r>
              <a:rPr dirty="0" spc="-5"/>
              <a:t>and availability of correct/unambiguous information in  public</a:t>
            </a:r>
            <a:r>
              <a:rPr dirty="0" spc="-20"/>
              <a:t> </a:t>
            </a:r>
            <a:r>
              <a:rPr dirty="0" spc="-5"/>
              <a:t>domain</a:t>
            </a:r>
          </a:p>
        </p:txBody>
      </p:sp>
      <p:sp>
        <p:nvSpPr>
          <p:cNvPr id="9" name="object 9"/>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10" name="object 10"/>
          <p:cNvSpPr txBox="1"/>
          <p:nvPr/>
        </p:nvSpPr>
        <p:spPr>
          <a:xfrm>
            <a:off x="753109" y="1510791"/>
            <a:ext cx="8568690" cy="1962785"/>
          </a:xfrm>
          <a:prstGeom prst="rect">
            <a:avLst/>
          </a:prstGeom>
        </p:spPr>
        <p:txBody>
          <a:bodyPr wrap="square" lIns="0" tIns="12065" rIns="0" bIns="0" rtlCol="0" vert="horz">
            <a:spAutoFit/>
          </a:bodyPr>
          <a:lstStyle/>
          <a:p>
            <a:pPr marL="495934" marR="5080" indent="-291465">
              <a:lnSpc>
                <a:spcPct val="100000"/>
              </a:lnSpc>
              <a:spcBef>
                <a:spcPts val="95"/>
              </a:spcBef>
              <a:buFont typeface="Arial"/>
              <a:buChar char="•"/>
              <a:tabLst>
                <a:tab pos="495934" algn="l"/>
                <a:tab pos="496570" algn="l"/>
              </a:tabLst>
            </a:pPr>
            <a:r>
              <a:rPr dirty="0" sz="2000" spc="-5">
                <a:latin typeface="Times New Roman"/>
                <a:cs typeface="Times New Roman"/>
              </a:rPr>
              <a:t>Information on policies, rules, processes and dissemination of this information  to stakeholders is to be made available on the web</a:t>
            </a:r>
            <a:r>
              <a:rPr dirty="0" sz="2000" spc="-15">
                <a:latin typeface="Times New Roman"/>
                <a:cs typeface="Times New Roman"/>
              </a:rPr>
              <a:t> </a:t>
            </a:r>
            <a:r>
              <a:rPr dirty="0" sz="2000" spc="-5">
                <a:latin typeface="Times New Roman"/>
                <a:cs typeface="Times New Roman"/>
              </a:rPr>
              <a:t>site</a:t>
            </a:r>
            <a:endParaRPr sz="2000">
              <a:latin typeface="Times New Roman"/>
              <a:cs typeface="Times New Roman"/>
            </a:endParaRPr>
          </a:p>
          <a:p>
            <a:pPr marL="490855" indent="-286385">
              <a:lnSpc>
                <a:spcPct val="100000"/>
              </a:lnSpc>
              <a:spcBef>
                <a:spcPts val="600"/>
              </a:spcBef>
              <a:buFont typeface="Arial"/>
              <a:buChar char="•"/>
              <a:tabLst>
                <a:tab pos="490855" algn="l"/>
                <a:tab pos="491490" algn="l"/>
              </a:tabLst>
            </a:pPr>
            <a:r>
              <a:rPr dirty="0" sz="2000" spc="-5">
                <a:latin typeface="Times New Roman"/>
                <a:cs typeface="Times New Roman"/>
              </a:rPr>
              <a:t>Disseminating of information about student, faculty and</a:t>
            </a:r>
            <a:r>
              <a:rPr dirty="0" sz="2000" spc="-30">
                <a:latin typeface="Times New Roman"/>
                <a:cs typeface="Times New Roman"/>
              </a:rPr>
              <a:t> </a:t>
            </a:r>
            <a:r>
              <a:rPr dirty="0" sz="2000" spc="-10">
                <a:latin typeface="Times New Roman"/>
                <a:cs typeface="Times New Roman"/>
              </a:rPr>
              <a:t>staff</a:t>
            </a:r>
            <a:endParaRPr sz="2000">
              <a:latin typeface="Times New Roman"/>
              <a:cs typeface="Times New Roman"/>
            </a:endParaRPr>
          </a:p>
          <a:p>
            <a:pPr>
              <a:lnSpc>
                <a:spcPct val="100000"/>
              </a:lnSpc>
              <a:spcBef>
                <a:spcPts val="40"/>
              </a:spcBef>
            </a:pPr>
            <a:endParaRPr sz="2550">
              <a:latin typeface="Times New Roman"/>
              <a:cs typeface="Times New Roman"/>
            </a:endParaRPr>
          </a:p>
          <a:p>
            <a:pPr marL="12700">
              <a:lnSpc>
                <a:spcPct val="100000"/>
              </a:lnSpc>
              <a:spcBef>
                <a:spcPts val="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52069">
              <a:lnSpc>
                <a:spcPct val="100000"/>
              </a:lnSpc>
              <a:spcBef>
                <a:spcPts val="395"/>
              </a:spcBef>
            </a:pPr>
            <a:r>
              <a:rPr dirty="0" sz="1600" spc="-5" i="1">
                <a:latin typeface="Times New Roman"/>
                <a:cs typeface="Times New Roman"/>
              </a:rPr>
              <a:t>A. </a:t>
            </a:r>
            <a:r>
              <a:rPr dirty="0" sz="1600" i="1">
                <a:latin typeface="Times New Roman"/>
                <a:cs typeface="Times New Roman"/>
              </a:rPr>
              <a:t>&amp; </a:t>
            </a:r>
            <a:r>
              <a:rPr dirty="0" sz="1600" spc="-5" i="1">
                <a:latin typeface="Times New Roman"/>
                <a:cs typeface="Times New Roman"/>
              </a:rPr>
              <a:t>B. </a:t>
            </a:r>
            <a:r>
              <a:rPr dirty="0" sz="1600" spc="-25" i="1">
                <a:latin typeface="Times New Roman"/>
                <a:cs typeface="Times New Roman"/>
              </a:rPr>
              <a:t>Website </a:t>
            </a:r>
            <a:r>
              <a:rPr dirty="0" sz="1600" i="1">
                <a:latin typeface="Times New Roman"/>
                <a:cs typeface="Times New Roman"/>
              </a:rPr>
              <a:t>and Documentary</a:t>
            </a:r>
            <a:r>
              <a:rPr dirty="0" sz="1600" spc="90" i="1">
                <a:latin typeface="Times New Roman"/>
                <a:cs typeface="Times New Roman"/>
              </a:rPr>
              <a:t> </a:t>
            </a:r>
            <a:r>
              <a:rPr dirty="0" sz="1600" spc="-5" i="1">
                <a:latin typeface="Times New Roman"/>
                <a:cs typeface="Times New Roman"/>
              </a:rPr>
              <a:t>evidence</a:t>
            </a:r>
            <a:endParaRPr sz="1600">
              <a:latin typeface="Times New Roman"/>
              <a:cs typeface="Times New Roman"/>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pSp>
      <p:sp>
        <p:nvSpPr>
          <p:cNvPr id="8" name="object 8"/>
          <p:cNvSpPr txBox="1">
            <a:spLocks noGrp="1"/>
          </p:cNvSpPr>
          <p:nvPr>
            <p:ph type="title"/>
          </p:nvPr>
        </p:nvSpPr>
        <p:spPr>
          <a:xfrm>
            <a:off x="612140" y="785113"/>
            <a:ext cx="8474710" cy="696595"/>
          </a:xfrm>
          <a:prstGeom prst="rect"/>
        </p:spPr>
        <p:txBody>
          <a:bodyPr wrap="square" lIns="0" tIns="12700" rIns="0" bIns="0" rtlCol="0" vert="horz">
            <a:spAutoFit/>
          </a:bodyPr>
          <a:lstStyle/>
          <a:p>
            <a:pPr marL="701040" marR="5080" indent="-688975">
              <a:lnSpc>
                <a:spcPct val="100000"/>
              </a:lnSpc>
              <a:spcBef>
                <a:spcPts val="100"/>
              </a:spcBef>
              <a:tabLst>
                <a:tab pos="701040" algn="l"/>
              </a:tabLst>
            </a:pPr>
            <a:r>
              <a:rPr dirty="0" sz="2200" b="1">
                <a:solidFill>
                  <a:srgbClr val="0000CC"/>
                </a:solidFill>
                <a:latin typeface="Times New Roman"/>
                <a:cs typeface="Times New Roman"/>
              </a:rPr>
              <a:t>10.2.	Budget Allocation, Utilization, and Public Accounting at</a:t>
            </a:r>
            <a:r>
              <a:rPr dirty="0" sz="2200" spc="-305" b="1">
                <a:solidFill>
                  <a:srgbClr val="0000CC"/>
                </a:solidFill>
                <a:latin typeface="Times New Roman"/>
                <a:cs typeface="Times New Roman"/>
              </a:rPr>
              <a:t> </a:t>
            </a:r>
            <a:r>
              <a:rPr dirty="0" sz="2200" b="1">
                <a:solidFill>
                  <a:srgbClr val="0000CC"/>
                </a:solidFill>
                <a:latin typeface="Times New Roman"/>
                <a:cs typeface="Times New Roman"/>
              </a:rPr>
              <a:t>Institute  level</a:t>
            </a:r>
            <a:endParaRPr sz="2200">
              <a:latin typeface="Times New Roman"/>
              <a:cs typeface="Times New Roman"/>
            </a:endParaRPr>
          </a:p>
        </p:txBody>
      </p:sp>
      <p:sp>
        <p:nvSpPr>
          <p:cNvPr id="9" name="object 9"/>
          <p:cNvSpPr txBox="1"/>
          <p:nvPr/>
        </p:nvSpPr>
        <p:spPr>
          <a:xfrm>
            <a:off x="613155" y="1402283"/>
            <a:ext cx="8635365" cy="2092325"/>
          </a:xfrm>
          <a:prstGeom prst="rect">
            <a:avLst/>
          </a:prstGeom>
        </p:spPr>
        <p:txBody>
          <a:bodyPr wrap="square" lIns="0" tIns="12700" rIns="0" bIns="0" rtlCol="0" vert="horz">
            <a:spAutoFit/>
          </a:bodyPr>
          <a:lstStyle/>
          <a:p>
            <a:pPr marL="474980" marR="5080">
              <a:lnSpc>
                <a:spcPct val="150000"/>
              </a:lnSpc>
              <a:spcBef>
                <a:spcPts val="100"/>
              </a:spcBef>
            </a:pPr>
            <a:r>
              <a:rPr dirty="0" sz="2000" spc="-5">
                <a:latin typeface="Times New Roman"/>
                <a:cs typeface="Times New Roman"/>
              </a:rPr>
              <a:t>Summary of current financial </a:t>
            </a:r>
            <a:r>
              <a:rPr dirty="0" sz="2000" spc="-10">
                <a:latin typeface="Times New Roman"/>
                <a:cs typeface="Times New Roman"/>
              </a:rPr>
              <a:t>year’s </a:t>
            </a:r>
            <a:r>
              <a:rPr dirty="0" sz="2000" spc="-5">
                <a:latin typeface="Times New Roman"/>
                <a:cs typeface="Times New Roman"/>
              </a:rPr>
              <a:t>budget and </a:t>
            </a:r>
            <a:r>
              <a:rPr dirty="0" sz="2000">
                <a:latin typeface="Times New Roman"/>
                <a:cs typeface="Times New Roman"/>
              </a:rPr>
              <a:t>actual </a:t>
            </a:r>
            <a:r>
              <a:rPr dirty="0" sz="2000" spc="-5">
                <a:latin typeface="Times New Roman"/>
                <a:cs typeface="Times New Roman"/>
              </a:rPr>
              <a:t>expenditure incurred (for  the institution exclusively) in the three </a:t>
            </a:r>
            <a:r>
              <a:rPr dirty="0" sz="2000">
                <a:latin typeface="Times New Roman"/>
                <a:cs typeface="Times New Roman"/>
              </a:rPr>
              <a:t>previous </a:t>
            </a:r>
            <a:r>
              <a:rPr dirty="0" sz="2000" spc="-5">
                <a:latin typeface="Times New Roman"/>
                <a:cs typeface="Times New Roman"/>
              </a:rPr>
              <a:t>financial</a:t>
            </a:r>
            <a:r>
              <a:rPr dirty="0" sz="2000" spc="-65">
                <a:latin typeface="Times New Roman"/>
                <a:cs typeface="Times New Roman"/>
              </a:rPr>
              <a:t> </a:t>
            </a:r>
            <a:r>
              <a:rPr dirty="0" sz="2000">
                <a:latin typeface="Times New Roman"/>
                <a:cs typeface="Times New Roman"/>
              </a:rPr>
              <a:t>years.</a:t>
            </a:r>
            <a:endParaRPr sz="2000">
              <a:latin typeface="Times New Roman"/>
              <a:cs typeface="Times New Roman"/>
            </a:endParaRPr>
          </a:p>
          <a:p>
            <a:pPr>
              <a:lnSpc>
                <a:spcPct val="100000"/>
              </a:lnSpc>
              <a:spcBef>
                <a:spcPts val="10"/>
              </a:spcBef>
            </a:pPr>
            <a:endParaRPr sz="2550">
              <a:latin typeface="Times New Roman"/>
              <a:cs typeface="Times New Roman"/>
            </a:endParaRPr>
          </a:p>
          <a:p>
            <a:pPr marL="12700">
              <a:lnSpc>
                <a:spcPct val="100000"/>
              </a:lnSpc>
            </a:pPr>
            <a:r>
              <a:rPr dirty="0" sz="2200" spc="-35">
                <a:latin typeface="Times New Roman"/>
                <a:cs typeface="Times New Roman"/>
              </a:rPr>
              <a:t>Total </a:t>
            </a:r>
            <a:r>
              <a:rPr dirty="0" sz="2200">
                <a:latin typeface="Times New Roman"/>
                <a:cs typeface="Times New Roman"/>
              </a:rPr>
              <a:t>Income at Institute level: For </a:t>
            </a:r>
            <a:r>
              <a:rPr dirty="0" sz="2200" spc="-70">
                <a:latin typeface="Times New Roman"/>
                <a:cs typeface="Times New Roman"/>
              </a:rPr>
              <a:t>CFY, </a:t>
            </a:r>
            <a:r>
              <a:rPr dirty="0" sz="2200">
                <a:latin typeface="Times New Roman"/>
                <a:cs typeface="Times New Roman"/>
              </a:rPr>
              <a:t>CFYm1, CFYm2 &amp;</a:t>
            </a:r>
            <a:r>
              <a:rPr dirty="0" sz="2200" spc="25">
                <a:latin typeface="Times New Roman"/>
                <a:cs typeface="Times New Roman"/>
              </a:rPr>
              <a:t> </a:t>
            </a:r>
            <a:r>
              <a:rPr dirty="0" sz="2200">
                <a:latin typeface="Times New Roman"/>
                <a:cs typeface="Times New Roman"/>
              </a:rPr>
              <a:t>CFYm3</a:t>
            </a:r>
            <a:endParaRPr sz="2200">
              <a:latin typeface="Times New Roman"/>
              <a:cs typeface="Times New Roman"/>
            </a:endParaRPr>
          </a:p>
          <a:p>
            <a:pPr marL="12700">
              <a:lnSpc>
                <a:spcPct val="100000"/>
              </a:lnSpc>
              <a:spcBef>
                <a:spcPts val="844"/>
              </a:spcBef>
            </a:pPr>
            <a:r>
              <a:rPr dirty="0" sz="2200">
                <a:latin typeface="Times New Roman"/>
                <a:cs typeface="Times New Roman"/>
              </a:rPr>
              <a:t>For </a:t>
            </a:r>
            <a:r>
              <a:rPr dirty="0" sz="2200" spc="-55">
                <a:latin typeface="Times New Roman"/>
                <a:cs typeface="Times New Roman"/>
              </a:rPr>
              <a:t>CFY: </a:t>
            </a:r>
            <a:r>
              <a:rPr dirty="0" sz="2200" spc="-5">
                <a:latin typeface="Times New Roman"/>
                <a:cs typeface="Times New Roman"/>
              </a:rPr>
              <a:t>Similar </a:t>
            </a:r>
            <a:r>
              <a:rPr dirty="0" sz="2200">
                <a:latin typeface="Times New Roman"/>
                <a:cs typeface="Times New Roman"/>
              </a:rPr>
              <a:t>tables are to be prepared for CFYm1, CFYm2 &amp;</a:t>
            </a:r>
            <a:r>
              <a:rPr dirty="0" sz="2200" spc="5">
                <a:latin typeface="Times New Roman"/>
                <a:cs typeface="Times New Roman"/>
              </a:rPr>
              <a:t> </a:t>
            </a:r>
            <a:r>
              <a:rPr dirty="0" sz="2200">
                <a:latin typeface="Times New Roman"/>
                <a:cs typeface="Times New Roman"/>
              </a:rPr>
              <a:t>CFYm3</a:t>
            </a:r>
            <a:endParaRPr sz="2200">
              <a:latin typeface="Times New Roman"/>
              <a:cs typeface="Times New Roman"/>
            </a:endParaRPr>
          </a:p>
        </p:txBody>
      </p:sp>
      <p:graphicFrame>
        <p:nvGraphicFramePr>
          <p:cNvPr id="10" name="object 10"/>
          <p:cNvGraphicFramePr>
            <a:graphicFrameLocks noGrp="1"/>
          </p:cNvGraphicFramePr>
          <p:nvPr/>
        </p:nvGraphicFramePr>
        <p:xfrm>
          <a:off x="755650" y="3732529"/>
          <a:ext cx="8782050" cy="2217420"/>
        </p:xfrm>
        <a:graphic>
          <a:graphicData uri="http://schemas.openxmlformats.org/drawingml/2006/table">
            <a:tbl>
              <a:tblPr firstRow="1" bandRow="1">
                <a:tableStyleId>{2D5ABB26-0587-4C30-8999-92F81FD0307C}</a:tableStyleId>
              </a:tblPr>
              <a:tblGrid>
                <a:gridCol w="533400"/>
                <a:gridCol w="762000"/>
                <a:gridCol w="1066800"/>
                <a:gridCol w="1066800"/>
                <a:gridCol w="1219200"/>
                <a:gridCol w="1143000"/>
                <a:gridCol w="1524000"/>
                <a:gridCol w="1447800"/>
              </a:tblGrid>
              <a:tr h="640080">
                <a:tc gridSpan="4">
                  <a:txBody>
                    <a:bodyPr/>
                    <a:lstStyle/>
                    <a:p>
                      <a:pPr marL="1073150">
                        <a:lnSpc>
                          <a:spcPct val="100000"/>
                        </a:lnSpc>
                        <a:spcBef>
                          <a:spcPts val="1385"/>
                        </a:spcBef>
                      </a:pPr>
                      <a:r>
                        <a:rPr dirty="0" sz="1800" spc="-35" b="1">
                          <a:latin typeface="Times New Roman"/>
                          <a:cs typeface="Times New Roman"/>
                        </a:rPr>
                        <a:t>Total</a:t>
                      </a:r>
                      <a:r>
                        <a:rPr dirty="0" sz="1800" spc="-5" b="1">
                          <a:latin typeface="Times New Roman"/>
                          <a:cs typeface="Times New Roman"/>
                        </a:rPr>
                        <a:t> Income</a:t>
                      </a:r>
                      <a:endParaRPr sz="1800">
                        <a:latin typeface="Times New Roman"/>
                        <a:cs typeface="Times New Roman"/>
                      </a:endParaRPr>
                    </a:p>
                  </a:txBody>
                  <a:tcPr marL="0" marR="0" marB="0" marT="17589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gridSpan="3">
                  <a:txBody>
                    <a:bodyPr/>
                    <a:lstStyle/>
                    <a:p>
                      <a:pPr algn="ctr">
                        <a:lnSpc>
                          <a:spcPct val="100000"/>
                        </a:lnSpc>
                        <a:spcBef>
                          <a:spcPts val="1385"/>
                        </a:spcBef>
                      </a:pPr>
                      <a:r>
                        <a:rPr dirty="0" sz="1800" spc="-5" b="1">
                          <a:latin typeface="Times New Roman"/>
                          <a:cs typeface="Times New Roman"/>
                        </a:rPr>
                        <a:t>Actual expenditure </a:t>
                      </a:r>
                      <a:r>
                        <a:rPr dirty="0" sz="1800" b="1">
                          <a:latin typeface="Times New Roman"/>
                          <a:cs typeface="Times New Roman"/>
                        </a:rPr>
                        <a:t>(till</a:t>
                      </a:r>
                      <a:r>
                        <a:rPr dirty="0" sz="1800" spc="-20" b="1">
                          <a:latin typeface="Times New Roman"/>
                          <a:cs typeface="Times New Roman"/>
                        </a:rPr>
                        <a:t> </a:t>
                      </a:r>
                      <a:r>
                        <a:rPr dirty="0" sz="1800" b="1">
                          <a:latin typeface="Times New Roman"/>
                          <a:cs typeface="Times New Roman"/>
                        </a:rPr>
                        <a:t>…)</a:t>
                      </a:r>
                      <a:endParaRPr sz="1800">
                        <a:latin typeface="Times New Roman"/>
                        <a:cs typeface="Times New Roman"/>
                      </a:endParaRPr>
                    </a:p>
                  </a:txBody>
                  <a:tcPr marL="0" marR="0" marB="0" marT="17589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hMerge="1">
                  <a:txBody>
                    <a:bodyPr/>
                    <a:lstStyle/>
                    <a:p>
                      <a:pPr/>
                    </a:p>
                  </a:txBody>
                  <a:tcPr marL="0" marR="0" marB="0" marT="0"/>
                </a:tc>
                <a:tc hMerge="1">
                  <a:txBody>
                    <a:bodyPr/>
                    <a:lstStyle/>
                    <a:p>
                      <a:pPr/>
                    </a:p>
                  </a:txBody>
                  <a:tcPr marL="0" marR="0" marB="0" marT="0"/>
                </a:tc>
                <a:tc>
                  <a:txBody>
                    <a:bodyPr/>
                    <a:lstStyle/>
                    <a:p>
                      <a:pPr algn="ctr" marL="635">
                        <a:lnSpc>
                          <a:spcPct val="100000"/>
                        </a:lnSpc>
                        <a:spcBef>
                          <a:spcPts val="300"/>
                        </a:spcBef>
                      </a:pPr>
                      <a:r>
                        <a:rPr dirty="0" sz="1800" spc="-35" b="1">
                          <a:latin typeface="Times New Roman"/>
                          <a:cs typeface="Times New Roman"/>
                        </a:rPr>
                        <a:t>Total </a:t>
                      </a:r>
                      <a:r>
                        <a:rPr dirty="0" sz="1800" b="1">
                          <a:latin typeface="Times New Roman"/>
                          <a:cs typeface="Times New Roman"/>
                        </a:rPr>
                        <a:t>No.</a:t>
                      </a:r>
                      <a:r>
                        <a:rPr dirty="0" sz="1800" spc="-5" b="1">
                          <a:latin typeface="Times New Roman"/>
                          <a:cs typeface="Times New Roman"/>
                        </a:rPr>
                        <a:t> </a:t>
                      </a:r>
                      <a:r>
                        <a:rPr dirty="0" sz="1800" b="1">
                          <a:latin typeface="Times New Roman"/>
                          <a:cs typeface="Times New Roman"/>
                        </a:rPr>
                        <a:t>of</a:t>
                      </a:r>
                      <a:endParaRPr sz="1800">
                        <a:latin typeface="Times New Roman"/>
                        <a:cs typeface="Times New Roman"/>
                      </a:endParaRPr>
                    </a:p>
                    <a:p>
                      <a:pPr algn="ctr" marL="635">
                        <a:lnSpc>
                          <a:spcPct val="100000"/>
                        </a:lnSpc>
                      </a:pPr>
                      <a:r>
                        <a:rPr dirty="0" sz="1800" b="1">
                          <a:latin typeface="Times New Roman"/>
                          <a:cs typeface="Times New Roman"/>
                        </a:rPr>
                        <a:t>students</a:t>
                      </a:r>
                      <a:r>
                        <a:rPr dirty="0" sz="1800">
                          <a:latin typeface="Times New Roman"/>
                          <a:cs typeface="Times New Roman"/>
                        </a:rPr>
                        <a:t>:</a:t>
                      </a:r>
                      <a:endParaRPr sz="1800">
                        <a:latin typeface="Times New Roman"/>
                        <a:cs typeface="Times New Roman"/>
                      </a:endParaRPr>
                    </a:p>
                  </a:txBody>
                  <a:tcPr marL="0" marR="0" marB="0" marT="3810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r>
              <a:tr h="822959">
                <a:tc>
                  <a:txBody>
                    <a:bodyPr/>
                    <a:lstStyle/>
                    <a:p>
                      <a:pPr>
                        <a:lnSpc>
                          <a:spcPct val="100000"/>
                        </a:lnSpc>
                        <a:spcBef>
                          <a:spcPts val="45"/>
                        </a:spcBef>
                      </a:pPr>
                      <a:endParaRPr sz="1900">
                        <a:latin typeface="Times New Roman"/>
                        <a:cs typeface="Times New Roman"/>
                      </a:endParaRPr>
                    </a:p>
                    <a:p>
                      <a:pPr marL="113030">
                        <a:lnSpc>
                          <a:spcPct val="100000"/>
                        </a:lnSpc>
                      </a:pPr>
                      <a:r>
                        <a:rPr dirty="0" sz="1600" b="1">
                          <a:latin typeface="Times New Roman"/>
                          <a:cs typeface="Times New Roman"/>
                        </a:rPr>
                        <a:t>Fee</a:t>
                      </a:r>
                      <a:endParaRPr sz="16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spcBef>
                          <a:spcPts val="45"/>
                        </a:spcBef>
                      </a:pPr>
                      <a:endParaRPr sz="1900">
                        <a:latin typeface="Times New Roman"/>
                        <a:cs typeface="Times New Roman"/>
                      </a:endParaRPr>
                    </a:p>
                    <a:p>
                      <a:pPr marL="139700">
                        <a:lnSpc>
                          <a:spcPct val="100000"/>
                        </a:lnSpc>
                      </a:pPr>
                      <a:r>
                        <a:rPr dirty="0" sz="1600" b="1">
                          <a:latin typeface="Times New Roman"/>
                          <a:cs typeface="Times New Roman"/>
                        </a:rPr>
                        <a:t>Govt.</a:t>
                      </a:r>
                      <a:endParaRPr sz="16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spcBef>
                          <a:spcPts val="45"/>
                        </a:spcBef>
                      </a:pPr>
                      <a:endParaRPr sz="1900">
                        <a:latin typeface="Times New Roman"/>
                        <a:cs typeface="Times New Roman"/>
                      </a:endParaRPr>
                    </a:p>
                    <a:p>
                      <a:pPr marL="159385">
                        <a:lnSpc>
                          <a:spcPct val="100000"/>
                        </a:lnSpc>
                      </a:pPr>
                      <a:r>
                        <a:rPr dirty="0" sz="1600" b="1">
                          <a:latin typeface="Times New Roman"/>
                          <a:cs typeface="Times New Roman"/>
                        </a:rPr>
                        <a:t>Grant(s)</a:t>
                      </a:r>
                      <a:endParaRPr sz="16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165100" marR="158115" indent="3810">
                        <a:lnSpc>
                          <a:spcPct val="100000"/>
                        </a:lnSpc>
                        <a:spcBef>
                          <a:spcPts val="310"/>
                        </a:spcBef>
                      </a:pPr>
                      <a:r>
                        <a:rPr dirty="0" sz="1600" b="1">
                          <a:latin typeface="Times New Roman"/>
                          <a:cs typeface="Times New Roman"/>
                        </a:rPr>
                        <a:t>Other  </a:t>
                      </a:r>
                      <a:r>
                        <a:rPr dirty="0" sz="1600" spc="-5" b="1">
                          <a:latin typeface="Times New Roman"/>
                          <a:cs typeface="Times New Roman"/>
                        </a:rPr>
                        <a:t>Sources  </a:t>
                      </a:r>
                      <a:r>
                        <a:rPr dirty="0" sz="1600" b="1">
                          <a:latin typeface="Times New Roman"/>
                          <a:cs typeface="Times New Roman"/>
                        </a:rPr>
                        <a:t>(specify)</a:t>
                      </a:r>
                      <a:endParaRPr sz="1600">
                        <a:latin typeface="Times New Roman"/>
                        <a:cs typeface="Times New Roman"/>
                      </a:endParaRPr>
                    </a:p>
                  </a:txBody>
                  <a:tcPr marL="0" marR="0" marB="0" marT="393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just" marL="202565" marR="155575" indent="-40640">
                        <a:lnSpc>
                          <a:spcPct val="100000"/>
                        </a:lnSpc>
                        <a:spcBef>
                          <a:spcPts val="310"/>
                        </a:spcBef>
                      </a:pPr>
                      <a:r>
                        <a:rPr dirty="0" sz="1600" b="1">
                          <a:latin typeface="Times New Roman"/>
                          <a:cs typeface="Times New Roman"/>
                        </a:rPr>
                        <a:t>Recurring  </a:t>
                      </a:r>
                      <a:r>
                        <a:rPr dirty="0" sz="1600" spc="-5" b="1">
                          <a:latin typeface="Times New Roman"/>
                          <a:cs typeface="Times New Roman"/>
                        </a:rPr>
                        <a:t>including  </a:t>
                      </a:r>
                      <a:r>
                        <a:rPr dirty="0" sz="1600" b="1">
                          <a:latin typeface="Times New Roman"/>
                          <a:cs typeface="Times New Roman"/>
                        </a:rPr>
                        <a:t>Salaries</a:t>
                      </a:r>
                      <a:endParaRPr sz="1600">
                        <a:latin typeface="Times New Roman"/>
                        <a:cs typeface="Times New Roman"/>
                      </a:endParaRPr>
                    </a:p>
                  </a:txBody>
                  <a:tcPr marL="0" marR="0" marB="0" marT="393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154940" marR="146685" indent="234950">
                        <a:lnSpc>
                          <a:spcPct val="100000"/>
                        </a:lnSpc>
                        <a:spcBef>
                          <a:spcPts val="1270"/>
                        </a:spcBef>
                      </a:pPr>
                      <a:r>
                        <a:rPr dirty="0" sz="1600" b="1">
                          <a:latin typeface="Times New Roman"/>
                          <a:cs typeface="Times New Roman"/>
                        </a:rPr>
                        <a:t>Non  </a:t>
                      </a:r>
                      <a:r>
                        <a:rPr dirty="0" sz="1600" spc="-30" b="1">
                          <a:latin typeface="Times New Roman"/>
                          <a:cs typeface="Times New Roman"/>
                        </a:rPr>
                        <a:t>r</a:t>
                      </a:r>
                      <a:r>
                        <a:rPr dirty="0" sz="1600" b="1">
                          <a:latin typeface="Times New Roman"/>
                          <a:cs typeface="Times New Roman"/>
                        </a:rPr>
                        <a:t>ec</a:t>
                      </a:r>
                      <a:r>
                        <a:rPr dirty="0" sz="1600" b="1">
                          <a:latin typeface="Times New Roman"/>
                          <a:cs typeface="Times New Roman"/>
                        </a:rPr>
                        <a:t>urring</a:t>
                      </a:r>
                      <a:endParaRPr sz="1600">
                        <a:latin typeface="Times New Roman"/>
                        <a:cs typeface="Times New Roman"/>
                      </a:endParaRPr>
                    </a:p>
                  </a:txBody>
                  <a:tcPr marL="0" marR="0" marB="0" marT="16129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189230" marR="180975" indent="261620">
                        <a:lnSpc>
                          <a:spcPct val="100000"/>
                        </a:lnSpc>
                        <a:spcBef>
                          <a:spcPts val="310"/>
                        </a:spcBef>
                      </a:pPr>
                      <a:r>
                        <a:rPr dirty="0" sz="1600" b="1">
                          <a:latin typeface="Times New Roman"/>
                          <a:cs typeface="Times New Roman"/>
                        </a:rPr>
                        <a:t>Special  </a:t>
                      </a:r>
                      <a:r>
                        <a:rPr dirty="0" sz="1600" spc="-5" b="1">
                          <a:latin typeface="Times New Roman"/>
                          <a:cs typeface="Times New Roman"/>
                        </a:rPr>
                        <a:t>Projects/Any  </a:t>
                      </a:r>
                      <a:r>
                        <a:rPr dirty="0" sz="1600" spc="-25" b="1">
                          <a:latin typeface="Times New Roman"/>
                          <a:cs typeface="Times New Roman"/>
                        </a:rPr>
                        <a:t>other,</a:t>
                      </a:r>
                      <a:r>
                        <a:rPr dirty="0" sz="1600" spc="-90" b="1">
                          <a:latin typeface="Times New Roman"/>
                          <a:cs typeface="Times New Roman"/>
                        </a:rPr>
                        <a:t> </a:t>
                      </a:r>
                      <a:r>
                        <a:rPr dirty="0" sz="1600" b="1">
                          <a:latin typeface="Times New Roman"/>
                          <a:cs typeface="Times New Roman"/>
                        </a:rPr>
                        <a:t>specify</a:t>
                      </a:r>
                      <a:endParaRPr sz="1600">
                        <a:latin typeface="Times New Roman"/>
                        <a:cs typeface="Times New Roman"/>
                      </a:endParaRPr>
                    </a:p>
                  </a:txBody>
                  <a:tcPr marL="0" marR="0" marB="0" marT="393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231775" marR="175260" indent="-48895">
                        <a:lnSpc>
                          <a:spcPct val="100000"/>
                        </a:lnSpc>
                        <a:spcBef>
                          <a:spcPts val="1270"/>
                        </a:spcBef>
                      </a:pPr>
                      <a:r>
                        <a:rPr dirty="0" sz="1600" b="1">
                          <a:latin typeface="Times New Roman"/>
                          <a:cs typeface="Times New Roman"/>
                        </a:rPr>
                        <a:t>Expendit</a:t>
                      </a:r>
                      <a:r>
                        <a:rPr dirty="0" sz="1600" spc="-10" b="1">
                          <a:latin typeface="Times New Roman"/>
                          <a:cs typeface="Times New Roman"/>
                        </a:rPr>
                        <a:t>u</a:t>
                      </a:r>
                      <a:r>
                        <a:rPr dirty="0" sz="1600" spc="-30" b="1">
                          <a:latin typeface="Times New Roman"/>
                          <a:cs typeface="Times New Roman"/>
                        </a:rPr>
                        <a:t>r</a:t>
                      </a:r>
                      <a:r>
                        <a:rPr dirty="0" sz="1600" b="1">
                          <a:latin typeface="Times New Roman"/>
                          <a:cs typeface="Times New Roman"/>
                        </a:rPr>
                        <a:t>e  </a:t>
                      </a:r>
                      <a:r>
                        <a:rPr dirty="0" sz="1600" b="1">
                          <a:latin typeface="Times New Roman"/>
                          <a:cs typeface="Times New Roman"/>
                        </a:rPr>
                        <a:t>per</a:t>
                      </a:r>
                      <a:r>
                        <a:rPr dirty="0" sz="1600" spc="-65" b="1">
                          <a:latin typeface="Times New Roman"/>
                          <a:cs typeface="Times New Roman"/>
                        </a:rPr>
                        <a:t> </a:t>
                      </a:r>
                      <a:r>
                        <a:rPr dirty="0" sz="1600" spc="-5" b="1">
                          <a:latin typeface="Times New Roman"/>
                          <a:cs typeface="Times New Roman"/>
                        </a:rPr>
                        <a:t>student</a:t>
                      </a:r>
                      <a:endParaRPr sz="1600">
                        <a:latin typeface="Times New Roman"/>
                        <a:cs typeface="Times New Roman"/>
                      </a:endParaRPr>
                    </a:p>
                  </a:txBody>
                  <a:tcPr marL="0" marR="0" marB="0" marT="16129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r>
              <a:tr h="370840">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r>
              <a:tr h="370840">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9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r>
            </a:tbl>
          </a:graphicData>
        </a:graphic>
      </p:graphicFrame>
      <p:sp>
        <p:nvSpPr>
          <p:cNvPr id="11" name="object 11"/>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graphicFrame>
        <p:nvGraphicFramePr>
          <p:cNvPr id="12" name="object 12"/>
          <p:cNvGraphicFramePr>
            <a:graphicFrameLocks noGrp="1"/>
          </p:cNvGraphicFramePr>
          <p:nvPr/>
        </p:nvGraphicFramePr>
        <p:xfrm>
          <a:off x="762000" y="3738879"/>
          <a:ext cx="8763000" cy="2204720"/>
        </p:xfrm>
        <a:graphic>
          <a:graphicData uri="http://schemas.openxmlformats.org/drawingml/2006/table">
            <a:tbl>
              <a:tblPr firstRow="1" bandRow="1">
                <a:tableStyleId>{2D5ABB26-0587-4C30-8999-92F81FD0307C}</a:tableStyleId>
              </a:tblPr>
              <a:tblGrid>
                <a:gridCol w="533400"/>
                <a:gridCol w="762000"/>
                <a:gridCol w="1066800"/>
                <a:gridCol w="1066800"/>
                <a:gridCol w="1219200"/>
                <a:gridCol w="1143000"/>
                <a:gridCol w="1524000"/>
                <a:gridCol w="1447800"/>
              </a:tblGrid>
              <a:tr h="640080">
                <a:tc gridSpan="4">
                  <a:txBody>
                    <a:bodyPr/>
                    <a:lstStyle/>
                    <a:p>
                      <a:pPr>
                        <a:lnSpc>
                          <a:spcPct val="100000"/>
                        </a:lnSpc>
                      </a:pPr>
                      <a:endParaRPr sz="1900">
                        <a:latin typeface="Times New Roman"/>
                        <a:cs typeface="Times New Roman"/>
                      </a:endParaRPr>
                    </a:p>
                  </a:txBody>
                  <a:tcPr marL="0" marR="0" marB="0" marT="0">
                    <a:solidFill>
                      <a:srgbClr val="E9EEE8"/>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gridSpan="3">
                  <a:txBody>
                    <a:bodyPr/>
                    <a:lstStyle/>
                    <a:p>
                      <a:pPr>
                        <a:lnSpc>
                          <a:spcPct val="100000"/>
                        </a:lnSpc>
                      </a:pPr>
                      <a:endParaRPr sz="1900">
                        <a:latin typeface="Times New Roman"/>
                        <a:cs typeface="Times New Roman"/>
                      </a:endParaRPr>
                    </a:p>
                  </a:txBody>
                  <a:tcPr marL="0" marR="0" marB="0" marT="0">
                    <a:solidFill>
                      <a:srgbClr val="E9EEE8"/>
                    </a:solidFill>
                  </a:tcPr>
                </a:tc>
                <a:tc hMerge="1">
                  <a:txBody>
                    <a:bodyPr/>
                    <a:lstStyle/>
                    <a:p>
                      <a:pPr/>
                    </a:p>
                  </a:txBody>
                  <a:tcPr marL="0" marR="0" marB="0" marT="0"/>
                </a:tc>
                <a:tc hMerge="1">
                  <a:txBody>
                    <a:bodyPr/>
                    <a:lstStyle/>
                    <a:p>
                      <a:pPr/>
                    </a:p>
                  </a:txBody>
                  <a:tcPr marL="0" marR="0" marB="0" marT="0"/>
                </a:tc>
                <a:tc>
                  <a:txBody>
                    <a:bodyPr/>
                    <a:lstStyle/>
                    <a:p>
                      <a:pPr>
                        <a:lnSpc>
                          <a:spcPct val="100000"/>
                        </a:lnSpc>
                      </a:pPr>
                      <a:endParaRPr sz="1900">
                        <a:latin typeface="Times New Roman"/>
                        <a:cs typeface="Times New Roman"/>
                      </a:endParaRPr>
                    </a:p>
                  </a:txBody>
                  <a:tcPr marL="0" marR="0" marB="0" marT="0">
                    <a:solidFill>
                      <a:srgbClr val="E9EEE8"/>
                    </a:solidFill>
                  </a:tcPr>
                </a:tc>
              </a:tr>
              <a:tr h="822959">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r>
              <a:tr h="370840">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r>
              <a:tr h="370840">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r>
            </a:tbl>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pSp>
      <p:sp>
        <p:nvSpPr>
          <p:cNvPr id="8" name="object 8"/>
          <p:cNvSpPr txBox="1">
            <a:spLocks noGrp="1"/>
          </p:cNvSpPr>
          <p:nvPr>
            <p:ph type="title"/>
          </p:nvPr>
        </p:nvSpPr>
        <p:spPr>
          <a:xfrm>
            <a:off x="535940" y="731774"/>
            <a:ext cx="3832225" cy="330200"/>
          </a:xfrm>
          <a:prstGeom prst="rect"/>
        </p:spPr>
        <p:txBody>
          <a:bodyPr wrap="square" lIns="0" tIns="12065" rIns="0" bIns="0" rtlCol="0" vert="horz">
            <a:spAutoFit/>
          </a:bodyPr>
          <a:lstStyle/>
          <a:p>
            <a:pPr marL="12700">
              <a:lnSpc>
                <a:spcPct val="100000"/>
              </a:lnSpc>
              <a:spcBef>
                <a:spcPts val="95"/>
              </a:spcBef>
            </a:pPr>
            <a:r>
              <a:rPr dirty="0" spc="-5"/>
              <a:t>10.2.1 Adequacy of budget</a:t>
            </a:r>
            <a:r>
              <a:rPr dirty="0" spc="-90"/>
              <a:t> </a:t>
            </a:r>
            <a:r>
              <a:rPr dirty="0" spc="-5"/>
              <a:t>allocation</a:t>
            </a:r>
          </a:p>
        </p:txBody>
      </p:sp>
      <p:sp>
        <p:nvSpPr>
          <p:cNvPr id="9" name="object 9"/>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10" name="object 10"/>
          <p:cNvSpPr txBox="1"/>
          <p:nvPr/>
        </p:nvSpPr>
        <p:spPr>
          <a:xfrm>
            <a:off x="535940" y="1036523"/>
            <a:ext cx="8910955" cy="5310505"/>
          </a:xfrm>
          <a:prstGeom prst="rect">
            <a:avLst/>
          </a:prstGeom>
        </p:spPr>
        <p:txBody>
          <a:bodyPr wrap="square" lIns="0" tIns="12700" rIns="0" bIns="0" rtlCol="0" vert="horz">
            <a:spAutoFit/>
          </a:bodyPr>
          <a:lstStyle/>
          <a:p>
            <a:pPr marL="812800" marR="5715" indent="-342900">
              <a:lnSpc>
                <a:spcPct val="150000"/>
              </a:lnSpc>
              <a:spcBef>
                <a:spcPts val="100"/>
              </a:spcBef>
              <a:buFont typeface="Arial"/>
              <a:buChar char="•"/>
              <a:tabLst>
                <a:tab pos="812165" algn="l"/>
                <a:tab pos="812800" algn="l"/>
              </a:tabLst>
            </a:pPr>
            <a:r>
              <a:rPr dirty="0" sz="2000" spc="-5">
                <a:latin typeface="Times New Roman"/>
                <a:cs typeface="Times New Roman"/>
              </a:rPr>
              <a:t>The institution needs to justify that the budget allocated over the years was  adequate</a:t>
            </a:r>
            <a:endParaRPr sz="2000">
              <a:latin typeface="Times New Roman"/>
              <a:cs typeface="Times New Roman"/>
            </a:endParaRPr>
          </a:p>
          <a:p>
            <a:pPr lvl="1" marL="927100" indent="-396240">
              <a:lnSpc>
                <a:spcPct val="100000"/>
              </a:lnSpc>
              <a:spcBef>
                <a:spcPts val="1200"/>
              </a:spcBef>
              <a:buSzPct val="90000"/>
              <a:buAutoNum type="alphaUcPeriod"/>
              <a:tabLst>
                <a:tab pos="927100" algn="l"/>
                <a:tab pos="927735" algn="l"/>
              </a:tabLst>
            </a:pPr>
            <a:r>
              <a:rPr dirty="0" sz="2000" spc="-5">
                <a:latin typeface="Times New Roman"/>
                <a:cs typeface="Times New Roman"/>
              </a:rPr>
              <a:t>Quantum of budget allocation for three years</a:t>
            </a:r>
            <a:r>
              <a:rPr dirty="0" sz="2000" spc="-20">
                <a:latin typeface="Times New Roman"/>
                <a:cs typeface="Times New Roman"/>
              </a:rPr>
              <a:t> </a:t>
            </a:r>
            <a:r>
              <a:rPr dirty="0" sz="2000" spc="-5">
                <a:latin typeface="Times New Roman"/>
                <a:cs typeface="Times New Roman"/>
              </a:rPr>
              <a:t>(5)</a:t>
            </a:r>
            <a:endParaRPr sz="2000">
              <a:latin typeface="Times New Roman"/>
              <a:cs typeface="Times New Roman"/>
            </a:endParaRPr>
          </a:p>
          <a:p>
            <a:pPr lvl="1" marL="927100" indent="-396240">
              <a:lnSpc>
                <a:spcPct val="100000"/>
              </a:lnSpc>
              <a:spcBef>
                <a:spcPts val="1200"/>
              </a:spcBef>
              <a:buSzPct val="90000"/>
              <a:buAutoNum type="alphaUcPeriod"/>
              <a:tabLst>
                <a:tab pos="927100" algn="l"/>
                <a:tab pos="927735" algn="l"/>
              </a:tabLst>
            </a:pPr>
            <a:r>
              <a:rPr dirty="0" sz="2000" spc="-5">
                <a:latin typeface="Times New Roman"/>
                <a:cs typeface="Times New Roman"/>
              </a:rPr>
              <a:t>Justification of budget allocated for three years</a:t>
            </a:r>
            <a:r>
              <a:rPr dirty="0" sz="2000" spc="-35">
                <a:latin typeface="Times New Roman"/>
                <a:cs typeface="Times New Roman"/>
              </a:rPr>
              <a:t> </a:t>
            </a:r>
            <a:r>
              <a:rPr dirty="0" sz="2000" spc="-5">
                <a:latin typeface="Times New Roman"/>
                <a:cs typeface="Times New Roman"/>
              </a:rPr>
              <a:t>(5)</a:t>
            </a:r>
            <a:endParaRPr sz="2000">
              <a:latin typeface="Times New Roman"/>
              <a:cs typeface="Times New Roman"/>
            </a:endParaRPr>
          </a:p>
          <a:p>
            <a:pPr marL="76835">
              <a:lnSpc>
                <a:spcPct val="100000"/>
              </a:lnSpc>
              <a:spcBef>
                <a:spcPts val="113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469900" indent="-335915">
              <a:lnSpc>
                <a:spcPct val="100000"/>
              </a:lnSpc>
              <a:spcBef>
                <a:spcPts val="1010"/>
              </a:spcBef>
              <a:buAutoNum type="alphaUcPeriod"/>
              <a:tabLst>
                <a:tab pos="469265" algn="l"/>
                <a:tab pos="469900" algn="l"/>
              </a:tabLst>
            </a:pPr>
            <a:r>
              <a:rPr dirty="0" sz="1600" spc="-5" i="1">
                <a:latin typeface="Times New Roman"/>
                <a:cs typeface="Times New Roman"/>
              </a:rPr>
              <a:t>Budget </a:t>
            </a:r>
            <a:r>
              <a:rPr dirty="0" sz="1600" spc="-10" i="1">
                <a:latin typeface="Times New Roman"/>
                <a:cs typeface="Times New Roman"/>
              </a:rPr>
              <a:t>formulation, finalization </a:t>
            </a:r>
            <a:r>
              <a:rPr dirty="0" sz="1600" spc="-5" i="1">
                <a:latin typeface="Times New Roman"/>
                <a:cs typeface="Times New Roman"/>
              </a:rPr>
              <a:t>and </a:t>
            </a:r>
            <a:r>
              <a:rPr dirty="0" sz="1600" spc="-15" i="1">
                <a:latin typeface="Times New Roman"/>
                <a:cs typeface="Times New Roman"/>
              </a:rPr>
              <a:t>approval</a:t>
            </a:r>
            <a:r>
              <a:rPr dirty="0" sz="1600" spc="-5" i="1">
                <a:latin typeface="Times New Roman"/>
                <a:cs typeface="Times New Roman"/>
              </a:rPr>
              <a:t> </a:t>
            </a:r>
            <a:r>
              <a:rPr dirty="0" sz="1600" spc="-15" i="1">
                <a:latin typeface="Times New Roman"/>
                <a:cs typeface="Times New Roman"/>
              </a:rPr>
              <a:t>process</a:t>
            </a:r>
            <a:endParaRPr sz="1600">
              <a:latin typeface="Times New Roman"/>
              <a:cs typeface="Times New Roman"/>
            </a:endParaRPr>
          </a:p>
          <a:p>
            <a:pPr marL="469900" indent="-335915">
              <a:lnSpc>
                <a:spcPct val="100000"/>
              </a:lnSpc>
              <a:spcBef>
                <a:spcPts val="960"/>
              </a:spcBef>
              <a:buAutoNum type="alphaUcPeriod"/>
              <a:tabLst>
                <a:tab pos="469265" algn="l"/>
                <a:tab pos="469900" algn="l"/>
              </a:tabLst>
            </a:pPr>
            <a:r>
              <a:rPr dirty="0" sz="1600" spc="-10" i="1">
                <a:latin typeface="Times New Roman"/>
                <a:cs typeface="Times New Roman"/>
              </a:rPr>
              <a:t>Requirement </a:t>
            </a:r>
            <a:r>
              <a:rPr dirty="0" sz="1600" i="1">
                <a:latin typeface="Times New Roman"/>
                <a:cs typeface="Times New Roman"/>
              </a:rPr>
              <a:t>– </a:t>
            </a:r>
            <a:r>
              <a:rPr dirty="0" sz="1600" spc="-5" i="1">
                <a:latin typeface="Times New Roman"/>
                <a:cs typeface="Times New Roman"/>
              </a:rPr>
              <a:t>allocation –adequacy </a:t>
            </a:r>
            <a:r>
              <a:rPr dirty="0" sz="1600" i="1">
                <a:latin typeface="Times New Roman"/>
                <a:cs typeface="Times New Roman"/>
              </a:rPr>
              <a:t>– </a:t>
            </a:r>
            <a:r>
              <a:rPr dirty="0" sz="1600" spc="-5" i="1">
                <a:latin typeface="Times New Roman"/>
                <a:cs typeface="Times New Roman"/>
              </a:rPr>
              <a:t>justification</a:t>
            </a:r>
            <a:r>
              <a:rPr dirty="0" sz="1600" spc="-50" i="1">
                <a:latin typeface="Times New Roman"/>
                <a:cs typeface="Times New Roman"/>
              </a:rPr>
              <a:t> </a:t>
            </a:r>
            <a:r>
              <a:rPr dirty="0" sz="1600" spc="-15" i="1">
                <a:latin typeface="Times New Roman"/>
                <a:cs typeface="Times New Roman"/>
              </a:rPr>
              <a:t>thereof</a:t>
            </a:r>
            <a:endParaRPr sz="1600">
              <a:latin typeface="Times New Roman"/>
              <a:cs typeface="Times New Roman"/>
            </a:endParaRPr>
          </a:p>
          <a:p>
            <a:pPr>
              <a:lnSpc>
                <a:spcPct val="100000"/>
              </a:lnSpc>
              <a:spcBef>
                <a:spcPts val="20"/>
              </a:spcBef>
            </a:pPr>
            <a:endParaRPr sz="2400">
              <a:latin typeface="Times New Roman"/>
              <a:cs typeface="Times New Roman"/>
            </a:endParaRPr>
          </a:p>
          <a:p>
            <a:pPr lvl="2" marL="711200" indent="-699135">
              <a:lnSpc>
                <a:spcPct val="100000"/>
              </a:lnSpc>
              <a:buAutoNum type="arabicPeriod" startAt="2"/>
              <a:tabLst>
                <a:tab pos="711835" algn="l"/>
              </a:tabLst>
            </a:pPr>
            <a:r>
              <a:rPr dirty="0" sz="2000" spc="-5">
                <a:solidFill>
                  <a:srgbClr val="FF0000"/>
                </a:solidFill>
                <a:latin typeface="Times New Roman"/>
                <a:cs typeface="Times New Roman"/>
              </a:rPr>
              <a:t>Utilization of allocated</a:t>
            </a:r>
            <a:r>
              <a:rPr dirty="0" sz="2000" spc="-25">
                <a:solidFill>
                  <a:srgbClr val="FF0000"/>
                </a:solidFill>
                <a:latin typeface="Times New Roman"/>
                <a:cs typeface="Times New Roman"/>
              </a:rPr>
              <a:t> </a:t>
            </a:r>
            <a:r>
              <a:rPr dirty="0" sz="2000" spc="-5">
                <a:solidFill>
                  <a:srgbClr val="FF0000"/>
                </a:solidFill>
                <a:latin typeface="Times New Roman"/>
                <a:cs typeface="Times New Roman"/>
              </a:rPr>
              <a:t>funds</a:t>
            </a:r>
            <a:endParaRPr sz="2000">
              <a:latin typeface="Times New Roman"/>
              <a:cs typeface="Times New Roman"/>
            </a:endParaRPr>
          </a:p>
          <a:p>
            <a:pPr lvl="3" marL="812800" marR="5080" indent="-342900">
              <a:lnSpc>
                <a:spcPct val="150000"/>
              </a:lnSpc>
              <a:buFont typeface="Arial"/>
              <a:buChar char="•"/>
              <a:tabLst>
                <a:tab pos="812165" algn="l"/>
                <a:tab pos="812800" algn="l"/>
              </a:tabLst>
            </a:pPr>
            <a:r>
              <a:rPr dirty="0" sz="2000" spc="-5">
                <a:latin typeface="Times New Roman"/>
                <a:cs typeface="Times New Roman"/>
              </a:rPr>
              <a:t>The institution needs to state how the budget was utilized during assessment  years</a:t>
            </a:r>
            <a:endParaRPr sz="2000">
              <a:latin typeface="Times New Roman"/>
              <a:cs typeface="Times New Roman"/>
            </a:endParaRPr>
          </a:p>
          <a:p>
            <a:pPr marL="95885">
              <a:lnSpc>
                <a:spcPct val="100000"/>
              </a:lnSpc>
              <a:spcBef>
                <a:spcPts val="125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93980">
              <a:lnSpc>
                <a:spcPct val="100000"/>
              </a:lnSpc>
              <a:spcBef>
                <a:spcPts val="400"/>
              </a:spcBef>
              <a:tabLst>
                <a:tab pos="488315" algn="l"/>
              </a:tabLst>
            </a:pPr>
            <a:r>
              <a:rPr dirty="0" sz="1600" spc="-5" i="1">
                <a:latin typeface="Times New Roman"/>
                <a:cs typeface="Times New Roman"/>
              </a:rPr>
              <a:t>A.	</a:t>
            </a:r>
            <a:r>
              <a:rPr dirty="0" sz="1600" i="1">
                <a:latin typeface="Times New Roman"/>
                <a:cs typeface="Times New Roman"/>
              </a:rPr>
              <a:t>Balance sheet; effective utilization; random verification for atleast </a:t>
            </a:r>
            <a:r>
              <a:rPr dirty="0" sz="1600" spc="-5" i="1">
                <a:latin typeface="Times New Roman"/>
                <a:cs typeface="Times New Roman"/>
              </a:rPr>
              <a:t>two </a:t>
            </a:r>
            <a:r>
              <a:rPr dirty="0" sz="1600" i="1">
                <a:latin typeface="Times New Roman"/>
                <a:cs typeface="Times New Roman"/>
              </a:rPr>
              <a:t>of the </a:t>
            </a:r>
            <a:r>
              <a:rPr dirty="0" sz="1600" spc="-15" i="1">
                <a:latin typeface="Times New Roman"/>
                <a:cs typeface="Times New Roman"/>
              </a:rPr>
              <a:t>three </a:t>
            </a:r>
            <a:r>
              <a:rPr dirty="0" sz="1600" i="1">
                <a:latin typeface="Times New Roman"/>
                <a:cs typeface="Times New Roman"/>
              </a:rPr>
              <a:t>assessment</a:t>
            </a:r>
            <a:r>
              <a:rPr dirty="0" sz="1600" spc="70" i="1">
                <a:latin typeface="Times New Roman"/>
                <a:cs typeface="Times New Roman"/>
              </a:rPr>
              <a:t> </a:t>
            </a:r>
            <a:r>
              <a:rPr dirty="0" sz="1600" i="1">
                <a:latin typeface="Times New Roman"/>
                <a:cs typeface="Times New Roman"/>
              </a:rPr>
              <a:t>years</a:t>
            </a:r>
            <a:endParaRPr sz="1600">
              <a:latin typeface="Times New Roman"/>
              <a:cs typeface="Times New Roman"/>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pSp>
      <p:sp>
        <p:nvSpPr>
          <p:cNvPr id="8" name="object 8"/>
          <p:cNvSpPr txBox="1">
            <a:spLocks noGrp="1"/>
          </p:cNvSpPr>
          <p:nvPr>
            <p:ph type="title"/>
          </p:nvPr>
        </p:nvSpPr>
        <p:spPr>
          <a:xfrm>
            <a:off x="535940" y="883920"/>
            <a:ext cx="7068184" cy="330200"/>
          </a:xfrm>
          <a:prstGeom prst="rect"/>
        </p:spPr>
        <p:txBody>
          <a:bodyPr wrap="square" lIns="0" tIns="12700" rIns="0" bIns="0" rtlCol="0" vert="horz">
            <a:spAutoFit/>
          </a:bodyPr>
          <a:lstStyle/>
          <a:p>
            <a:pPr marL="12700">
              <a:lnSpc>
                <a:spcPct val="100000"/>
              </a:lnSpc>
              <a:spcBef>
                <a:spcPts val="100"/>
              </a:spcBef>
            </a:pPr>
            <a:r>
              <a:rPr dirty="0"/>
              <a:t>10.2.3 </a:t>
            </a:r>
            <a:r>
              <a:rPr dirty="0" spc="-15"/>
              <a:t>Availability </a:t>
            </a:r>
            <a:r>
              <a:rPr dirty="0"/>
              <a:t>of the audited </a:t>
            </a:r>
            <a:r>
              <a:rPr dirty="0" spc="-5"/>
              <a:t>statements </a:t>
            </a:r>
            <a:r>
              <a:rPr dirty="0"/>
              <a:t>on the </a:t>
            </a:r>
            <a:r>
              <a:rPr dirty="0" spc="-15"/>
              <a:t>institute’s</a:t>
            </a:r>
            <a:r>
              <a:rPr dirty="0" spc="-225"/>
              <a:t> </a:t>
            </a:r>
            <a:r>
              <a:rPr dirty="0" spc="-5"/>
              <a:t>website</a:t>
            </a:r>
          </a:p>
        </p:txBody>
      </p:sp>
      <p:sp>
        <p:nvSpPr>
          <p:cNvPr id="9" name="object 9"/>
          <p:cNvSpPr txBox="1"/>
          <p:nvPr/>
        </p:nvSpPr>
        <p:spPr>
          <a:xfrm>
            <a:off x="535940" y="1341627"/>
            <a:ext cx="8908415" cy="4991735"/>
          </a:xfrm>
          <a:prstGeom prst="rect">
            <a:avLst/>
          </a:prstGeom>
        </p:spPr>
        <p:txBody>
          <a:bodyPr wrap="square" lIns="0" tIns="12065" rIns="0" bIns="0" rtlCol="0" vert="horz">
            <a:spAutoFit/>
          </a:bodyPr>
          <a:lstStyle/>
          <a:p>
            <a:pPr marL="812800" indent="-342900">
              <a:lnSpc>
                <a:spcPct val="100000"/>
              </a:lnSpc>
              <a:spcBef>
                <a:spcPts val="95"/>
              </a:spcBef>
              <a:buFont typeface="Arial"/>
              <a:buChar char="•"/>
              <a:tabLst>
                <a:tab pos="812165" algn="l"/>
                <a:tab pos="812800" algn="l"/>
              </a:tabLst>
            </a:pPr>
            <a:r>
              <a:rPr dirty="0" sz="2000" spc="-5">
                <a:latin typeface="Times New Roman"/>
                <a:cs typeface="Times New Roman"/>
              </a:rPr>
              <a:t>The institution </a:t>
            </a:r>
            <a:r>
              <a:rPr dirty="0" sz="2000">
                <a:latin typeface="Times New Roman"/>
                <a:cs typeface="Times New Roman"/>
              </a:rPr>
              <a:t>needs </a:t>
            </a:r>
            <a:r>
              <a:rPr dirty="0" sz="2000" spc="-5">
                <a:latin typeface="Times New Roman"/>
                <a:cs typeface="Times New Roman"/>
              </a:rPr>
              <a:t>to make audited statements available on its</a:t>
            </a:r>
            <a:r>
              <a:rPr dirty="0" sz="2000" spc="10">
                <a:latin typeface="Times New Roman"/>
                <a:cs typeface="Times New Roman"/>
              </a:rPr>
              <a:t> </a:t>
            </a:r>
            <a:r>
              <a:rPr dirty="0" sz="2000" spc="-5">
                <a:latin typeface="Times New Roman"/>
                <a:cs typeface="Times New Roman"/>
              </a:rPr>
              <a:t>website.</a:t>
            </a:r>
            <a:endParaRPr sz="2000">
              <a:latin typeface="Times New Roman"/>
              <a:cs typeface="Times New Roman"/>
            </a:endParaRPr>
          </a:p>
          <a:p>
            <a:pPr>
              <a:lnSpc>
                <a:spcPct val="100000"/>
              </a:lnSpc>
              <a:spcBef>
                <a:spcPts val="35"/>
              </a:spcBef>
            </a:pPr>
            <a:endParaRPr sz="2100">
              <a:latin typeface="Times New Roman"/>
              <a:cs typeface="Times New Roman"/>
            </a:endParaRPr>
          </a:p>
          <a:p>
            <a:pPr marL="76835">
              <a:lnSpc>
                <a:spcPct val="100000"/>
              </a:lnSpc>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6835">
              <a:lnSpc>
                <a:spcPct val="100000"/>
              </a:lnSpc>
              <a:spcBef>
                <a:spcPts val="385"/>
              </a:spcBef>
              <a:tabLst>
                <a:tab pos="534035" algn="l"/>
              </a:tabLst>
            </a:pPr>
            <a:r>
              <a:rPr dirty="0" sz="2000" spc="-15" i="1">
                <a:latin typeface="Times New Roman"/>
                <a:cs typeface="Times New Roman"/>
              </a:rPr>
              <a:t>A.	</a:t>
            </a:r>
            <a:r>
              <a:rPr dirty="0" sz="2000" spc="-30" i="1">
                <a:latin typeface="Times New Roman"/>
                <a:cs typeface="Times New Roman"/>
              </a:rPr>
              <a:t>Website</a:t>
            </a:r>
            <a:endParaRPr sz="2000">
              <a:latin typeface="Times New Roman"/>
              <a:cs typeface="Times New Roman"/>
            </a:endParaRPr>
          </a:p>
          <a:p>
            <a:pPr>
              <a:lnSpc>
                <a:spcPct val="100000"/>
              </a:lnSpc>
              <a:spcBef>
                <a:spcPts val="30"/>
              </a:spcBef>
            </a:pPr>
            <a:endParaRPr sz="1850">
              <a:latin typeface="Times New Roman"/>
              <a:cs typeface="Times New Roman"/>
            </a:endParaRPr>
          </a:p>
          <a:p>
            <a:pPr lvl="1" marL="570865" indent="-558800">
              <a:lnSpc>
                <a:spcPct val="100000"/>
              </a:lnSpc>
              <a:buAutoNum type="arabicPeriod" startAt="3"/>
              <a:tabLst>
                <a:tab pos="571500" algn="l"/>
              </a:tabLst>
            </a:pPr>
            <a:r>
              <a:rPr dirty="0" sz="2200" spc="-5" b="1">
                <a:solidFill>
                  <a:srgbClr val="0000CC"/>
                </a:solidFill>
                <a:latin typeface="Times New Roman"/>
                <a:cs typeface="Times New Roman"/>
              </a:rPr>
              <a:t>Program </a:t>
            </a:r>
            <a:r>
              <a:rPr dirty="0" sz="2200" b="1">
                <a:solidFill>
                  <a:srgbClr val="0000CC"/>
                </a:solidFill>
                <a:latin typeface="Times New Roman"/>
                <a:cs typeface="Times New Roman"/>
              </a:rPr>
              <a:t>Specific Budget Allocation,</a:t>
            </a:r>
            <a:r>
              <a:rPr dirty="0" sz="2200" spc="-155" b="1">
                <a:solidFill>
                  <a:srgbClr val="0000CC"/>
                </a:solidFill>
                <a:latin typeface="Times New Roman"/>
                <a:cs typeface="Times New Roman"/>
              </a:rPr>
              <a:t> </a:t>
            </a:r>
            <a:r>
              <a:rPr dirty="0" sz="2200" b="1">
                <a:solidFill>
                  <a:srgbClr val="0000CC"/>
                </a:solidFill>
                <a:latin typeface="Times New Roman"/>
                <a:cs typeface="Times New Roman"/>
              </a:rPr>
              <a:t>Utilization</a:t>
            </a:r>
            <a:endParaRPr sz="2200">
              <a:latin typeface="Times New Roman"/>
              <a:cs typeface="Times New Roman"/>
            </a:endParaRPr>
          </a:p>
          <a:p>
            <a:pPr marL="469900">
              <a:lnSpc>
                <a:spcPct val="100000"/>
              </a:lnSpc>
              <a:spcBef>
                <a:spcPts val="1250"/>
              </a:spcBef>
            </a:pPr>
            <a:r>
              <a:rPr dirty="0" sz="2000" spc="-30">
                <a:latin typeface="Times New Roman"/>
                <a:cs typeface="Times New Roman"/>
              </a:rPr>
              <a:t>Total </a:t>
            </a:r>
            <a:r>
              <a:rPr dirty="0" sz="2000" spc="-5">
                <a:latin typeface="Times New Roman"/>
                <a:cs typeface="Times New Roman"/>
              </a:rPr>
              <a:t>Budget at program </a:t>
            </a:r>
            <a:r>
              <a:rPr dirty="0" sz="2000">
                <a:latin typeface="Times New Roman"/>
                <a:cs typeface="Times New Roman"/>
              </a:rPr>
              <a:t>level: </a:t>
            </a:r>
            <a:r>
              <a:rPr dirty="0" sz="2000" spc="-5">
                <a:latin typeface="Times New Roman"/>
                <a:cs typeface="Times New Roman"/>
              </a:rPr>
              <a:t>For </a:t>
            </a:r>
            <a:r>
              <a:rPr dirty="0" sz="2000" spc="-70">
                <a:latin typeface="Times New Roman"/>
                <a:cs typeface="Times New Roman"/>
              </a:rPr>
              <a:t>CFY, </a:t>
            </a:r>
            <a:r>
              <a:rPr dirty="0" sz="2000" spc="-5">
                <a:latin typeface="Times New Roman"/>
                <a:cs typeface="Times New Roman"/>
              </a:rPr>
              <a:t>CFYm1, CFYm2 &amp;</a:t>
            </a:r>
            <a:r>
              <a:rPr dirty="0" sz="2000" spc="110">
                <a:latin typeface="Times New Roman"/>
                <a:cs typeface="Times New Roman"/>
              </a:rPr>
              <a:t> </a:t>
            </a:r>
            <a:r>
              <a:rPr dirty="0" sz="2000" spc="-5">
                <a:latin typeface="Times New Roman"/>
                <a:cs typeface="Times New Roman"/>
              </a:rPr>
              <a:t>CFYm3</a:t>
            </a:r>
            <a:endParaRPr sz="2000">
              <a:latin typeface="Times New Roman"/>
              <a:cs typeface="Times New Roman"/>
            </a:endParaRPr>
          </a:p>
          <a:p>
            <a:pPr>
              <a:lnSpc>
                <a:spcPct val="100000"/>
              </a:lnSpc>
              <a:spcBef>
                <a:spcPts val="5"/>
              </a:spcBef>
            </a:pPr>
            <a:endParaRPr sz="2250">
              <a:latin typeface="Times New Roman"/>
              <a:cs typeface="Times New Roman"/>
            </a:endParaRPr>
          </a:p>
          <a:p>
            <a:pPr lvl="2" marL="760730" indent="-748665">
              <a:lnSpc>
                <a:spcPct val="100000"/>
              </a:lnSpc>
              <a:buAutoNum type="arabicPeriod"/>
              <a:tabLst>
                <a:tab pos="761365" algn="l"/>
              </a:tabLst>
            </a:pPr>
            <a:r>
              <a:rPr dirty="0" sz="2000" spc="-5">
                <a:solidFill>
                  <a:srgbClr val="FF0000"/>
                </a:solidFill>
                <a:latin typeface="Times New Roman"/>
                <a:cs typeface="Times New Roman"/>
              </a:rPr>
              <a:t>Adequacy of budget</a:t>
            </a:r>
            <a:r>
              <a:rPr dirty="0" sz="2000" spc="-20">
                <a:solidFill>
                  <a:srgbClr val="FF0000"/>
                </a:solidFill>
                <a:latin typeface="Times New Roman"/>
                <a:cs typeface="Times New Roman"/>
              </a:rPr>
              <a:t> </a:t>
            </a:r>
            <a:r>
              <a:rPr dirty="0" sz="2000" spc="-5">
                <a:solidFill>
                  <a:srgbClr val="FF0000"/>
                </a:solidFill>
                <a:latin typeface="Times New Roman"/>
                <a:cs typeface="Times New Roman"/>
              </a:rPr>
              <a:t>allocation</a:t>
            </a:r>
            <a:endParaRPr sz="2000">
              <a:latin typeface="Times New Roman"/>
              <a:cs typeface="Times New Roman"/>
            </a:endParaRPr>
          </a:p>
          <a:p>
            <a:pPr marL="469900">
              <a:lnSpc>
                <a:spcPct val="100000"/>
              </a:lnSpc>
              <a:spcBef>
                <a:spcPts val="770"/>
              </a:spcBef>
            </a:pPr>
            <a:r>
              <a:rPr dirty="0" sz="2000" spc="-5">
                <a:latin typeface="Times New Roman"/>
                <a:cs typeface="Times New Roman"/>
              </a:rPr>
              <a:t>Program</a:t>
            </a:r>
            <a:r>
              <a:rPr dirty="0" sz="2000" spc="170">
                <a:latin typeface="Times New Roman"/>
                <a:cs typeface="Times New Roman"/>
              </a:rPr>
              <a:t> </a:t>
            </a:r>
            <a:r>
              <a:rPr dirty="0" sz="2000" spc="-5">
                <a:latin typeface="Times New Roman"/>
                <a:cs typeface="Times New Roman"/>
              </a:rPr>
              <a:t>needs</a:t>
            </a:r>
            <a:r>
              <a:rPr dirty="0" sz="2000" spc="180">
                <a:latin typeface="Times New Roman"/>
                <a:cs typeface="Times New Roman"/>
              </a:rPr>
              <a:t> </a:t>
            </a:r>
            <a:r>
              <a:rPr dirty="0" sz="2000" spc="-5">
                <a:latin typeface="Times New Roman"/>
                <a:cs typeface="Times New Roman"/>
              </a:rPr>
              <a:t>to</a:t>
            </a:r>
            <a:r>
              <a:rPr dirty="0" sz="2000" spc="175">
                <a:latin typeface="Times New Roman"/>
                <a:cs typeface="Times New Roman"/>
              </a:rPr>
              <a:t> </a:t>
            </a:r>
            <a:r>
              <a:rPr dirty="0" sz="2000" spc="-5">
                <a:latin typeface="Times New Roman"/>
                <a:cs typeface="Times New Roman"/>
              </a:rPr>
              <a:t>justify</a:t>
            </a:r>
            <a:r>
              <a:rPr dirty="0" sz="2000" spc="175">
                <a:latin typeface="Times New Roman"/>
                <a:cs typeface="Times New Roman"/>
              </a:rPr>
              <a:t> </a:t>
            </a:r>
            <a:r>
              <a:rPr dirty="0" sz="2000" spc="-5">
                <a:latin typeface="Times New Roman"/>
                <a:cs typeface="Times New Roman"/>
              </a:rPr>
              <a:t>that</a:t>
            </a:r>
            <a:r>
              <a:rPr dirty="0" sz="2000" spc="170">
                <a:latin typeface="Times New Roman"/>
                <a:cs typeface="Times New Roman"/>
              </a:rPr>
              <a:t> </a:t>
            </a:r>
            <a:r>
              <a:rPr dirty="0" sz="2000" spc="-5">
                <a:latin typeface="Times New Roman"/>
                <a:cs typeface="Times New Roman"/>
              </a:rPr>
              <a:t>the</a:t>
            </a:r>
            <a:r>
              <a:rPr dirty="0" sz="2000" spc="175">
                <a:latin typeface="Times New Roman"/>
                <a:cs typeface="Times New Roman"/>
              </a:rPr>
              <a:t> </a:t>
            </a:r>
            <a:r>
              <a:rPr dirty="0" sz="2000" spc="-5">
                <a:latin typeface="Times New Roman"/>
                <a:cs typeface="Times New Roman"/>
              </a:rPr>
              <a:t>budget</a:t>
            </a:r>
            <a:r>
              <a:rPr dirty="0" sz="2000" spc="170">
                <a:latin typeface="Times New Roman"/>
                <a:cs typeface="Times New Roman"/>
              </a:rPr>
              <a:t> </a:t>
            </a:r>
            <a:r>
              <a:rPr dirty="0" sz="2000" spc="-5">
                <a:latin typeface="Times New Roman"/>
                <a:cs typeface="Times New Roman"/>
              </a:rPr>
              <a:t>allocated</a:t>
            </a:r>
            <a:r>
              <a:rPr dirty="0" sz="2000" spc="180">
                <a:latin typeface="Times New Roman"/>
                <a:cs typeface="Times New Roman"/>
              </a:rPr>
              <a:t> </a:t>
            </a:r>
            <a:r>
              <a:rPr dirty="0" sz="2000" spc="-5">
                <a:latin typeface="Times New Roman"/>
                <a:cs typeface="Times New Roman"/>
              </a:rPr>
              <a:t>over</a:t>
            </a:r>
            <a:r>
              <a:rPr dirty="0" sz="2000" spc="170">
                <a:latin typeface="Times New Roman"/>
                <a:cs typeface="Times New Roman"/>
              </a:rPr>
              <a:t> </a:t>
            </a:r>
            <a:r>
              <a:rPr dirty="0" sz="2000" spc="-5">
                <a:latin typeface="Times New Roman"/>
                <a:cs typeface="Times New Roman"/>
              </a:rPr>
              <a:t>the</a:t>
            </a:r>
            <a:r>
              <a:rPr dirty="0" sz="2000" spc="180">
                <a:latin typeface="Times New Roman"/>
                <a:cs typeface="Times New Roman"/>
              </a:rPr>
              <a:t> </a:t>
            </a:r>
            <a:r>
              <a:rPr dirty="0" sz="2000" spc="-5">
                <a:latin typeface="Times New Roman"/>
                <a:cs typeface="Times New Roman"/>
              </a:rPr>
              <a:t>assessment</a:t>
            </a:r>
            <a:r>
              <a:rPr dirty="0" sz="2000" spc="175">
                <a:latin typeface="Times New Roman"/>
                <a:cs typeface="Times New Roman"/>
              </a:rPr>
              <a:t> </a:t>
            </a:r>
            <a:r>
              <a:rPr dirty="0" sz="2000" spc="-5">
                <a:latin typeface="Times New Roman"/>
                <a:cs typeface="Times New Roman"/>
              </a:rPr>
              <a:t>years</a:t>
            </a:r>
            <a:r>
              <a:rPr dirty="0" sz="2000" spc="170">
                <a:latin typeface="Times New Roman"/>
                <a:cs typeface="Times New Roman"/>
              </a:rPr>
              <a:t> </a:t>
            </a:r>
            <a:r>
              <a:rPr dirty="0" sz="2000" spc="-5">
                <a:latin typeface="Times New Roman"/>
                <a:cs typeface="Times New Roman"/>
              </a:rPr>
              <a:t>was</a:t>
            </a:r>
            <a:endParaRPr sz="2000">
              <a:latin typeface="Times New Roman"/>
              <a:cs typeface="Times New Roman"/>
            </a:endParaRPr>
          </a:p>
          <a:p>
            <a:pPr marL="469900">
              <a:lnSpc>
                <a:spcPct val="100000"/>
              </a:lnSpc>
              <a:spcBef>
                <a:spcPts val="1200"/>
              </a:spcBef>
            </a:pPr>
            <a:r>
              <a:rPr dirty="0" sz="2000" spc="-5">
                <a:latin typeface="Times New Roman"/>
                <a:cs typeface="Times New Roman"/>
              </a:rPr>
              <a:t>adequate for the</a:t>
            </a:r>
            <a:r>
              <a:rPr dirty="0" sz="2000" spc="-25">
                <a:latin typeface="Times New Roman"/>
                <a:cs typeface="Times New Roman"/>
              </a:rPr>
              <a:t> </a:t>
            </a:r>
            <a:r>
              <a:rPr dirty="0" sz="2000" spc="-5">
                <a:latin typeface="Times New Roman"/>
                <a:cs typeface="Times New Roman"/>
              </a:rPr>
              <a:t>program</a:t>
            </a:r>
            <a:endParaRPr sz="2000">
              <a:latin typeface="Times New Roman"/>
              <a:cs typeface="Times New Roman"/>
            </a:endParaRPr>
          </a:p>
          <a:p>
            <a:pPr marL="76835">
              <a:lnSpc>
                <a:spcPct val="100000"/>
              </a:lnSpc>
              <a:spcBef>
                <a:spcPts val="113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lvl="3" marL="469900" indent="-394335">
              <a:lnSpc>
                <a:spcPct val="100000"/>
              </a:lnSpc>
              <a:spcBef>
                <a:spcPts val="1010"/>
              </a:spcBef>
              <a:buAutoNum type="alphaUcPeriod"/>
              <a:tabLst>
                <a:tab pos="469265" algn="l"/>
                <a:tab pos="469900" algn="l"/>
              </a:tabLst>
            </a:pPr>
            <a:r>
              <a:rPr dirty="0" sz="1600" i="1">
                <a:latin typeface="Times New Roman"/>
                <a:cs typeface="Times New Roman"/>
              </a:rPr>
              <a:t>Budget formulation, </a:t>
            </a:r>
            <a:r>
              <a:rPr dirty="0" sz="1600" spc="-5" i="1">
                <a:latin typeface="Times New Roman"/>
                <a:cs typeface="Times New Roman"/>
              </a:rPr>
              <a:t>finalization </a:t>
            </a:r>
            <a:r>
              <a:rPr dirty="0" sz="1600" i="1">
                <a:latin typeface="Times New Roman"/>
                <a:cs typeface="Times New Roman"/>
              </a:rPr>
              <a:t>and </a:t>
            </a:r>
            <a:r>
              <a:rPr dirty="0" sz="1600" spc="-10" i="1">
                <a:latin typeface="Times New Roman"/>
                <a:cs typeface="Times New Roman"/>
              </a:rPr>
              <a:t>approval</a:t>
            </a:r>
            <a:r>
              <a:rPr dirty="0" sz="1600" spc="-5" i="1">
                <a:latin typeface="Times New Roman"/>
                <a:cs typeface="Times New Roman"/>
              </a:rPr>
              <a:t> </a:t>
            </a:r>
            <a:r>
              <a:rPr dirty="0" sz="1600" spc="-15" i="1">
                <a:latin typeface="Times New Roman"/>
                <a:cs typeface="Times New Roman"/>
              </a:rPr>
              <a:t>process</a:t>
            </a:r>
            <a:endParaRPr sz="1600">
              <a:latin typeface="Times New Roman"/>
              <a:cs typeface="Times New Roman"/>
            </a:endParaRPr>
          </a:p>
          <a:p>
            <a:pPr lvl="3" marL="469900" indent="-394335">
              <a:lnSpc>
                <a:spcPct val="100000"/>
              </a:lnSpc>
              <a:spcBef>
                <a:spcPts val="960"/>
              </a:spcBef>
              <a:buAutoNum type="alphaUcPeriod"/>
              <a:tabLst>
                <a:tab pos="469265" algn="l"/>
                <a:tab pos="469900" algn="l"/>
              </a:tabLst>
            </a:pPr>
            <a:r>
              <a:rPr dirty="0" sz="1600" spc="-10" i="1">
                <a:latin typeface="Times New Roman"/>
                <a:cs typeface="Times New Roman"/>
              </a:rPr>
              <a:t>Requirement </a:t>
            </a:r>
            <a:r>
              <a:rPr dirty="0" sz="1600" i="1">
                <a:latin typeface="Times New Roman"/>
                <a:cs typeface="Times New Roman"/>
              </a:rPr>
              <a:t>– allocation </a:t>
            </a:r>
            <a:r>
              <a:rPr dirty="0" sz="1600" spc="-5" i="1">
                <a:latin typeface="Times New Roman"/>
                <a:cs typeface="Times New Roman"/>
              </a:rPr>
              <a:t>–adequacy </a:t>
            </a:r>
            <a:r>
              <a:rPr dirty="0" sz="1600" i="1">
                <a:latin typeface="Times New Roman"/>
                <a:cs typeface="Times New Roman"/>
              </a:rPr>
              <a:t>– justification</a:t>
            </a:r>
            <a:r>
              <a:rPr dirty="0" sz="1600" spc="15" i="1">
                <a:latin typeface="Times New Roman"/>
                <a:cs typeface="Times New Roman"/>
              </a:rPr>
              <a:t> </a:t>
            </a:r>
            <a:r>
              <a:rPr dirty="0" sz="1600" spc="-10" i="1">
                <a:latin typeface="Times New Roman"/>
                <a:cs typeface="Times New Roman"/>
              </a:rPr>
              <a:t>thereof</a:t>
            </a:r>
            <a:endParaRPr sz="1600">
              <a:latin typeface="Times New Roman"/>
              <a:cs typeface="Times New Roman"/>
            </a:endParaRPr>
          </a:p>
        </p:txBody>
      </p:sp>
      <p:sp>
        <p:nvSpPr>
          <p:cNvPr id="10" name="object 10"/>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4904994" y="3390900"/>
              <a:ext cx="96012" cy="76200"/>
            </a:xfrm>
            <a:prstGeom prst="rect">
              <a:avLst/>
            </a:prstGeom>
            <a:blipFill>
              <a:blip r:embed="rId2" cstate="print"/>
              <a:stretch>
                <a:fillRect/>
              </a:stretch>
            </a:blipFill>
          </p:spPr>
          <p:txBody>
            <a:bodyPr wrap="square" lIns="0" tIns="0" rIns="0" bIns="0" rtlCol="0"/>
            <a:lstStyle/>
            <a:p/>
          </p:txBody>
        </p:sp>
      </p:grpSp>
      <p:sp>
        <p:nvSpPr>
          <p:cNvPr id="8" name="object 8"/>
          <p:cNvSpPr txBox="1"/>
          <p:nvPr/>
        </p:nvSpPr>
        <p:spPr>
          <a:xfrm>
            <a:off x="408940" y="195679"/>
            <a:ext cx="8961120" cy="5240655"/>
          </a:xfrm>
          <a:prstGeom prst="rect">
            <a:avLst/>
          </a:prstGeom>
        </p:spPr>
        <p:txBody>
          <a:bodyPr wrap="square" lIns="0" tIns="99060" rIns="0" bIns="0" rtlCol="0" vert="horz">
            <a:spAutoFit/>
          </a:bodyPr>
          <a:lstStyle/>
          <a:p>
            <a:pPr marL="12700">
              <a:lnSpc>
                <a:spcPct val="100000"/>
              </a:lnSpc>
              <a:spcBef>
                <a:spcPts val="780"/>
              </a:spcBef>
            </a:pPr>
            <a:r>
              <a:rPr dirty="0" sz="1600" spc="-5" b="1">
                <a:solidFill>
                  <a:srgbClr val="FF0000"/>
                </a:solidFill>
                <a:latin typeface="Georgia"/>
                <a:cs typeface="Georgia"/>
              </a:rPr>
              <a:t>Contd.</a:t>
            </a:r>
            <a:endParaRPr sz="1600">
              <a:latin typeface="Georgia"/>
              <a:cs typeface="Georgia"/>
            </a:endParaRPr>
          </a:p>
          <a:p>
            <a:pPr lvl="2" marL="901700" indent="-762635">
              <a:lnSpc>
                <a:spcPct val="100000"/>
              </a:lnSpc>
              <a:spcBef>
                <a:spcPts val="850"/>
              </a:spcBef>
              <a:buAutoNum type="arabicPeriod" startAt="2"/>
              <a:tabLst>
                <a:tab pos="902335" algn="l"/>
              </a:tabLst>
            </a:pPr>
            <a:r>
              <a:rPr dirty="0" sz="2000" spc="-5">
                <a:solidFill>
                  <a:srgbClr val="FF0000"/>
                </a:solidFill>
                <a:latin typeface="Times New Roman"/>
                <a:cs typeface="Times New Roman"/>
              </a:rPr>
              <a:t>Utilization of allocated</a:t>
            </a:r>
            <a:r>
              <a:rPr dirty="0" sz="2000" spc="-40">
                <a:solidFill>
                  <a:srgbClr val="FF0000"/>
                </a:solidFill>
                <a:latin typeface="Times New Roman"/>
                <a:cs typeface="Times New Roman"/>
              </a:rPr>
              <a:t> </a:t>
            </a:r>
            <a:r>
              <a:rPr dirty="0" sz="2000" spc="-5">
                <a:solidFill>
                  <a:srgbClr val="FF0000"/>
                </a:solidFill>
                <a:latin typeface="Times New Roman"/>
                <a:cs typeface="Times New Roman"/>
              </a:rPr>
              <a:t>funds</a:t>
            </a:r>
            <a:endParaRPr sz="2000">
              <a:latin typeface="Times New Roman"/>
              <a:cs typeface="Times New Roman"/>
            </a:endParaRPr>
          </a:p>
          <a:p>
            <a:pPr marL="596900">
              <a:lnSpc>
                <a:spcPct val="100000"/>
              </a:lnSpc>
              <a:spcBef>
                <a:spcPts val="770"/>
              </a:spcBef>
              <a:tabLst>
                <a:tab pos="1622425" algn="l"/>
                <a:tab pos="2351405" algn="l"/>
                <a:tab pos="2700020" algn="l"/>
                <a:tab pos="3315335" algn="l"/>
                <a:tab pos="3903979" algn="l"/>
                <a:tab pos="4364990" algn="l"/>
                <a:tab pos="5207635" algn="l"/>
                <a:tab pos="5754370" algn="l"/>
                <a:tab pos="6664325" algn="l"/>
                <a:tab pos="7478395" algn="l"/>
                <a:tab pos="7939405" algn="l"/>
                <a:tab pos="8441055" algn="l"/>
              </a:tabLst>
            </a:pPr>
            <a:r>
              <a:rPr dirty="0" sz="2000" spc="-5">
                <a:latin typeface="Times New Roman"/>
                <a:cs typeface="Times New Roman"/>
              </a:rPr>
              <a:t>Program	needs	</a:t>
            </a:r>
            <a:r>
              <a:rPr dirty="0" sz="2000" spc="-5">
                <a:latin typeface="Times New Roman"/>
                <a:cs typeface="Times New Roman"/>
              </a:rPr>
              <a:t>t</a:t>
            </a:r>
            <a:r>
              <a:rPr dirty="0" sz="2000" spc="-5">
                <a:latin typeface="Times New Roman"/>
                <a:cs typeface="Times New Roman"/>
              </a:rPr>
              <a:t>o	st</a:t>
            </a:r>
            <a:r>
              <a:rPr dirty="0" sz="2000" spc="-10">
                <a:latin typeface="Times New Roman"/>
                <a:cs typeface="Times New Roman"/>
              </a:rPr>
              <a:t>a</a:t>
            </a:r>
            <a:r>
              <a:rPr dirty="0" sz="2000" spc="-5">
                <a:latin typeface="Times New Roman"/>
                <a:cs typeface="Times New Roman"/>
              </a:rPr>
              <a:t>te	how	the	budget	</a:t>
            </a:r>
            <a:r>
              <a:rPr dirty="0" sz="2000" spc="-5">
                <a:latin typeface="Times New Roman"/>
                <a:cs typeface="Times New Roman"/>
              </a:rPr>
              <a:t>was</a:t>
            </a:r>
            <a:r>
              <a:rPr dirty="0" sz="2000">
                <a:latin typeface="Times New Roman"/>
                <a:cs typeface="Times New Roman"/>
              </a:rPr>
              <a:t>	u</a:t>
            </a:r>
            <a:r>
              <a:rPr dirty="0" sz="2000" spc="-10">
                <a:latin typeface="Times New Roman"/>
                <a:cs typeface="Times New Roman"/>
              </a:rPr>
              <a:t>t</a:t>
            </a:r>
            <a:r>
              <a:rPr dirty="0" sz="2000">
                <a:latin typeface="Times New Roman"/>
                <a:cs typeface="Times New Roman"/>
              </a:rPr>
              <a:t>i</a:t>
            </a:r>
            <a:r>
              <a:rPr dirty="0" sz="2000" spc="-10">
                <a:latin typeface="Times New Roman"/>
                <a:cs typeface="Times New Roman"/>
              </a:rPr>
              <a:t>l</a:t>
            </a:r>
            <a:r>
              <a:rPr dirty="0" sz="2000">
                <a:latin typeface="Times New Roman"/>
                <a:cs typeface="Times New Roman"/>
              </a:rPr>
              <a:t>ized	during	the	</a:t>
            </a:r>
            <a:r>
              <a:rPr dirty="0" sz="2000" spc="-5">
                <a:latin typeface="Times New Roman"/>
                <a:cs typeface="Times New Roman"/>
              </a:rPr>
              <a:t>la</a:t>
            </a:r>
            <a:r>
              <a:rPr dirty="0" sz="2000" spc="-15">
                <a:latin typeface="Times New Roman"/>
                <a:cs typeface="Times New Roman"/>
              </a:rPr>
              <a:t>s</a:t>
            </a:r>
            <a:r>
              <a:rPr dirty="0" sz="2000">
                <a:latin typeface="Times New Roman"/>
                <a:cs typeface="Times New Roman"/>
              </a:rPr>
              <a:t>t	thr</a:t>
            </a:r>
            <a:r>
              <a:rPr dirty="0" sz="2000" spc="-10">
                <a:latin typeface="Times New Roman"/>
                <a:cs typeface="Times New Roman"/>
              </a:rPr>
              <a:t>e</a:t>
            </a:r>
            <a:r>
              <a:rPr dirty="0" sz="2000">
                <a:latin typeface="Times New Roman"/>
                <a:cs typeface="Times New Roman"/>
              </a:rPr>
              <a:t>e</a:t>
            </a:r>
            <a:endParaRPr sz="2000">
              <a:latin typeface="Times New Roman"/>
              <a:cs typeface="Times New Roman"/>
            </a:endParaRPr>
          </a:p>
          <a:p>
            <a:pPr marL="596900">
              <a:lnSpc>
                <a:spcPct val="100000"/>
              </a:lnSpc>
              <a:spcBef>
                <a:spcPts val="1200"/>
              </a:spcBef>
            </a:pPr>
            <a:r>
              <a:rPr dirty="0" sz="2000" spc="-5">
                <a:latin typeface="Times New Roman"/>
                <a:cs typeface="Times New Roman"/>
              </a:rPr>
              <a:t>assessment</a:t>
            </a:r>
            <a:r>
              <a:rPr dirty="0" sz="2000" spc="-25">
                <a:latin typeface="Times New Roman"/>
                <a:cs typeface="Times New Roman"/>
              </a:rPr>
              <a:t> </a:t>
            </a:r>
            <a:r>
              <a:rPr dirty="0" sz="2000" spc="-5">
                <a:latin typeface="Times New Roman"/>
                <a:cs typeface="Times New Roman"/>
              </a:rPr>
              <a:t>years</a:t>
            </a:r>
            <a:endParaRPr sz="2000">
              <a:latin typeface="Times New Roman"/>
              <a:cs typeface="Times New Roman"/>
            </a:endParaRPr>
          </a:p>
          <a:p>
            <a:pPr marL="203835">
              <a:lnSpc>
                <a:spcPct val="100000"/>
              </a:lnSpc>
              <a:spcBef>
                <a:spcPts val="113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lvl="3" marL="596900" indent="-394335">
              <a:lnSpc>
                <a:spcPct val="100000"/>
              </a:lnSpc>
              <a:spcBef>
                <a:spcPts val="1010"/>
              </a:spcBef>
              <a:buSzPct val="87500"/>
              <a:buAutoNum type="alphaUcPeriod"/>
              <a:tabLst>
                <a:tab pos="596265" algn="l"/>
                <a:tab pos="596900" algn="l"/>
              </a:tabLst>
            </a:pPr>
            <a:r>
              <a:rPr dirty="0" sz="1600" i="1">
                <a:latin typeface="Times New Roman"/>
                <a:cs typeface="Times New Roman"/>
              </a:rPr>
              <a:t>Balance sheet; effective utilization; random verification for atleast </a:t>
            </a:r>
            <a:r>
              <a:rPr dirty="0" sz="1600" spc="-5" i="1">
                <a:latin typeface="Times New Roman"/>
                <a:cs typeface="Times New Roman"/>
              </a:rPr>
              <a:t>two </a:t>
            </a:r>
            <a:r>
              <a:rPr dirty="0" sz="1600" i="1">
                <a:latin typeface="Times New Roman"/>
                <a:cs typeface="Times New Roman"/>
              </a:rPr>
              <a:t>of the </a:t>
            </a:r>
            <a:r>
              <a:rPr dirty="0" sz="1600" spc="-15" i="1">
                <a:latin typeface="Times New Roman"/>
                <a:cs typeface="Times New Roman"/>
              </a:rPr>
              <a:t>three </a:t>
            </a:r>
            <a:r>
              <a:rPr dirty="0" sz="1600" i="1">
                <a:latin typeface="Times New Roman"/>
                <a:cs typeface="Times New Roman"/>
              </a:rPr>
              <a:t>assessment</a:t>
            </a:r>
            <a:r>
              <a:rPr dirty="0" sz="1600" spc="65" i="1">
                <a:latin typeface="Times New Roman"/>
                <a:cs typeface="Times New Roman"/>
              </a:rPr>
              <a:t> </a:t>
            </a:r>
            <a:r>
              <a:rPr dirty="0" sz="1600" i="1">
                <a:latin typeface="Times New Roman"/>
                <a:cs typeface="Times New Roman"/>
              </a:rPr>
              <a:t>years</a:t>
            </a:r>
            <a:endParaRPr sz="1600">
              <a:latin typeface="Times New Roman"/>
              <a:cs typeface="Times New Roman"/>
            </a:endParaRPr>
          </a:p>
          <a:p>
            <a:pPr>
              <a:lnSpc>
                <a:spcPct val="100000"/>
              </a:lnSpc>
              <a:spcBef>
                <a:spcPts val="50"/>
              </a:spcBef>
            </a:pPr>
            <a:endParaRPr sz="1700">
              <a:latin typeface="Times New Roman"/>
              <a:cs typeface="Times New Roman"/>
            </a:endParaRPr>
          </a:p>
          <a:p>
            <a:pPr marL="139700">
              <a:lnSpc>
                <a:spcPct val="100000"/>
              </a:lnSpc>
            </a:pPr>
            <a:r>
              <a:rPr dirty="0" sz="2200" b="1">
                <a:solidFill>
                  <a:srgbClr val="0000CC"/>
                </a:solidFill>
                <a:latin typeface="Times New Roman"/>
                <a:cs typeface="Times New Roman"/>
              </a:rPr>
              <a:t>10.4. Library and</a:t>
            </a:r>
            <a:r>
              <a:rPr dirty="0" sz="2200" spc="-40" b="1">
                <a:solidFill>
                  <a:srgbClr val="0000CC"/>
                </a:solidFill>
                <a:latin typeface="Times New Roman"/>
                <a:cs typeface="Times New Roman"/>
              </a:rPr>
              <a:t> </a:t>
            </a:r>
            <a:r>
              <a:rPr dirty="0" sz="2200" b="1">
                <a:solidFill>
                  <a:srgbClr val="0000CC"/>
                </a:solidFill>
                <a:latin typeface="Times New Roman"/>
                <a:cs typeface="Times New Roman"/>
              </a:rPr>
              <a:t>Internet</a:t>
            </a:r>
            <a:endParaRPr sz="2200">
              <a:latin typeface="Times New Roman"/>
              <a:cs typeface="Times New Roman"/>
            </a:endParaRPr>
          </a:p>
          <a:p>
            <a:pPr marL="1052830" indent="-343535">
              <a:lnSpc>
                <a:spcPct val="100000"/>
              </a:lnSpc>
              <a:spcBef>
                <a:spcPts val="775"/>
              </a:spcBef>
              <a:buFont typeface="Arial"/>
              <a:buChar char="•"/>
              <a:tabLst>
                <a:tab pos="1052195" algn="l"/>
                <a:tab pos="1052830" algn="l"/>
              </a:tabLst>
            </a:pPr>
            <a:r>
              <a:rPr dirty="0" sz="2000" spc="-5">
                <a:latin typeface="Times New Roman"/>
                <a:cs typeface="Times New Roman"/>
              </a:rPr>
              <a:t>AICTE zero deficiency report for all the assessment</a:t>
            </a:r>
            <a:r>
              <a:rPr dirty="0" sz="2000" spc="-20">
                <a:latin typeface="Times New Roman"/>
                <a:cs typeface="Times New Roman"/>
              </a:rPr>
              <a:t> </a:t>
            </a:r>
            <a:r>
              <a:rPr dirty="0" sz="2000" spc="-5">
                <a:latin typeface="Times New Roman"/>
                <a:cs typeface="Times New Roman"/>
              </a:rPr>
              <a:t>years</a:t>
            </a:r>
            <a:endParaRPr sz="2000">
              <a:latin typeface="Times New Roman"/>
              <a:cs typeface="Times New Roman"/>
            </a:endParaRPr>
          </a:p>
          <a:p>
            <a:pPr marL="1052830" indent="-343535">
              <a:lnSpc>
                <a:spcPct val="100000"/>
              </a:lnSpc>
              <a:spcBef>
                <a:spcPts val="1200"/>
              </a:spcBef>
              <a:buFont typeface="Arial"/>
              <a:buChar char="•"/>
              <a:tabLst>
                <a:tab pos="1052195" algn="l"/>
                <a:tab pos="1052830" algn="l"/>
              </a:tabLst>
            </a:pPr>
            <a:r>
              <a:rPr dirty="0" sz="2000" spc="-5">
                <a:latin typeface="Times New Roman"/>
                <a:cs typeface="Times New Roman"/>
              </a:rPr>
              <a:t>Effective</a:t>
            </a:r>
            <a:r>
              <a:rPr dirty="0" sz="2000" spc="-25">
                <a:latin typeface="Times New Roman"/>
                <a:cs typeface="Times New Roman"/>
              </a:rPr>
              <a:t> </a:t>
            </a:r>
            <a:r>
              <a:rPr dirty="0" sz="2000" spc="-5">
                <a:latin typeface="Times New Roman"/>
                <a:cs typeface="Times New Roman"/>
              </a:rPr>
              <a:t>availability</a:t>
            </a:r>
            <a:endParaRPr sz="2000">
              <a:latin typeface="Times New Roman"/>
              <a:cs typeface="Times New Roman"/>
            </a:endParaRPr>
          </a:p>
          <a:p>
            <a:pPr marL="1052830" indent="-343535">
              <a:lnSpc>
                <a:spcPct val="100000"/>
              </a:lnSpc>
              <a:spcBef>
                <a:spcPts val="1200"/>
              </a:spcBef>
              <a:buFont typeface="Arial"/>
              <a:buChar char="•"/>
              <a:tabLst>
                <a:tab pos="1052195" algn="l"/>
                <a:tab pos="1052830" algn="l"/>
              </a:tabLst>
            </a:pPr>
            <a:r>
              <a:rPr dirty="0" sz="2000" spc="-5">
                <a:latin typeface="Times New Roman"/>
                <a:cs typeface="Times New Roman"/>
              </a:rPr>
              <a:t>Purchase</a:t>
            </a:r>
            <a:r>
              <a:rPr dirty="0" sz="2000" spc="-15">
                <a:latin typeface="Times New Roman"/>
                <a:cs typeface="Times New Roman"/>
              </a:rPr>
              <a:t> </a:t>
            </a:r>
            <a:r>
              <a:rPr dirty="0" sz="2000" spc="-5">
                <a:latin typeface="Times New Roman"/>
                <a:cs typeface="Times New Roman"/>
              </a:rPr>
              <a:t>records</a:t>
            </a:r>
            <a:endParaRPr sz="2000">
              <a:latin typeface="Times New Roman"/>
              <a:cs typeface="Times New Roman"/>
            </a:endParaRPr>
          </a:p>
          <a:p>
            <a:pPr marL="1052830" indent="-343535">
              <a:lnSpc>
                <a:spcPct val="100000"/>
              </a:lnSpc>
              <a:spcBef>
                <a:spcPts val="1200"/>
              </a:spcBef>
              <a:buFont typeface="Arial"/>
              <a:buChar char="•"/>
              <a:tabLst>
                <a:tab pos="1052195" algn="l"/>
                <a:tab pos="1052830" algn="l"/>
              </a:tabLst>
            </a:pPr>
            <a:r>
              <a:rPr dirty="0" sz="2000" spc="-5">
                <a:latin typeface="Times New Roman"/>
                <a:cs typeface="Times New Roman"/>
              </a:rPr>
              <a:t>Utilization of</a:t>
            </a:r>
            <a:r>
              <a:rPr dirty="0" sz="2000" spc="-15">
                <a:latin typeface="Times New Roman"/>
                <a:cs typeface="Times New Roman"/>
              </a:rPr>
              <a:t> </a:t>
            </a:r>
            <a:r>
              <a:rPr dirty="0" sz="2000" spc="-5">
                <a:latin typeface="Times New Roman"/>
                <a:cs typeface="Times New Roman"/>
              </a:rPr>
              <a:t>facilities</a:t>
            </a:r>
            <a:endParaRPr sz="2000">
              <a:latin typeface="Times New Roman"/>
              <a:cs typeface="Times New Roman"/>
            </a:endParaRPr>
          </a:p>
          <a:p>
            <a:pPr marL="1052830" indent="-343535">
              <a:lnSpc>
                <a:spcPct val="100000"/>
              </a:lnSpc>
              <a:spcBef>
                <a:spcPts val="1200"/>
              </a:spcBef>
              <a:buFont typeface="Arial"/>
              <a:buChar char="•"/>
              <a:tabLst>
                <a:tab pos="1052195" algn="l"/>
                <a:tab pos="1052830" algn="l"/>
              </a:tabLst>
            </a:pPr>
            <a:r>
              <a:rPr dirty="0" sz="2000" spc="-5">
                <a:latin typeface="Times New Roman"/>
                <a:cs typeface="Times New Roman"/>
              </a:rPr>
              <a:t>Documentation</a:t>
            </a:r>
            <a:endParaRPr sz="2000">
              <a:latin typeface="Times New Roman"/>
              <a:cs typeface="Times New Roman"/>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a:spLocks noGrp="1"/>
          </p:cNvSpPr>
          <p:nvPr>
            <p:ph type="title"/>
          </p:nvPr>
        </p:nvSpPr>
        <p:spPr>
          <a:xfrm>
            <a:off x="3360165" y="3124707"/>
            <a:ext cx="2804795" cy="635635"/>
          </a:xfrm>
          <a:prstGeom prst="rect"/>
        </p:spPr>
        <p:txBody>
          <a:bodyPr wrap="square" lIns="0" tIns="12700" rIns="0" bIns="0" rtlCol="0" vert="horz">
            <a:spAutoFit/>
          </a:bodyPr>
          <a:lstStyle/>
          <a:p>
            <a:pPr marL="12700">
              <a:lnSpc>
                <a:spcPct val="100000"/>
              </a:lnSpc>
              <a:spcBef>
                <a:spcPts val="100"/>
              </a:spcBef>
            </a:pPr>
            <a:r>
              <a:rPr dirty="0" sz="4000" i="1">
                <a:solidFill>
                  <a:srgbClr val="C00000"/>
                </a:solidFill>
                <a:latin typeface="Times New Roman"/>
                <a:cs typeface="Times New Roman"/>
              </a:rPr>
              <a:t>THANK</a:t>
            </a:r>
            <a:r>
              <a:rPr dirty="0" sz="4000" spc="-105" i="1">
                <a:solidFill>
                  <a:srgbClr val="C00000"/>
                </a:solidFill>
                <a:latin typeface="Times New Roman"/>
                <a:cs typeface="Times New Roman"/>
              </a:rPr>
              <a:t> </a:t>
            </a:r>
            <a:r>
              <a:rPr dirty="0" sz="4000" i="1">
                <a:solidFill>
                  <a:srgbClr val="C00000"/>
                </a:solidFill>
                <a:latin typeface="Times New Roman"/>
                <a:cs typeface="Times New Roman"/>
              </a:rPr>
              <a:t>YOU</a:t>
            </a:r>
            <a:endParaRPr sz="4000">
              <a:latin typeface="Times New Roman"/>
              <a:cs typeface="Times New Roman"/>
            </a:endParaRPr>
          </a:p>
        </p:txBody>
      </p:sp>
      <p:sp>
        <p:nvSpPr>
          <p:cNvPr id="13" name="object 13"/>
          <p:cNvSpPr txBox="1"/>
          <p:nvPr/>
        </p:nvSpPr>
        <p:spPr>
          <a:xfrm>
            <a:off x="4799329" y="1115313"/>
            <a:ext cx="308610" cy="269875"/>
          </a:xfrm>
          <a:prstGeom prst="rect">
            <a:avLst/>
          </a:prstGeom>
        </p:spPr>
        <p:txBody>
          <a:bodyPr wrap="square" lIns="0" tIns="12700" rIns="0" bIns="0" rtlCol="0" vert="horz">
            <a:spAutoFit/>
          </a:bodyPr>
          <a:lstStyle/>
          <a:p>
            <a:pPr marL="12700">
              <a:lnSpc>
                <a:spcPct val="100000"/>
              </a:lnSpc>
              <a:spcBef>
                <a:spcPts val="100"/>
              </a:spcBef>
            </a:pPr>
            <a:r>
              <a:rPr dirty="0" sz="1600">
                <a:solidFill>
                  <a:srgbClr val="7A9799"/>
                </a:solidFill>
                <a:latin typeface="Georgia"/>
                <a:cs typeface="Georgia"/>
              </a:rPr>
              <a:t>151</a:t>
            </a:r>
            <a:endParaRPr sz="1600">
              <a:latin typeface="Georgia"/>
              <a:cs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17" y="0"/>
            <a:ext cx="9904730" cy="6858000"/>
            <a:chOff x="1717"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80"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1"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1"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6"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998600" y="1413891"/>
              <a:ext cx="227837" cy="21031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997458" y="1412747"/>
              <a:ext cx="230124" cy="212597"/>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1247394" y="1338833"/>
              <a:ext cx="82296" cy="76962"/>
            </a:xfrm>
            <a:prstGeom prst="rect">
              <a:avLst/>
            </a:prstGeom>
            <a:blipFill>
              <a:blip r:embed="rId8" cstate="print"/>
              <a:stretch>
                <a:fillRect/>
              </a:stretch>
            </a:blipFill>
          </p:spPr>
          <p:txBody>
            <a:bodyPr wrap="square" lIns="0" tIns="0" rIns="0" bIns="0" rtlCol="0"/>
            <a:lstStyle/>
            <a:p/>
          </p:txBody>
        </p:sp>
      </p:grpSp>
      <p:sp>
        <p:nvSpPr>
          <p:cNvPr id="17" name="object 17"/>
          <p:cNvSpPr txBox="1">
            <a:spLocks noGrp="1"/>
          </p:cNvSpPr>
          <p:nvPr>
            <p:ph type="title"/>
          </p:nvPr>
        </p:nvSpPr>
        <p:spPr>
          <a:xfrm>
            <a:off x="1221739" y="468884"/>
            <a:ext cx="3790315" cy="482600"/>
          </a:xfrm>
          <a:prstGeom prst="rect"/>
        </p:spPr>
        <p:txBody>
          <a:bodyPr wrap="square" lIns="0" tIns="12700" rIns="0" bIns="0" rtlCol="0" vert="horz">
            <a:spAutoFit/>
          </a:bodyPr>
          <a:lstStyle/>
          <a:p>
            <a:pPr marL="12700">
              <a:lnSpc>
                <a:spcPct val="100000"/>
              </a:lnSpc>
              <a:spcBef>
                <a:spcPts val="100"/>
              </a:spcBef>
            </a:pPr>
            <a:r>
              <a:rPr dirty="0" sz="3000" spc="-5" b="1">
                <a:latin typeface="Bookman Old Style"/>
                <a:cs typeface="Bookman Old Style"/>
              </a:rPr>
              <a:t>Processes </a:t>
            </a:r>
            <a:r>
              <a:rPr dirty="0" sz="3000" b="1">
                <a:latin typeface="Bookman Old Style"/>
                <a:cs typeface="Bookman Old Style"/>
              </a:rPr>
              <a:t>for</a:t>
            </a:r>
            <a:r>
              <a:rPr dirty="0" sz="3000" spc="-85" b="1">
                <a:latin typeface="Bookman Old Style"/>
                <a:cs typeface="Bookman Old Style"/>
              </a:rPr>
              <a:t> </a:t>
            </a:r>
            <a:r>
              <a:rPr dirty="0" sz="3000" spc="-5" b="1">
                <a:latin typeface="Bookman Old Style"/>
                <a:cs typeface="Bookman Old Style"/>
              </a:rPr>
              <a:t>PEOs</a:t>
            </a:r>
            <a:endParaRPr sz="3000">
              <a:latin typeface="Bookman Old Style"/>
              <a:cs typeface="Bookman Old Style"/>
            </a:endParaRPr>
          </a:p>
        </p:txBody>
      </p:sp>
      <p:sp>
        <p:nvSpPr>
          <p:cNvPr id="18" name="object 18"/>
          <p:cNvSpPr txBox="1"/>
          <p:nvPr/>
        </p:nvSpPr>
        <p:spPr>
          <a:xfrm>
            <a:off x="7953756" y="1150365"/>
            <a:ext cx="1721485" cy="756920"/>
          </a:xfrm>
          <a:prstGeom prst="rect">
            <a:avLst/>
          </a:prstGeom>
        </p:spPr>
        <p:txBody>
          <a:bodyPr wrap="square" lIns="0" tIns="12700" rIns="0" bIns="0" rtlCol="0" vert="horz">
            <a:spAutoFit/>
          </a:bodyPr>
          <a:lstStyle/>
          <a:p>
            <a:pPr marL="62865" marR="5080" indent="-50800">
              <a:lnSpc>
                <a:spcPct val="100000"/>
              </a:lnSpc>
              <a:spcBef>
                <a:spcPts val="100"/>
              </a:spcBef>
              <a:tabLst>
                <a:tab pos="1116330" algn="l"/>
                <a:tab pos="1351915" algn="l"/>
              </a:tabLst>
            </a:pPr>
            <a:r>
              <a:rPr dirty="0" sz="2400">
                <a:solidFill>
                  <a:srgbClr val="0000FF"/>
                </a:solidFill>
                <a:latin typeface="Times New Roman"/>
                <a:cs typeface="Times New Roman"/>
              </a:rPr>
              <a:t>form</a:t>
            </a:r>
            <a:r>
              <a:rPr dirty="0" sz="2400" spc="-10">
                <a:solidFill>
                  <a:srgbClr val="0000FF"/>
                </a:solidFill>
                <a:latin typeface="Times New Roman"/>
                <a:cs typeface="Times New Roman"/>
              </a:rPr>
              <a:t>a</a:t>
            </a:r>
            <a:r>
              <a:rPr dirty="0" sz="2400">
                <a:solidFill>
                  <a:srgbClr val="0000FF"/>
                </a:solidFill>
                <a:latin typeface="Times New Roman"/>
                <a:cs typeface="Times New Roman"/>
              </a:rPr>
              <a:t>t		for  data	fr</a:t>
            </a:r>
            <a:r>
              <a:rPr dirty="0" sz="2400" spc="-10">
                <a:solidFill>
                  <a:srgbClr val="0000FF"/>
                </a:solidFill>
                <a:latin typeface="Times New Roman"/>
                <a:cs typeface="Times New Roman"/>
              </a:rPr>
              <a:t>o</a:t>
            </a:r>
            <a:r>
              <a:rPr dirty="0" sz="2400">
                <a:solidFill>
                  <a:srgbClr val="0000FF"/>
                </a:solidFill>
                <a:latin typeface="Times New Roman"/>
                <a:cs typeface="Times New Roman"/>
              </a:rPr>
              <a:t>m</a:t>
            </a:r>
            <a:endParaRPr sz="2400">
              <a:latin typeface="Times New Roman"/>
              <a:cs typeface="Times New Roman"/>
            </a:endParaRPr>
          </a:p>
        </p:txBody>
      </p:sp>
      <p:sp>
        <p:nvSpPr>
          <p:cNvPr id="19" name="object 19"/>
          <p:cNvSpPr txBox="1"/>
          <p:nvPr/>
        </p:nvSpPr>
        <p:spPr>
          <a:xfrm>
            <a:off x="5743702" y="1150365"/>
            <a:ext cx="2063750" cy="1122680"/>
          </a:xfrm>
          <a:prstGeom prst="rect">
            <a:avLst/>
          </a:prstGeom>
        </p:spPr>
        <p:txBody>
          <a:bodyPr wrap="square" lIns="0" tIns="12700" rIns="0" bIns="0" rtlCol="0" vert="horz">
            <a:spAutoFit/>
          </a:bodyPr>
          <a:lstStyle/>
          <a:p>
            <a:pPr marL="527050" marR="5080" indent="-514350">
              <a:lnSpc>
                <a:spcPct val="100000"/>
              </a:lnSpc>
              <a:spcBef>
                <a:spcPts val="100"/>
              </a:spcBef>
              <a:buSzPct val="79166"/>
              <a:buFont typeface="Symbol"/>
              <a:buChar char=""/>
              <a:tabLst>
                <a:tab pos="526415" algn="l"/>
                <a:tab pos="527050" algn="l"/>
              </a:tabLst>
            </a:pPr>
            <a:r>
              <a:rPr dirty="0" sz="2400" spc="-5">
                <a:solidFill>
                  <a:srgbClr val="0000FF"/>
                </a:solidFill>
                <a:latin typeface="Times New Roman"/>
                <a:cs typeface="Times New Roman"/>
              </a:rPr>
              <a:t>Feedback  collecting  </a:t>
            </a:r>
            <a:r>
              <a:rPr dirty="0" sz="2400">
                <a:solidFill>
                  <a:srgbClr val="0000FF"/>
                </a:solidFill>
                <a:latin typeface="Times New Roman"/>
                <a:cs typeface="Times New Roman"/>
              </a:rPr>
              <a:t>stakeholders</a:t>
            </a:r>
            <a:endParaRPr sz="2400">
              <a:latin typeface="Times New Roman"/>
              <a:cs typeface="Times New Roman"/>
            </a:endParaRPr>
          </a:p>
        </p:txBody>
      </p:sp>
      <p:sp>
        <p:nvSpPr>
          <p:cNvPr id="20" name="object 20"/>
          <p:cNvSpPr txBox="1"/>
          <p:nvPr/>
        </p:nvSpPr>
        <p:spPr>
          <a:xfrm>
            <a:off x="5743702" y="2323846"/>
            <a:ext cx="3931920" cy="3470275"/>
          </a:xfrm>
          <a:prstGeom prst="rect">
            <a:avLst/>
          </a:prstGeom>
        </p:spPr>
        <p:txBody>
          <a:bodyPr wrap="square" lIns="0" tIns="12700" rIns="0" bIns="0" rtlCol="0" vert="horz">
            <a:spAutoFit/>
          </a:bodyPr>
          <a:lstStyle/>
          <a:p>
            <a:pPr algn="just" marL="527050" marR="5080" indent="-514350">
              <a:lnSpc>
                <a:spcPct val="100000"/>
              </a:lnSpc>
              <a:spcBef>
                <a:spcPts val="100"/>
              </a:spcBef>
              <a:buSzPct val="79166"/>
              <a:buFont typeface="Symbol"/>
              <a:buChar char=""/>
              <a:tabLst>
                <a:tab pos="527050" algn="l"/>
              </a:tabLst>
            </a:pPr>
            <a:r>
              <a:rPr dirty="0" sz="2400" spc="-5">
                <a:solidFill>
                  <a:srgbClr val="0000FF"/>
                </a:solidFill>
                <a:latin typeface="Times New Roman"/>
                <a:cs typeface="Times New Roman"/>
              </a:rPr>
              <a:t>A process </a:t>
            </a:r>
            <a:r>
              <a:rPr dirty="0" sz="2400">
                <a:solidFill>
                  <a:srgbClr val="0000FF"/>
                </a:solidFill>
                <a:latin typeface="Times New Roman"/>
                <a:cs typeface="Times New Roman"/>
              </a:rPr>
              <a:t>by which </a:t>
            </a:r>
            <a:r>
              <a:rPr dirty="0" sz="2400" spc="-5">
                <a:solidFill>
                  <a:srgbClr val="0000FF"/>
                </a:solidFill>
                <a:latin typeface="Times New Roman"/>
                <a:cs typeface="Times New Roman"/>
              </a:rPr>
              <a:t>PEOs  </a:t>
            </a:r>
            <a:r>
              <a:rPr dirty="0" sz="2400">
                <a:solidFill>
                  <a:srgbClr val="0000FF"/>
                </a:solidFill>
                <a:latin typeface="Times New Roman"/>
                <a:cs typeface="Times New Roman"/>
              </a:rPr>
              <a:t>are </a:t>
            </a:r>
            <a:r>
              <a:rPr dirty="0" sz="2400" spc="-5">
                <a:solidFill>
                  <a:srgbClr val="0000FF"/>
                </a:solidFill>
                <a:latin typeface="Times New Roman"/>
                <a:cs typeface="Times New Roman"/>
              </a:rPr>
              <a:t>created </a:t>
            </a:r>
            <a:r>
              <a:rPr dirty="0" sz="2400">
                <a:solidFill>
                  <a:srgbClr val="0000FF"/>
                </a:solidFill>
                <a:latin typeface="Times New Roman"/>
                <a:cs typeface="Times New Roman"/>
              </a:rPr>
              <a:t>and reviewed  </a:t>
            </a:r>
            <a:r>
              <a:rPr dirty="0" sz="2400" spc="-5">
                <a:solidFill>
                  <a:srgbClr val="0000FF"/>
                </a:solidFill>
                <a:latin typeface="Times New Roman"/>
                <a:cs typeface="Times New Roman"/>
              </a:rPr>
              <a:t>periodically</a:t>
            </a:r>
            <a:endParaRPr sz="2400">
              <a:latin typeface="Times New Roman"/>
              <a:cs typeface="Times New Roman"/>
            </a:endParaRPr>
          </a:p>
          <a:p>
            <a:pPr algn="just" marL="527050" marR="5715" indent="-514350">
              <a:lnSpc>
                <a:spcPct val="100000"/>
              </a:lnSpc>
              <a:spcBef>
                <a:spcPts val="600"/>
              </a:spcBef>
              <a:buClr>
                <a:srgbClr val="0000FF"/>
              </a:buClr>
              <a:buSzPct val="79166"/>
              <a:buFont typeface="Symbol"/>
              <a:buChar char=""/>
              <a:tabLst>
                <a:tab pos="527050" algn="l"/>
              </a:tabLst>
            </a:pPr>
            <a:r>
              <a:rPr dirty="0" sz="2400" spc="-5">
                <a:solidFill>
                  <a:srgbClr val="FF0000"/>
                </a:solidFill>
                <a:latin typeface="Times New Roman"/>
                <a:cs typeface="Times New Roman"/>
              </a:rPr>
              <a:t>A process to evaluate </a:t>
            </a:r>
            <a:r>
              <a:rPr dirty="0" sz="2400" spc="-10">
                <a:solidFill>
                  <a:srgbClr val="FF0000"/>
                </a:solidFill>
                <a:latin typeface="Times New Roman"/>
                <a:cs typeface="Times New Roman"/>
              </a:rPr>
              <a:t>to  </a:t>
            </a:r>
            <a:r>
              <a:rPr dirty="0" sz="2400">
                <a:solidFill>
                  <a:srgbClr val="FF0000"/>
                </a:solidFill>
                <a:latin typeface="Times New Roman"/>
                <a:cs typeface="Times New Roman"/>
              </a:rPr>
              <a:t>what </a:t>
            </a:r>
            <a:r>
              <a:rPr dirty="0" sz="2400" spc="-5">
                <a:solidFill>
                  <a:srgbClr val="FF0000"/>
                </a:solidFill>
                <a:latin typeface="Times New Roman"/>
                <a:cs typeface="Times New Roman"/>
              </a:rPr>
              <a:t>extent PEOs are  </a:t>
            </a:r>
            <a:r>
              <a:rPr dirty="0" sz="2400">
                <a:solidFill>
                  <a:srgbClr val="FF0000"/>
                </a:solidFill>
                <a:latin typeface="Times New Roman"/>
                <a:cs typeface="Times New Roman"/>
              </a:rPr>
              <a:t>attained</a:t>
            </a:r>
            <a:endParaRPr sz="2400">
              <a:latin typeface="Times New Roman"/>
              <a:cs typeface="Times New Roman"/>
            </a:endParaRPr>
          </a:p>
          <a:p>
            <a:pPr algn="just" marL="527050" marR="5080" indent="-514350">
              <a:lnSpc>
                <a:spcPct val="100000"/>
              </a:lnSpc>
              <a:spcBef>
                <a:spcPts val="600"/>
              </a:spcBef>
              <a:buSzPct val="79166"/>
              <a:buFont typeface="Symbol"/>
              <a:buChar char=""/>
              <a:tabLst>
                <a:tab pos="527050" algn="l"/>
              </a:tabLst>
            </a:pPr>
            <a:r>
              <a:rPr dirty="0" sz="2400" spc="-25">
                <a:solidFill>
                  <a:srgbClr val="0000FF"/>
                </a:solidFill>
                <a:latin typeface="Times New Roman"/>
                <a:cs typeface="Times New Roman"/>
              </a:rPr>
              <a:t>Review, </a:t>
            </a:r>
            <a:r>
              <a:rPr dirty="0" sz="2400">
                <a:solidFill>
                  <a:srgbClr val="0000FF"/>
                </a:solidFill>
                <a:latin typeface="Times New Roman"/>
                <a:cs typeface="Times New Roman"/>
              </a:rPr>
              <a:t>Mid </a:t>
            </a:r>
            <a:r>
              <a:rPr dirty="0" sz="2400" spc="-5">
                <a:solidFill>
                  <a:srgbClr val="0000FF"/>
                </a:solidFill>
                <a:latin typeface="Times New Roman"/>
                <a:cs typeface="Times New Roman"/>
              </a:rPr>
              <a:t>correction,  </a:t>
            </a:r>
            <a:r>
              <a:rPr dirty="0" sz="2400">
                <a:solidFill>
                  <a:srgbClr val="0000FF"/>
                </a:solidFill>
                <a:latin typeface="Times New Roman"/>
                <a:cs typeface="Times New Roman"/>
              </a:rPr>
              <a:t>and </a:t>
            </a:r>
            <a:r>
              <a:rPr dirty="0" sz="2400" spc="-5">
                <a:solidFill>
                  <a:srgbClr val="0000FF"/>
                </a:solidFill>
                <a:latin typeface="Times New Roman"/>
                <a:cs typeface="Times New Roman"/>
              </a:rPr>
              <a:t>Continuous Quality  </a:t>
            </a:r>
            <a:r>
              <a:rPr dirty="0" sz="2400">
                <a:solidFill>
                  <a:srgbClr val="0000FF"/>
                </a:solidFill>
                <a:latin typeface="Times New Roman"/>
                <a:cs typeface="Times New Roman"/>
              </a:rPr>
              <a:t>Improvement</a:t>
            </a:r>
            <a:endParaRPr sz="2400">
              <a:latin typeface="Times New Roman"/>
              <a:cs typeface="Times New Roman"/>
            </a:endParaRPr>
          </a:p>
        </p:txBody>
      </p:sp>
      <p:sp>
        <p:nvSpPr>
          <p:cNvPr id="21" name="object 21"/>
          <p:cNvSpPr/>
          <p:nvPr/>
        </p:nvSpPr>
        <p:spPr>
          <a:xfrm>
            <a:off x="1066800" y="1143000"/>
            <a:ext cx="4570476" cy="4648200"/>
          </a:xfrm>
          <a:prstGeom prst="rect">
            <a:avLst/>
          </a:prstGeom>
          <a:blipFill>
            <a:blip r:embed="rId9" cstate="print"/>
            <a:stretch>
              <a:fillRect/>
            </a:stretch>
          </a:blipFill>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739140" y="816355"/>
            <a:ext cx="8461375"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1.5. Establish consistency of PEOs with Mission of the Department</a:t>
            </a:r>
            <a:r>
              <a:rPr dirty="0" sz="2200" spc="-320" b="1">
                <a:solidFill>
                  <a:srgbClr val="0000CC"/>
                </a:solidFill>
                <a:latin typeface="Times New Roman"/>
                <a:cs typeface="Times New Roman"/>
              </a:rPr>
              <a:t> </a:t>
            </a:r>
            <a:r>
              <a:rPr dirty="0" sz="2200" b="1">
                <a:solidFill>
                  <a:srgbClr val="0000CC"/>
                </a:solidFill>
                <a:latin typeface="Times New Roman"/>
                <a:cs typeface="Times New Roman"/>
              </a:rPr>
              <a:t>(10)</a:t>
            </a:r>
            <a:endParaRPr sz="2200">
              <a:latin typeface="Times New Roman"/>
              <a:cs typeface="Times New Roman"/>
            </a:endParaRPr>
          </a:p>
        </p:txBody>
      </p:sp>
      <p:sp>
        <p:nvSpPr>
          <p:cNvPr id="8" name="object 8"/>
          <p:cNvSpPr txBox="1"/>
          <p:nvPr/>
        </p:nvSpPr>
        <p:spPr>
          <a:xfrm>
            <a:off x="1202436" y="1237995"/>
            <a:ext cx="8242934" cy="641350"/>
          </a:xfrm>
          <a:prstGeom prst="rect">
            <a:avLst/>
          </a:prstGeom>
        </p:spPr>
        <p:txBody>
          <a:bodyPr wrap="square" lIns="0" tIns="6350" rIns="0" bIns="0" rtlCol="0" vert="horz">
            <a:spAutoFit/>
          </a:bodyPr>
          <a:lstStyle/>
          <a:p>
            <a:pPr marL="12700" marR="5080">
              <a:lnSpc>
                <a:spcPct val="102000"/>
              </a:lnSpc>
              <a:spcBef>
                <a:spcPts val="50"/>
              </a:spcBef>
            </a:pPr>
            <a:r>
              <a:rPr dirty="0" sz="2000" spc="-5">
                <a:latin typeface="Times New Roman"/>
                <a:cs typeface="Times New Roman"/>
              </a:rPr>
              <a:t>Generate a “Mission of the Department – </a:t>
            </a:r>
            <a:r>
              <a:rPr dirty="0" sz="2000">
                <a:latin typeface="Times New Roman"/>
                <a:cs typeface="Times New Roman"/>
              </a:rPr>
              <a:t>PEOs </a:t>
            </a:r>
            <a:r>
              <a:rPr dirty="0" sz="2000" spc="-5">
                <a:latin typeface="Times New Roman"/>
                <a:cs typeface="Times New Roman"/>
              </a:rPr>
              <a:t>matrix” with justification and  rationale of the</a:t>
            </a:r>
            <a:r>
              <a:rPr dirty="0" sz="2000" spc="-35">
                <a:latin typeface="Times New Roman"/>
                <a:cs typeface="Times New Roman"/>
              </a:rPr>
              <a:t> </a:t>
            </a:r>
            <a:r>
              <a:rPr dirty="0" sz="2000" spc="-5">
                <a:latin typeface="Times New Roman"/>
                <a:cs typeface="Times New Roman"/>
              </a:rPr>
              <a:t>mapping:</a:t>
            </a:r>
            <a:endParaRPr sz="2000">
              <a:latin typeface="Times New Roman"/>
              <a:cs typeface="Times New Roman"/>
            </a:endParaRPr>
          </a:p>
        </p:txBody>
      </p:sp>
      <p:graphicFrame>
        <p:nvGraphicFramePr>
          <p:cNvPr id="9" name="object 9"/>
          <p:cNvGraphicFramePr>
            <a:graphicFrameLocks noGrp="1"/>
          </p:cNvGraphicFramePr>
          <p:nvPr/>
        </p:nvGraphicFramePr>
        <p:xfrm>
          <a:off x="819150" y="2203450"/>
          <a:ext cx="8521700" cy="1414780"/>
        </p:xfrm>
        <a:graphic>
          <a:graphicData uri="http://schemas.openxmlformats.org/drawingml/2006/table">
            <a:tbl>
              <a:tblPr firstRow="1" bandRow="1">
                <a:tableStyleId>{2D5ABB26-0587-4C30-8999-92F81FD0307C}</a:tableStyleId>
              </a:tblPr>
              <a:tblGrid>
                <a:gridCol w="1981200"/>
                <a:gridCol w="1630679"/>
                <a:gridCol w="1630679"/>
                <a:gridCol w="1630679"/>
                <a:gridCol w="1630679"/>
              </a:tblGrid>
              <a:tr h="304800">
                <a:tc>
                  <a:txBody>
                    <a:bodyPr/>
                    <a:lstStyle/>
                    <a:p>
                      <a:pPr marL="186690">
                        <a:lnSpc>
                          <a:spcPct val="100000"/>
                        </a:lnSpc>
                        <a:spcBef>
                          <a:spcPts val="60"/>
                        </a:spcBef>
                      </a:pPr>
                      <a:r>
                        <a:rPr dirty="0" sz="1800" b="1">
                          <a:latin typeface="Times New Roman"/>
                          <a:cs typeface="Times New Roman"/>
                        </a:rPr>
                        <a:t>PEO</a:t>
                      </a:r>
                      <a:r>
                        <a:rPr dirty="0" sz="1800" spc="-15" b="1">
                          <a:latin typeface="Times New Roman"/>
                          <a:cs typeface="Times New Roman"/>
                        </a:rPr>
                        <a:t> </a:t>
                      </a:r>
                      <a:r>
                        <a:rPr dirty="0" sz="1800" spc="-5" b="1">
                          <a:latin typeface="Times New Roman"/>
                          <a:cs typeface="Times New Roman"/>
                        </a:rPr>
                        <a:t>Statements</a:t>
                      </a:r>
                      <a:endParaRPr sz="1800">
                        <a:latin typeface="Times New Roman"/>
                        <a:cs typeface="Times New Roman"/>
                      </a:endParaRPr>
                    </a:p>
                  </a:txBody>
                  <a:tcPr marL="0" marR="0" marB="0" marT="762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a:lnSpc>
                          <a:spcPct val="100000"/>
                        </a:lnSpc>
                        <a:spcBef>
                          <a:spcPts val="60"/>
                        </a:spcBef>
                      </a:pPr>
                      <a:r>
                        <a:rPr dirty="0" sz="1800" spc="-5" b="1">
                          <a:latin typeface="Times New Roman"/>
                          <a:cs typeface="Times New Roman"/>
                        </a:rPr>
                        <a:t>M1</a:t>
                      </a:r>
                      <a:endParaRPr sz="1800">
                        <a:latin typeface="Times New Roman"/>
                        <a:cs typeface="Times New Roman"/>
                      </a:endParaRPr>
                    </a:p>
                  </a:txBody>
                  <a:tcPr marL="0" marR="0" marB="0" marT="762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a:lnSpc>
                          <a:spcPct val="100000"/>
                        </a:lnSpc>
                        <a:spcBef>
                          <a:spcPts val="60"/>
                        </a:spcBef>
                      </a:pPr>
                      <a:r>
                        <a:rPr dirty="0" sz="1800" spc="-5" b="1">
                          <a:latin typeface="Times New Roman"/>
                          <a:cs typeface="Times New Roman"/>
                        </a:rPr>
                        <a:t>M2</a:t>
                      </a:r>
                      <a:endParaRPr sz="1800">
                        <a:latin typeface="Times New Roman"/>
                        <a:cs typeface="Times New Roman"/>
                      </a:endParaRPr>
                    </a:p>
                  </a:txBody>
                  <a:tcPr marL="0" marR="0" marB="0" marT="762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1270">
                        <a:lnSpc>
                          <a:spcPct val="100000"/>
                        </a:lnSpc>
                        <a:spcBef>
                          <a:spcPts val="60"/>
                        </a:spcBef>
                      </a:pPr>
                      <a:r>
                        <a:rPr dirty="0" sz="1800" b="1">
                          <a:latin typeface="Times New Roman"/>
                          <a:cs typeface="Times New Roman"/>
                        </a:rPr>
                        <a:t>……</a:t>
                      </a:r>
                      <a:endParaRPr sz="1800">
                        <a:latin typeface="Times New Roman"/>
                        <a:cs typeface="Times New Roman"/>
                      </a:endParaRPr>
                    </a:p>
                  </a:txBody>
                  <a:tcPr marL="0" marR="0" marB="0" marT="762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1270">
                        <a:lnSpc>
                          <a:spcPct val="100000"/>
                        </a:lnSpc>
                        <a:spcBef>
                          <a:spcPts val="60"/>
                        </a:spcBef>
                      </a:pPr>
                      <a:r>
                        <a:rPr dirty="0" sz="1800" spc="-10" b="1">
                          <a:latin typeface="Times New Roman"/>
                          <a:cs typeface="Times New Roman"/>
                        </a:rPr>
                        <a:t>Mn</a:t>
                      </a:r>
                      <a:endParaRPr sz="1800">
                        <a:latin typeface="Times New Roman"/>
                        <a:cs typeface="Times New Roman"/>
                      </a:endParaRPr>
                    </a:p>
                  </a:txBody>
                  <a:tcPr marL="0" marR="0" marB="0" marT="762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r>
              <a:tr h="274320">
                <a:tc>
                  <a:txBody>
                    <a:bodyPr/>
                    <a:lstStyle/>
                    <a:p>
                      <a:pPr marL="74295">
                        <a:lnSpc>
                          <a:spcPts val="2060"/>
                        </a:lnSpc>
                      </a:pPr>
                      <a:r>
                        <a:rPr dirty="0" sz="1800" spc="-5">
                          <a:latin typeface="Times New Roman"/>
                          <a:cs typeface="Times New Roman"/>
                        </a:rPr>
                        <a:t>PEO </a:t>
                      </a:r>
                      <a:r>
                        <a:rPr dirty="0" sz="1800">
                          <a:latin typeface="Times New Roman"/>
                          <a:cs typeface="Times New Roman"/>
                        </a:rPr>
                        <a:t>1</a:t>
                      </a: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r>
              <a:tr h="274319">
                <a:tc>
                  <a:txBody>
                    <a:bodyPr/>
                    <a:lstStyle/>
                    <a:p>
                      <a:pPr marL="74295">
                        <a:lnSpc>
                          <a:spcPts val="2060"/>
                        </a:lnSpc>
                      </a:pPr>
                      <a:r>
                        <a:rPr dirty="0" sz="1800" spc="-5">
                          <a:latin typeface="Times New Roman"/>
                          <a:cs typeface="Times New Roman"/>
                        </a:rPr>
                        <a:t>PEO </a:t>
                      </a:r>
                      <a:r>
                        <a:rPr dirty="0" sz="1800">
                          <a:latin typeface="Times New Roman"/>
                          <a:cs typeface="Times New Roman"/>
                        </a:rPr>
                        <a:t>2</a:t>
                      </a: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r>
              <a:tr h="274320">
                <a:tc>
                  <a:txBody>
                    <a:bodyPr/>
                    <a:lstStyle/>
                    <a:p>
                      <a:pPr marL="74295">
                        <a:lnSpc>
                          <a:spcPts val="2060"/>
                        </a:lnSpc>
                      </a:pPr>
                      <a:r>
                        <a:rPr dirty="0" sz="1800" spc="-5">
                          <a:latin typeface="Times New Roman"/>
                          <a:cs typeface="Times New Roman"/>
                        </a:rPr>
                        <a:t>PEO </a:t>
                      </a:r>
                      <a:r>
                        <a:rPr dirty="0" sz="1800">
                          <a:latin typeface="Times New Roman"/>
                          <a:cs typeface="Times New Roman"/>
                        </a:rPr>
                        <a:t>3</a:t>
                      </a: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r>
              <a:tr h="274319">
                <a:tc>
                  <a:txBody>
                    <a:bodyPr/>
                    <a:lstStyle/>
                    <a:p>
                      <a:pPr marL="74295">
                        <a:lnSpc>
                          <a:spcPts val="2060"/>
                        </a:lnSpc>
                      </a:pPr>
                      <a:r>
                        <a:rPr dirty="0" sz="1800" spc="-5">
                          <a:latin typeface="Times New Roman"/>
                          <a:cs typeface="Times New Roman"/>
                        </a:rPr>
                        <a:t>PEO </a:t>
                      </a:r>
                      <a:r>
                        <a:rPr dirty="0" sz="1800">
                          <a:latin typeface="Times New Roman"/>
                          <a:cs typeface="Times New Roman"/>
                        </a:rPr>
                        <a:t>4</a:t>
                      </a: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E9EEE8"/>
                    </a:solidFill>
                  </a:tcPr>
                </a:tc>
              </a:tr>
            </a:tbl>
          </a:graphicData>
        </a:graphic>
      </p:graphicFrame>
      <p:sp>
        <p:nvSpPr>
          <p:cNvPr id="10" name="object 10"/>
          <p:cNvSpPr txBox="1"/>
          <p:nvPr/>
        </p:nvSpPr>
        <p:spPr>
          <a:xfrm>
            <a:off x="739140" y="3911346"/>
            <a:ext cx="617220" cy="330200"/>
          </a:xfrm>
          <a:prstGeom prst="rect">
            <a:avLst/>
          </a:prstGeom>
        </p:spPr>
        <p:txBody>
          <a:bodyPr wrap="square" lIns="0" tIns="12065" rIns="0" bIns="0" rtlCol="0" vert="horz">
            <a:spAutoFit/>
          </a:bodyPr>
          <a:lstStyle/>
          <a:p>
            <a:pPr marL="12700">
              <a:lnSpc>
                <a:spcPct val="100000"/>
              </a:lnSpc>
              <a:spcBef>
                <a:spcPts val="95"/>
              </a:spcBef>
            </a:pPr>
            <a:r>
              <a:rPr dirty="0" sz="2000" spc="-5" b="1">
                <a:latin typeface="Times New Roman"/>
                <a:cs typeface="Times New Roman"/>
              </a:rPr>
              <a:t>Note:</a:t>
            </a:r>
            <a:endParaRPr sz="2000">
              <a:latin typeface="Times New Roman"/>
              <a:cs typeface="Times New Roman"/>
            </a:endParaRPr>
          </a:p>
        </p:txBody>
      </p:sp>
      <p:sp>
        <p:nvSpPr>
          <p:cNvPr id="11" name="object 11"/>
          <p:cNvSpPr txBox="1"/>
          <p:nvPr/>
        </p:nvSpPr>
        <p:spPr>
          <a:xfrm>
            <a:off x="1653794" y="3758641"/>
            <a:ext cx="5989955" cy="2235200"/>
          </a:xfrm>
          <a:prstGeom prst="rect">
            <a:avLst/>
          </a:prstGeom>
        </p:spPr>
        <p:txBody>
          <a:bodyPr wrap="square" lIns="0" tIns="12700" rIns="0" bIns="0" rtlCol="0" vert="horz">
            <a:spAutoFit/>
          </a:bodyPr>
          <a:lstStyle/>
          <a:p>
            <a:pPr marL="12700" marR="5080">
              <a:lnSpc>
                <a:spcPct val="150000"/>
              </a:lnSpc>
              <a:spcBef>
                <a:spcPts val="100"/>
              </a:spcBef>
            </a:pPr>
            <a:r>
              <a:rPr dirty="0" sz="2000" spc="-5">
                <a:latin typeface="Times New Roman"/>
                <a:cs typeface="Times New Roman"/>
              </a:rPr>
              <a:t>M1, M2, . . Mn are distinct elements of Mission statement.  Enter correlation levels 1, 2 or 3 as defined</a:t>
            </a:r>
            <a:r>
              <a:rPr dirty="0" sz="2000" spc="-25">
                <a:latin typeface="Times New Roman"/>
                <a:cs typeface="Times New Roman"/>
              </a:rPr>
              <a:t> </a:t>
            </a:r>
            <a:r>
              <a:rPr dirty="0" sz="2000">
                <a:latin typeface="Times New Roman"/>
                <a:cs typeface="Times New Roman"/>
              </a:rPr>
              <a:t>below:</a:t>
            </a:r>
            <a:endParaRPr sz="2000">
              <a:latin typeface="Times New Roman"/>
              <a:cs typeface="Times New Roman"/>
            </a:endParaRPr>
          </a:p>
          <a:p>
            <a:pPr marL="12700">
              <a:lnSpc>
                <a:spcPct val="100000"/>
              </a:lnSpc>
              <a:spcBef>
                <a:spcPts val="600"/>
              </a:spcBef>
            </a:pPr>
            <a:r>
              <a:rPr dirty="0" sz="2000" spc="-5">
                <a:latin typeface="Times New Roman"/>
                <a:cs typeface="Times New Roman"/>
              </a:rPr>
              <a:t>1: Slight</a:t>
            </a:r>
            <a:r>
              <a:rPr dirty="0" sz="2000" spc="-10">
                <a:latin typeface="Times New Roman"/>
                <a:cs typeface="Times New Roman"/>
              </a:rPr>
              <a:t> </a:t>
            </a:r>
            <a:r>
              <a:rPr dirty="0" sz="2000" spc="-5">
                <a:latin typeface="Times New Roman"/>
                <a:cs typeface="Times New Roman"/>
              </a:rPr>
              <a:t>(Low)</a:t>
            </a:r>
            <a:endParaRPr sz="2000">
              <a:latin typeface="Times New Roman"/>
              <a:cs typeface="Times New Roman"/>
            </a:endParaRPr>
          </a:p>
          <a:p>
            <a:pPr marL="12700">
              <a:lnSpc>
                <a:spcPct val="100000"/>
              </a:lnSpc>
            </a:pPr>
            <a:r>
              <a:rPr dirty="0" sz="2000" spc="-5">
                <a:latin typeface="Times New Roman"/>
                <a:cs typeface="Times New Roman"/>
              </a:rPr>
              <a:t>2: Moderate</a:t>
            </a:r>
            <a:r>
              <a:rPr dirty="0" sz="2000" spc="-25">
                <a:latin typeface="Times New Roman"/>
                <a:cs typeface="Times New Roman"/>
              </a:rPr>
              <a:t> </a:t>
            </a:r>
            <a:r>
              <a:rPr dirty="0" sz="2000" spc="-5">
                <a:latin typeface="Times New Roman"/>
                <a:cs typeface="Times New Roman"/>
              </a:rPr>
              <a:t>(Medium)</a:t>
            </a:r>
            <a:endParaRPr sz="2000">
              <a:latin typeface="Times New Roman"/>
              <a:cs typeface="Times New Roman"/>
            </a:endParaRPr>
          </a:p>
          <a:p>
            <a:pPr marL="12700">
              <a:lnSpc>
                <a:spcPct val="100000"/>
              </a:lnSpc>
            </a:pPr>
            <a:r>
              <a:rPr dirty="0" sz="2000" spc="-5">
                <a:latin typeface="Times New Roman"/>
                <a:cs typeface="Times New Roman"/>
              </a:rPr>
              <a:t>3: Substantial</a:t>
            </a:r>
            <a:r>
              <a:rPr dirty="0" sz="2000" spc="-30">
                <a:latin typeface="Times New Roman"/>
                <a:cs typeface="Times New Roman"/>
              </a:rPr>
              <a:t> </a:t>
            </a:r>
            <a:r>
              <a:rPr dirty="0" sz="2000" spc="-5">
                <a:latin typeface="Times New Roman"/>
                <a:cs typeface="Times New Roman"/>
              </a:rPr>
              <a:t>(High)</a:t>
            </a:r>
            <a:endParaRPr sz="2000">
              <a:latin typeface="Times New Roman"/>
              <a:cs typeface="Times New Roman"/>
            </a:endParaRPr>
          </a:p>
          <a:p>
            <a:pPr marL="927100">
              <a:lnSpc>
                <a:spcPct val="100000"/>
              </a:lnSpc>
            </a:pPr>
            <a:r>
              <a:rPr dirty="0" sz="2000" spc="-5">
                <a:latin typeface="Times New Roman"/>
                <a:cs typeface="Times New Roman"/>
              </a:rPr>
              <a:t>If there is no correlation, put</a:t>
            </a:r>
            <a:r>
              <a:rPr dirty="0" sz="2000" spc="-35">
                <a:latin typeface="Times New Roman"/>
                <a:cs typeface="Times New Roman"/>
              </a:rPr>
              <a:t> </a:t>
            </a:r>
            <a:r>
              <a:rPr dirty="0" sz="2000">
                <a:latin typeface="Times New Roman"/>
                <a:cs typeface="Times New Roman"/>
              </a:rPr>
              <a:t>“-”</a:t>
            </a:r>
            <a:endParaRPr sz="2000">
              <a:latin typeface="Times New Roman"/>
              <a:cs typeface="Times New Roman"/>
            </a:endParaRPr>
          </a:p>
        </p:txBody>
      </p:sp>
      <p:sp>
        <p:nvSpPr>
          <p:cNvPr id="12" name="object 12"/>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graphicFrame>
        <p:nvGraphicFramePr>
          <p:cNvPr id="13" name="object 13"/>
          <p:cNvGraphicFramePr>
            <a:graphicFrameLocks noGrp="1"/>
          </p:cNvGraphicFramePr>
          <p:nvPr/>
        </p:nvGraphicFramePr>
        <p:xfrm>
          <a:off x="825500" y="2209800"/>
          <a:ext cx="8502650" cy="1402080"/>
        </p:xfrm>
        <a:graphic>
          <a:graphicData uri="http://schemas.openxmlformats.org/drawingml/2006/table">
            <a:tbl>
              <a:tblPr firstRow="1" bandRow="1">
                <a:tableStyleId>{2D5ABB26-0587-4C30-8999-92F81FD0307C}</a:tableStyleId>
              </a:tblPr>
              <a:tblGrid>
                <a:gridCol w="1981200"/>
                <a:gridCol w="1630679"/>
                <a:gridCol w="1630679"/>
                <a:gridCol w="1630679"/>
                <a:gridCol w="1630679"/>
              </a:tblGrid>
              <a:tr h="304800">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c>
                  <a:txBody>
                    <a:bodyPr/>
                    <a:lstStyle/>
                    <a:p>
                      <a:pPr>
                        <a:lnSpc>
                          <a:spcPct val="100000"/>
                        </a:lnSpc>
                      </a:pPr>
                      <a:endParaRPr sz="1900">
                        <a:latin typeface="Times New Roman"/>
                        <a:cs typeface="Times New Roman"/>
                      </a:endParaRPr>
                    </a:p>
                  </a:txBody>
                  <a:tcPr marL="0" marR="0" marB="0" marT="0">
                    <a:solidFill>
                      <a:srgbClr val="E9EEE8"/>
                    </a:solidFill>
                  </a:tcPr>
                </a:tc>
              </a:tr>
              <a:tr h="274320">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r>
              <a:tr h="274319">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r>
              <a:tr h="274320">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r>
              <a:tr h="274319">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c>
                  <a:txBody>
                    <a:bodyPr/>
                    <a:lstStyle/>
                    <a:p>
                      <a:pPr>
                        <a:lnSpc>
                          <a:spcPct val="100000"/>
                        </a:lnSpc>
                      </a:pPr>
                      <a:endParaRPr sz="1700">
                        <a:latin typeface="Times New Roman"/>
                        <a:cs typeface="Times New Roman"/>
                      </a:endParaRPr>
                    </a:p>
                  </a:txBody>
                  <a:tcPr marL="0" marR="0" marB="0" marT="0">
                    <a:solidFill>
                      <a:srgbClr val="E9EEE8"/>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8495" y="153923"/>
            <a:ext cx="9581515" cy="6557009"/>
            <a:chOff x="158495" y="153923"/>
            <a:chExt cx="9581515" cy="6557009"/>
          </a:xfrm>
        </p:grpSpPr>
        <p:sp>
          <p:nvSpPr>
            <p:cNvPr id="3" name="object 3"/>
            <p:cNvSpPr/>
            <p:nvPr/>
          </p:nvSpPr>
          <p:spPr>
            <a:xfrm>
              <a:off x="158495" y="6391656"/>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4" name="object 4"/>
            <p:cNvSpPr/>
            <p:nvPr/>
          </p:nvSpPr>
          <p:spPr>
            <a:xfrm>
              <a:off x="165734" y="158876"/>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5" name="object 5"/>
          <p:cNvSpPr txBox="1">
            <a:spLocks noGrp="1"/>
          </p:cNvSpPr>
          <p:nvPr>
            <p:ph type="title"/>
          </p:nvPr>
        </p:nvSpPr>
        <p:spPr>
          <a:xfrm>
            <a:off x="383540" y="254761"/>
            <a:ext cx="3261360" cy="299720"/>
          </a:xfrm>
          <a:prstGeom prst="rect"/>
        </p:spPr>
        <p:txBody>
          <a:bodyPr wrap="square" lIns="0" tIns="12700" rIns="0" bIns="0" rtlCol="0" vert="horz">
            <a:spAutoFit/>
          </a:bodyPr>
          <a:lstStyle/>
          <a:p>
            <a:pPr marL="12700">
              <a:lnSpc>
                <a:spcPct val="100000"/>
              </a:lnSpc>
              <a:spcBef>
                <a:spcPts val="100"/>
              </a:spcBef>
            </a:pPr>
            <a:r>
              <a:rPr dirty="0" sz="1800" spc="-5" b="1">
                <a:solidFill>
                  <a:srgbClr val="0000CC"/>
                </a:solidFill>
                <a:latin typeface="Georgia"/>
                <a:cs typeface="Georgia"/>
              </a:rPr>
              <a:t>Mission </a:t>
            </a:r>
            <a:r>
              <a:rPr dirty="0" sz="1800" b="1">
                <a:solidFill>
                  <a:srgbClr val="0000CC"/>
                </a:solidFill>
                <a:latin typeface="Georgia"/>
                <a:cs typeface="Georgia"/>
              </a:rPr>
              <a:t>of </a:t>
            </a:r>
            <a:r>
              <a:rPr dirty="0" sz="1800" spc="-5" b="1">
                <a:solidFill>
                  <a:srgbClr val="0000CC"/>
                </a:solidFill>
                <a:latin typeface="Georgia"/>
                <a:cs typeface="Georgia"/>
              </a:rPr>
              <a:t>the</a:t>
            </a:r>
            <a:r>
              <a:rPr dirty="0" sz="1800" spc="-50" b="1">
                <a:solidFill>
                  <a:srgbClr val="0000CC"/>
                </a:solidFill>
                <a:latin typeface="Georgia"/>
                <a:cs typeface="Georgia"/>
              </a:rPr>
              <a:t> </a:t>
            </a:r>
            <a:r>
              <a:rPr dirty="0" sz="1800" b="1">
                <a:solidFill>
                  <a:srgbClr val="0000CC"/>
                </a:solidFill>
                <a:latin typeface="Georgia"/>
                <a:cs typeface="Georgia"/>
              </a:rPr>
              <a:t>Department</a:t>
            </a:r>
            <a:r>
              <a:rPr dirty="0" sz="1800" b="1">
                <a:solidFill>
                  <a:srgbClr val="000000"/>
                </a:solidFill>
                <a:latin typeface="Georgia"/>
                <a:cs typeface="Georgia"/>
              </a:rPr>
              <a:t>:</a:t>
            </a:r>
            <a:endParaRPr sz="1800">
              <a:latin typeface="Georgia"/>
              <a:cs typeface="Georgia"/>
            </a:endParaRPr>
          </a:p>
        </p:txBody>
      </p:sp>
      <p:sp>
        <p:nvSpPr>
          <p:cNvPr id="6" name="object 6"/>
          <p:cNvSpPr txBox="1"/>
          <p:nvPr/>
        </p:nvSpPr>
        <p:spPr>
          <a:xfrm>
            <a:off x="383540" y="529081"/>
            <a:ext cx="4839335" cy="1732914"/>
          </a:xfrm>
          <a:prstGeom prst="rect">
            <a:avLst/>
          </a:prstGeom>
        </p:spPr>
        <p:txBody>
          <a:bodyPr wrap="square" lIns="0" tIns="12700" rIns="0" bIns="0" rtlCol="0" vert="horz">
            <a:spAutoFit/>
          </a:bodyPr>
          <a:lstStyle/>
          <a:p>
            <a:pPr marL="298450" marR="408305" indent="-285750">
              <a:lnSpc>
                <a:spcPct val="100000"/>
              </a:lnSpc>
              <a:spcBef>
                <a:spcPts val="100"/>
              </a:spcBef>
              <a:buFont typeface="Arial"/>
              <a:buChar char="•"/>
              <a:tabLst>
                <a:tab pos="297815" algn="l"/>
                <a:tab pos="298450" algn="l"/>
              </a:tabLst>
            </a:pPr>
            <a:r>
              <a:rPr dirty="0" sz="1600" spc="-5" b="1">
                <a:solidFill>
                  <a:srgbClr val="FF0000"/>
                </a:solidFill>
                <a:latin typeface="Times New Roman"/>
                <a:cs typeface="Times New Roman"/>
              </a:rPr>
              <a:t>M1</a:t>
            </a:r>
            <a:r>
              <a:rPr dirty="0" sz="1600" spc="-5" b="1">
                <a:latin typeface="Times New Roman"/>
                <a:cs typeface="Times New Roman"/>
              </a:rPr>
              <a:t>: </a:t>
            </a:r>
            <a:r>
              <a:rPr dirty="0" sz="1600" b="1">
                <a:latin typeface="Times New Roman"/>
                <a:cs typeface="Times New Roman"/>
              </a:rPr>
              <a:t>Make competent Civil Engineers with</a:t>
            </a:r>
            <a:r>
              <a:rPr dirty="0" sz="1600" spc="-65" b="1">
                <a:latin typeface="Times New Roman"/>
                <a:cs typeface="Times New Roman"/>
              </a:rPr>
              <a:t> </a:t>
            </a:r>
            <a:r>
              <a:rPr dirty="0" sz="1600" spc="-5" b="1">
                <a:latin typeface="Times New Roman"/>
                <a:cs typeface="Times New Roman"/>
              </a:rPr>
              <a:t>high  </a:t>
            </a:r>
            <a:r>
              <a:rPr dirty="0" sz="1600" b="1">
                <a:latin typeface="Times New Roman"/>
                <a:cs typeface="Times New Roman"/>
              </a:rPr>
              <a:t>level of </a:t>
            </a:r>
            <a:r>
              <a:rPr dirty="0" sz="1600" spc="-5" b="1">
                <a:latin typeface="Times New Roman"/>
                <a:cs typeface="Times New Roman"/>
              </a:rPr>
              <a:t>professional, </a:t>
            </a:r>
            <a:r>
              <a:rPr dirty="0" sz="1600" b="1">
                <a:latin typeface="Times New Roman"/>
                <a:cs typeface="Times New Roman"/>
              </a:rPr>
              <a:t>moral and ethical</a:t>
            </a:r>
            <a:r>
              <a:rPr dirty="0" sz="1600" spc="-20" b="1">
                <a:latin typeface="Times New Roman"/>
                <a:cs typeface="Times New Roman"/>
              </a:rPr>
              <a:t> </a:t>
            </a:r>
            <a:r>
              <a:rPr dirty="0" sz="1600" b="1">
                <a:latin typeface="Times New Roman"/>
                <a:cs typeface="Times New Roman"/>
              </a:rPr>
              <a:t>values</a:t>
            </a:r>
            <a:endParaRPr sz="1600">
              <a:latin typeface="Times New Roman"/>
              <a:cs typeface="Times New Roman"/>
            </a:endParaRPr>
          </a:p>
          <a:p>
            <a:pPr marL="298450" indent="-285750">
              <a:lnSpc>
                <a:spcPct val="100000"/>
              </a:lnSpc>
              <a:buFont typeface="Arial"/>
              <a:buChar char="•"/>
              <a:tabLst>
                <a:tab pos="297815" algn="l"/>
                <a:tab pos="298450" algn="l"/>
              </a:tabLst>
            </a:pPr>
            <a:r>
              <a:rPr dirty="0" sz="1600" b="1">
                <a:solidFill>
                  <a:srgbClr val="FF0000"/>
                </a:solidFill>
                <a:latin typeface="Times New Roman"/>
                <a:cs typeface="Times New Roman"/>
              </a:rPr>
              <a:t>M2</a:t>
            </a:r>
            <a:r>
              <a:rPr dirty="0" sz="1600" b="1">
                <a:latin typeface="Times New Roman"/>
                <a:cs typeface="Times New Roman"/>
              </a:rPr>
              <a:t>:Impart highest standards in </a:t>
            </a:r>
            <a:r>
              <a:rPr dirty="0" sz="1600" spc="-5" b="1">
                <a:latin typeface="Times New Roman"/>
                <a:cs typeface="Times New Roman"/>
              </a:rPr>
              <a:t>theoretical </a:t>
            </a:r>
            <a:r>
              <a:rPr dirty="0" sz="1600" b="1">
                <a:latin typeface="Times New Roman"/>
                <a:cs typeface="Times New Roman"/>
              </a:rPr>
              <a:t>as</a:t>
            </a:r>
            <a:r>
              <a:rPr dirty="0" sz="1600" spc="-25" b="1">
                <a:latin typeface="Times New Roman"/>
                <a:cs typeface="Times New Roman"/>
              </a:rPr>
              <a:t> </a:t>
            </a:r>
            <a:r>
              <a:rPr dirty="0" sz="1600" b="1">
                <a:latin typeface="Times New Roman"/>
                <a:cs typeface="Times New Roman"/>
              </a:rPr>
              <a:t>well</a:t>
            </a:r>
            <a:endParaRPr sz="1600">
              <a:latin typeface="Times New Roman"/>
              <a:cs typeface="Times New Roman"/>
            </a:endParaRPr>
          </a:p>
          <a:p>
            <a:pPr marL="298450">
              <a:lnSpc>
                <a:spcPct val="100000"/>
              </a:lnSpc>
            </a:pPr>
            <a:r>
              <a:rPr dirty="0" sz="1600" b="1">
                <a:latin typeface="Times New Roman"/>
                <a:cs typeface="Times New Roman"/>
              </a:rPr>
              <a:t>as practical knowledge and skill</a:t>
            </a:r>
            <a:r>
              <a:rPr dirty="0" sz="1600" spc="-30" b="1">
                <a:latin typeface="Times New Roman"/>
                <a:cs typeface="Times New Roman"/>
              </a:rPr>
              <a:t> </a:t>
            </a:r>
            <a:r>
              <a:rPr dirty="0" sz="1600" b="1">
                <a:latin typeface="Times New Roman"/>
                <a:cs typeface="Times New Roman"/>
              </a:rPr>
              <a:t>set</a:t>
            </a:r>
            <a:endParaRPr sz="1600">
              <a:latin typeface="Times New Roman"/>
              <a:cs typeface="Times New Roman"/>
            </a:endParaRPr>
          </a:p>
          <a:p>
            <a:pPr marL="298450" marR="5080" indent="-285750">
              <a:lnSpc>
                <a:spcPct val="100000"/>
              </a:lnSpc>
              <a:spcBef>
                <a:spcPts val="5"/>
              </a:spcBef>
              <a:buFont typeface="Arial"/>
              <a:buChar char="•"/>
              <a:tabLst>
                <a:tab pos="297815" algn="l"/>
                <a:tab pos="298450" algn="l"/>
              </a:tabLst>
            </a:pPr>
            <a:r>
              <a:rPr dirty="0" sz="1600" b="1">
                <a:solidFill>
                  <a:srgbClr val="FF0000"/>
                </a:solidFill>
                <a:latin typeface="Times New Roman"/>
                <a:cs typeface="Times New Roman"/>
              </a:rPr>
              <a:t>M3</a:t>
            </a:r>
            <a:r>
              <a:rPr dirty="0" sz="1600" b="1">
                <a:latin typeface="Times New Roman"/>
                <a:cs typeface="Times New Roman"/>
              </a:rPr>
              <a:t>:Establish Center of Excellence in major </a:t>
            </a:r>
            <a:r>
              <a:rPr dirty="0" sz="1600" spc="-5" b="1">
                <a:latin typeface="Times New Roman"/>
                <a:cs typeface="Times New Roman"/>
              </a:rPr>
              <a:t>areas</a:t>
            </a:r>
            <a:r>
              <a:rPr dirty="0" sz="1600" spc="-140" b="1">
                <a:latin typeface="Times New Roman"/>
                <a:cs typeface="Times New Roman"/>
              </a:rPr>
              <a:t> </a:t>
            </a:r>
            <a:r>
              <a:rPr dirty="0" sz="1600" b="1">
                <a:latin typeface="Times New Roman"/>
                <a:cs typeface="Times New Roman"/>
              </a:rPr>
              <a:t>of  Civil Engineering to </a:t>
            </a:r>
            <a:r>
              <a:rPr dirty="0" sz="1600" spc="-5" b="1">
                <a:latin typeface="Times New Roman"/>
                <a:cs typeface="Times New Roman"/>
              </a:rPr>
              <a:t>respond </a:t>
            </a:r>
            <a:r>
              <a:rPr dirty="0" sz="1600" b="1">
                <a:latin typeface="Times New Roman"/>
                <a:cs typeface="Times New Roman"/>
              </a:rPr>
              <a:t>to the </a:t>
            </a:r>
            <a:r>
              <a:rPr dirty="0" sz="1600" spc="-5" b="1">
                <a:latin typeface="Times New Roman"/>
                <a:cs typeface="Times New Roman"/>
              </a:rPr>
              <a:t>current </a:t>
            </a:r>
            <a:r>
              <a:rPr dirty="0" sz="1600" b="1">
                <a:latin typeface="Times New Roman"/>
                <a:cs typeface="Times New Roman"/>
              </a:rPr>
              <a:t>and  </a:t>
            </a:r>
            <a:r>
              <a:rPr dirty="0" sz="1600" spc="-10" b="1">
                <a:latin typeface="Times New Roman"/>
                <a:cs typeface="Times New Roman"/>
              </a:rPr>
              <a:t>future </a:t>
            </a:r>
            <a:r>
              <a:rPr dirty="0" sz="1600" b="1">
                <a:latin typeface="Times New Roman"/>
                <a:cs typeface="Times New Roman"/>
              </a:rPr>
              <a:t>needs of the</a:t>
            </a:r>
            <a:r>
              <a:rPr dirty="0" sz="1600" spc="5" b="1">
                <a:latin typeface="Times New Roman"/>
                <a:cs typeface="Times New Roman"/>
              </a:rPr>
              <a:t> </a:t>
            </a:r>
            <a:r>
              <a:rPr dirty="0" sz="1600" spc="-5" b="1">
                <a:latin typeface="Times New Roman"/>
                <a:cs typeface="Times New Roman"/>
              </a:rPr>
              <a:t>industry</a:t>
            </a:r>
            <a:endParaRPr sz="1600">
              <a:latin typeface="Times New Roman"/>
              <a:cs typeface="Times New Roman"/>
            </a:endParaRPr>
          </a:p>
        </p:txBody>
      </p:sp>
      <p:sp>
        <p:nvSpPr>
          <p:cNvPr id="7" name="object 7"/>
          <p:cNvSpPr txBox="1"/>
          <p:nvPr/>
        </p:nvSpPr>
        <p:spPr>
          <a:xfrm>
            <a:off x="5337047" y="330961"/>
            <a:ext cx="4353560" cy="1976755"/>
          </a:xfrm>
          <a:prstGeom prst="rect">
            <a:avLst/>
          </a:prstGeom>
        </p:spPr>
        <p:txBody>
          <a:bodyPr wrap="square" lIns="0" tIns="12700" rIns="0" bIns="0" rtlCol="0" vert="horz">
            <a:spAutoFit/>
          </a:bodyPr>
          <a:lstStyle/>
          <a:p>
            <a:pPr marL="298450" marR="156210" indent="-285750">
              <a:lnSpc>
                <a:spcPct val="100000"/>
              </a:lnSpc>
              <a:spcBef>
                <a:spcPts val="100"/>
              </a:spcBef>
              <a:buFont typeface="Arial"/>
              <a:buChar char="•"/>
              <a:tabLst>
                <a:tab pos="297815" algn="l"/>
                <a:tab pos="298450" algn="l"/>
              </a:tabLst>
            </a:pPr>
            <a:r>
              <a:rPr dirty="0" sz="1600" b="1">
                <a:solidFill>
                  <a:srgbClr val="FF0000"/>
                </a:solidFill>
                <a:latin typeface="Times New Roman"/>
                <a:cs typeface="Times New Roman"/>
              </a:rPr>
              <a:t>PEO1</a:t>
            </a:r>
            <a:r>
              <a:rPr dirty="0" sz="1600" b="1">
                <a:latin typeface="Times New Roman"/>
                <a:cs typeface="Times New Roman"/>
              </a:rPr>
              <a:t>: Graduates will have successful</a:t>
            </a:r>
            <a:r>
              <a:rPr dirty="0" sz="1600" spc="-80" b="1">
                <a:latin typeface="Times New Roman"/>
                <a:cs typeface="Times New Roman"/>
              </a:rPr>
              <a:t> </a:t>
            </a:r>
            <a:r>
              <a:rPr dirty="0" sz="1600" spc="-5" b="1">
                <a:latin typeface="Times New Roman"/>
                <a:cs typeface="Times New Roman"/>
              </a:rPr>
              <a:t>career  </a:t>
            </a:r>
            <a:r>
              <a:rPr dirty="0" sz="1600" b="1">
                <a:latin typeface="Times New Roman"/>
                <a:cs typeface="Times New Roman"/>
              </a:rPr>
              <a:t>in the field of Civil</a:t>
            </a:r>
            <a:r>
              <a:rPr dirty="0" sz="1600" spc="-10" b="1">
                <a:latin typeface="Times New Roman"/>
                <a:cs typeface="Times New Roman"/>
              </a:rPr>
              <a:t> </a:t>
            </a:r>
            <a:r>
              <a:rPr dirty="0" sz="1600" b="1">
                <a:latin typeface="Times New Roman"/>
                <a:cs typeface="Times New Roman"/>
              </a:rPr>
              <a:t>Engineering</a:t>
            </a:r>
            <a:endParaRPr sz="1600">
              <a:latin typeface="Times New Roman"/>
              <a:cs typeface="Times New Roman"/>
            </a:endParaRPr>
          </a:p>
          <a:p>
            <a:pPr marL="298450" marR="181610" indent="-285750">
              <a:lnSpc>
                <a:spcPct val="100000"/>
              </a:lnSpc>
              <a:buFont typeface="Arial"/>
              <a:buChar char="•"/>
              <a:tabLst>
                <a:tab pos="349250" algn="l"/>
                <a:tab pos="349885" algn="l"/>
              </a:tabLst>
            </a:pPr>
            <a:r>
              <a:rPr dirty="0"/>
              <a:t>	</a:t>
            </a:r>
            <a:r>
              <a:rPr dirty="0" sz="1600" b="1">
                <a:solidFill>
                  <a:srgbClr val="FF0000"/>
                </a:solidFill>
                <a:latin typeface="Times New Roman"/>
                <a:cs typeface="Times New Roman"/>
              </a:rPr>
              <a:t>PEO2</a:t>
            </a:r>
            <a:r>
              <a:rPr dirty="0" sz="1600" b="1">
                <a:latin typeface="Times New Roman"/>
                <a:cs typeface="Times New Roman"/>
              </a:rPr>
              <a:t>: Graduates </a:t>
            </a:r>
            <a:r>
              <a:rPr dirty="0" sz="1600" spc="-5" b="1">
                <a:latin typeface="Times New Roman"/>
                <a:cs typeface="Times New Roman"/>
              </a:rPr>
              <a:t>will respond </a:t>
            </a:r>
            <a:r>
              <a:rPr dirty="0" sz="1600" b="1">
                <a:latin typeface="Times New Roman"/>
                <a:cs typeface="Times New Roman"/>
              </a:rPr>
              <a:t>to </a:t>
            </a:r>
            <a:r>
              <a:rPr dirty="0" sz="1600" spc="-5" b="1">
                <a:latin typeface="Times New Roman"/>
                <a:cs typeface="Times New Roman"/>
              </a:rPr>
              <a:t>growing  demands </a:t>
            </a:r>
            <a:r>
              <a:rPr dirty="0" sz="1600" b="1">
                <a:latin typeface="Times New Roman"/>
                <a:cs typeface="Times New Roman"/>
              </a:rPr>
              <a:t>of society </a:t>
            </a:r>
            <a:r>
              <a:rPr dirty="0" sz="1600" spc="-5" b="1">
                <a:latin typeface="Times New Roman"/>
                <a:cs typeface="Times New Roman"/>
              </a:rPr>
              <a:t>through professional </a:t>
            </a:r>
            <a:r>
              <a:rPr dirty="0" sz="1600" b="1">
                <a:latin typeface="Times New Roman"/>
                <a:cs typeface="Times New Roman"/>
              </a:rPr>
              <a:t>and  ethical practices</a:t>
            </a:r>
            <a:endParaRPr sz="1600">
              <a:latin typeface="Times New Roman"/>
              <a:cs typeface="Times New Roman"/>
            </a:endParaRPr>
          </a:p>
          <a:p>
            <a:pPr marL="298450" marR="5080" indent="-285750">
              <a:lnSpc>
                <a:spcPct val="100000"/>
              </a:lnSpc>
              <a:spcBef>
                <a:spcPts val="5"/>
              </a:spcBef>
              <a:buFont typeface="Arial"/>
              <a:buChar char="•"/>
              <a:tabLst>
                <a:tab pos="297815" algn="l"/>
                <a:tab pos="298450" algn="l"/>
              </a:tabLst>
            </a:pPr>
            <a:r>
              <a:rPr dirty="0" sz="1600" b="1">
                <a:solidFill>
                  <a:srgbClr val="FF0000"/>
                </a:solidFill>
                <a:latin typeface="Times New Roman"/>
                <a:cs typeface="Times New Roman"/>
              </a:rPr>
              <a:t>PEO3</a:t>
            </a:r>
            <a:r>
              <a:rPr dirty="0" sz="1600" b="1">
                <a:latin typeface="Times New Roman"/>
                <a:cs typeface="Times New Roman"/>
              </a:rPr>
              <a:t>: Graduates will </a:t>
            </a:r>
            <a:r>
              <a:rPr dirty="0" sz="1600" spc="-5" b="1">
                <a:latin typeface="Times New Roman"/>
                <a:cs typeface="Times New Roman"/>
              </a:rPr>
              <a:t>pursue </a:t>
            </a:r>
            <a:r>
              <a:rPr dirty="0" sz="1600" b="1">
                <a:latin typeface="Times New Roman"/>
                <a:cs typeface="Times New Roman"/>
              </a:rPr>
              <a:t>lifelong </a:t>
            </a:r>
            <a:r>
              <a:rPr dirty="0" sz="1600" spc="-5" b="1">
                <a:latin typeface="Times New Roman"/>
                <a:cs typeface="Times New Roman"/>
              </a:rPr>
              <a:t>learning  including </a:t>
            </a:r>
            <a:r>
              <a:rPr dirty="0" sz="1600" b="1">
                <a:latin typeface="Times New Roman"/>
                <a:cs typeface="Times New Roman"/>
              </a:rPr>
              <a:t>higher studies in the field of Civil  Engineering</a:t>
            </a:r>
            <a:endParaRPr sz="1600">
              <a:latin typeface="Times New Roman"/>
              <a:cs typeface="Times New Roman"/>
            </a:endParaRPr>
          </a:p>
        </p:txBody>
      </p:sp>
      <p:graphicFrame>
        <p:nvGraphicFramePr>
          <p:cNvPr id="8" name="object 8"/>
          <p:cNvGraphicFramePr>
            <a:graphicFrameLocks noGrp="1"/>
          </p:cNvGraphicFramePr>
          <p:nvPr/>
        </p:nvGraphicFramePr>
        <p:xfrm>
          <a:off x="801166" y="4413250"/>
          <a:ext cx="8540115" cy="1841500"/>
        </p:xfrm>
        <a:graphic>
          <a:graphicData uri="http://schemas.openxmlformats.org/drawingml/2006/table">
            <a:tbl>
              <a:tblPr firstRow="1" bandRow="1">
                <a:tableStyleId>{2D5ABB26-0587-4C30-8999-92F81FD0307C}</a:tableStyleId>
              </a:tblPr>
              <a:tblGrid>
                <a:gridCol w="1985645"/>
                <a:gridCol w="1633855"/>
                <a:gridCol w="1633854"/>
                <a:gridCol w="1633854"/>
                <a:gridCol w="1633854"/>
              </a:tblGrid>
              <a:tr h="636651">
                <a:tc>
                  <a:txBody>
                    <a:bodyPr/>
                    <a:lstStyle/>
                    <a:p>
                      <a:pPr marL="188595">
                        <a:lnSpc>
                          <a:spcPct val="100000"/>
                        </a:lnSpc>
                        <a:spcBef>
                          <a:spcPts val="1370"/>
                        </a:spcBef>
                      </a:pPr>
                      <a:r>
                        <a:rPr dirty="0" sz="1800" b="1">
                          <a:latin typeface="Times New Roman"/>
                          <a:cs typeface="Times New Roman"/>
                        </a:rPr>
                        <a:t>PEO</a:t>
                      </a:r>
                      <a:r>
                        <a:rPr dirty="0" sz="1800" spc="-15" b="1">
                          <a:latin typeface="Times New Roman"/>
                          <a:cs typeface="Times New Roman"/>
                        </a:rPr>
                        <a:t> </a:t>
                      </a:r>
                      <a:r>
                        <a:rPr dirty="0" sz="1800" spc="-5" b="1">
                          <a:latin typeface="Times New Roman"/>
                          <a:cs typeface="Times New Roman"/>
                        </a:rPr>
                        <a:t>Statements</a:t>
                      </a:r>
                      <a:endParaRPr sz="1800">
                        <a:latin typeface="Times New Roman"/>
                        <a:cs typeface="Times New Roman"/>
                      </a:endParaRPr>
                    </a:p>
                  </a:txBody>
                  <a:tcPr marL="0" marR="0" marB="0" marT="17399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370"/>
                        </a:spcBef>
                      </a:pPr>
                      <a:r>
                        <a:rPr dirty="0" sz="1800" spc="-5" b="1">
                          <a:latin typeface="Times New Roman"/>
                          <a:cs typeface="Times New Roman"/>
                        </a:rPr>
                        <a:t>M1</a:t>
                      </a:r>
                      <a:endParaRPr sz="1800">
                        <a:latin typeface="Times New Roman"/>
                        <a:cs typeface="Times New Roman"/>
                      </a:endParaRPr>
                    </a:p>
                  </a:txBody>
                  <a:tcPr marL="0" marR="0" marB="0" marT="17399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370"/>
                        </a:spcBef>
                      </a:pPr>
                      <a:r>
                        <a:rPr dirty="0" sz="1800" spc="-5" b="1">
                          <a:latin typeface="Times New Roman"/>
                          <a:cs typeface="Times New Roman"/>
                        </a:rPr>
                        <a:t>M2</a:t>
                      </a:r>
                      <a:endParaRPr sz="1800">
                        <a:latin typeface="Times New Roman"/>
                        <a:cs typeface="Times New Roman"/>
                      </a:endParaRPr>
                    </a:p>
                  </a:txBody>
                  <a:tcPr marL="0" marR="0" marB="0" marT="17399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370"/>
                        </a:spcBef>
                      </a:pPr>
                      <a:r>
                        <a:rPr dirty="0" sz="1800" spc="-5" b="1">
                          <a:latin typeface="Times New Roman"/>
                          <a:cs typeface="Times New Roman"/>
                        </a:rPr>
                        <a:t>M3</a:t>
                      </a:r>
                      <a:endParaRPr sz="1800">
                        <a:latin typeface="Times New Roman"/>
                        <a:cs typeface="Times New Roman"/>
                      </a:endParaRPr>
                    </a:p>
                  </a:txBody>
                  <a:tcPr marL="0" marR="0" marB="0" marT="17399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31495">
                        <a:lnSpc>
                          <a:spcPct val="100000"/>
                        </a:lnSpc>
                        <a:spcBef>
                          <a:spcPts val="1370"/>
                        </a:spcBef>
                      </a:pPr>
                      <a:r>
                        <a:rPr dirty="0" sz="1800" spc="-5" b="1">
                          <a:latin typeface="Times New Roman"/>
                          <a:cs typeface="Times New Roman"/>
                        </a:rPr>
                        <a:t>…Mn</a:t>
                      </a:r>
                      <a:endParaRPr sz="1800">
                        <a:latin typeface="Times New Roman"/>
                        <a:cs typeface="Times New Roman"/>
                      </a:endParaRPr>
                    </a:p>
                  </a:txBody>
                  <a:tcPr marL="0" marR="0" marB="0" marT="17399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4711">
                <a:tc>
                  <a:txBody>
                    <a:bodyPr/>
                    <a:lstStyle/>
                    <a:p>
                      <a:pPr marL="74295">
                        <a:lnSpc>
                          <a:spcPts val="2105"/>
                        </a:lnSpc>
                      </a:pPr>
                      <a:r>
                        <a:rPr dirty="0" sz="1800" spc="-5">
                          <a:latin typeface="Times New Roman"/>
                          <a:cs typeface="Times New Roman"/>
                        </a:rPr>
                        <a:t>PEO </a:t>
                      </a:r>
                      <a:r>
                        <a:rPr dirty="0" sz="1800">
                          <a:latin typeface="Times New Roman"/>
                          <a:cs typeface="Times New Roman"/>
                        </a:rPr>
                        <a:t>1</a:t>
                      </a: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295">
                        <a:lnSpc>
                          <a:spcPts val="2105"/>
                        </a:lnSpc>
                      </a:pPr>
                      <a:r>
                        <a:rPr dirty="0" sz="1800" spc="-5">
                          <a:solidFill>
                            <a:srgbClr val="FF0000"/>
                          </a:solidFill>
                          <a:latin typeface="Times New Roman"/>
                          <a:cs typeface="Times New Roman"/>
                        </a:rPr>
                        <a:t>3/2/1</a:t>
                      </a:r>
                      <a:r>
                        <a:rPr dirty="0" sz="1800">
                          <a:solidFill>
                            <a:srgbClr val="FF0000"/>
                          </a:solidFill>
                          <a:latin typeface="Times New Roman"/>
                          <a:cs typeface="Times New Roman"/>
                        </a:rPr>
                        <a:t> ?</a:t>
                      </a: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295">
                        <a:lnSpc>
                          <a:spcPts val="2105"/>
                        </a:lnSpc>
                      </a:pPr>
                      <a:r>
                        <a:rPr dirty="0" sz="1800" spc="-5">
                          <a:solidFill>
                            <a:srgbClr val="FF0000"/>
                          </a:solidFill>
                          <a:latin typeface="Times New Roman"/>
                          <a:cs typeface="Times New Roman"/>
                        </a:rPr>
                        <a:t>3/2/1</a:t>
                      </a:r>
                      <a:r>
                        <a:rPr dirty="0" sz="1800">
                          <a:solidFill>
                            <a:srgbClr val="FF0000"/>
                          </a:solidFill>
                          <a:latin typeface="Times New Roman"/>
                          <a:cs typeface="Times New Roman"/>
                        </a:rPr>
                        <a:t> ?</a:t>
                      </a: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295">
                        <a:lnSpc>
                          <a:spcPts val="2105"/>
                        </a:lnSpc>
                      </a:pPr>
                      <a:r>
                        <a:rPr dirty="0" sz="1800">
                          <a:latin typeface="Times New Roman"/>
                          <a:cs typeface="Times New Roman"/>
                        </a:rPr>
                        <a:t>?</a:t>
                      </a: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79120">
                <a:tc>
                  <a:txBody>
                    <a:bodyPr/>
                    <a:lstStyle/>
                    <a:p>
                      <a:pPr marL="74295">
                        <a:lnSpc>
                          <a:spcPts val="2100"/>
                        </a:lnSpc>
                      </a:pPr>
                      <a:r>
                        <a:rPr dirty="0" sz="1800" spc="-5">
                          <a:latin typeface="Times New Roman"/>
                          <a:cs typeface="Times New Roman"/>
                        </a:rPr>
                        <a:t>PEO </a:t>
                      </a:r>
                      <a:r>
                        <a:rPr dirty="0" sz="1800">
                          <a:latin typeface="Times New Roman"/>
                          <a:cs typeface="Times New Roman"/>
                        </a:rPr>
                        <a:t>2</a:t>
                      </a: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79158">
                <a:tc>
                  <a:txBody>
                    <a:bodyPr/>
                    <a:lstStyle/>
                    <a:p>
                      <a:pPr marL="74295">
                        <a:lnSpc>
                          <a:spcPts val="2100"/>
                        </a:lnSpc>
                      </a:pPr>
                      <a:r>
                        <a:rPr dirty="0" sz="1800" spc="-5">
                          <a:latin typeface="Times New Roman"/>
                          <a:cs typeface="Times New Roman"/>
                        </a:rPr>
                        <a:t>PEO </a:t>
                      </a:r>
                      <a:r>
                        <a:rPr dirty="0" sz="1800">
                          <a:latin typeface="Times New Roman"/>
                          <a:cs typeface="Times New Roman"/>
                        </a:rPr>
                        <a:t>3</a:t>
                      </a: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2284">
                        <a:lnSpc>
                          <a:spcPts val="2100"/>
                        </a:lnSpc>
                      </a:pPr>
                      <a:r>
                        <a:rPr dirty="0" sz="1800">
                          <a:solidFill>
                            <a:srgbClr val="FF0000"/>
                          </a:solidFill>
                          <a:latin typeface="Times New Roman"/>
                          <a:cs typeface="Times New Roman"/>
                        </a:rPr>
                        <a:t>3/2/1</a:t>
                      </a:r>
                      <a:r>
                        <a:rPr dirty="0" sz="1800" spc="-15">
                          <a:solidFill>
                            <a:srgbClr val="FF0000"/>
                          </a:solidFill>
                          <a:latin typeface="Times New Roman"/>
                          <a:cs typeface="Times New Roman"/>
                        </a:rPr>
                        <a:t> </a:t>
                      </a:r>
                      <a:r>
                        <a:rPr dirty="0" sz="1800">
                          <a:solidFill>
                            <a:srgbClr val="FF0000"/>
                          </a:solidFill>
                          <a:latin typeface="Times New Roman"/>
                          <a:cs typeface="Times New Roman"/>
                        </a:rPr>
                        <a:t>?</a:t>
                      </a: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79158">
                <a:tc>
                  <a:txBody>
                    <a:bodyPr/>
                    <a:lstStyle/>
                    <a:p>
                      <a:pPr marL="74295">
                        <a:lnSpc>
                          <a:spcPts val="2100"/>
                        </a:lnSpc>
                      </a:pPr>
                      <a:r>
                        <a:rPr dirty="0" sz="1800" spc="-5">
                          <a:latin typeface="Times New Roman"/>
                          <a:cs typeface="Times New Roman"/>
                        </a:rPr>
                        <a:t>PEO </a:t>
                      </a:r>
                      <a:r>
                        <a:rPr dirty="0" sz="1800">
                          <a:latin typeface="Times New Roman"/>
                          <a:cs typeface="Times New Roman"/>
                        </a:rPr>
                        <a:t>4</a:t>
                      </a:r>
                      <a:endParaRPr sz="18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9" name="object 9"/>
          <p:cNvSpPr txBox="1"/>
          <p:nvPr/>
        </p:nvSpPr>
        <p:spPr>
          <a:xfrm>
            <a:off x="383540" y="2598673"/>
            <a:ext cx="9139555" cy="1659255"/>
          </a:xfrm>
          <a:prstGeom prst="rect">
            <a:avLst/>
          </a:prstGeom>
        </p:spPr>
        <p:txBody>
          <a:bodyPr wrap="square" lIns="0" tIns="220979" rIns="0" bIns="0" rtlCol="0" vert="horz">
            <a:spAutoFit/>
          </a:bodyPr>
          <a:lstStyle/>
          <a:p>
            <a:pPr marL="12700">
              <a:lnSpc>
                <a:spcPct val="100000"/>
              </a:lnSpc>
              <a:spcBef>
                <a:spcPts val="1739"/>
              </a:spcBef>
            </a:pPr>
            <a:r>
              <a:rPr dirty="0" sz="2400" spc="-5" b="1">
                <a:solidFill>
                  <a:srgbClr val="FF0000"/>
                </a:solidFill>
                <a:latin typeface="Times New Roman"/>
                <a:cs typeface="Times New Roman"/>
              </a:rPr>
              <a:t>What is </a:t>
            </a:r>
            <a:r>
              <a:rPr dirty="0" sz="2400" b="1">
                <a:solidFill>
                  <a:srgbClr val="FF0000"/>
                </a:solidFill>
                <a:latin typeface="Times New Roman"/>
                <a:cs typeface="Times New Roman"/>
              </a:rPr>
              <a:t>Expected </a:t>
            </a:r>
            <a:r>
              <a:rPr dirty="0" sz="2400" spc="-15" b="1">
                <a:solidFill>
                  <a:srgbClr val="FF0000"/>
                </a:solidFill>
                <a:latin typeface="Times New Roman"/>
                <a:cs typeface="Times New Roman"/>
              </a:rPr>
              <a:t>here </a:t>
            </a:r>
            <a:r>
              <a:rPr dirty="0" sz="2400" b="1">
                <a:solidFill>
                  <a:srgbClr val="FF0000"/>
                </a:solidFill>
                <a:latin typeface="Times New Roman"/>
                <a:cs typeface="Times New Roman"/>
              </a:rPr>
              <a:t>?</a:t>
            </a:r>
            <a:endParaRPr sz="2400">
              <a:latin typeface="Times New Roman"/>
              <a:cs typeface="Times New Roman"/>
            </a:endParaRPr>
          </a:p>
          <a:p>
            <a:pPr marL="12700">
              <a:lnSpc>
                <a:spcPct val="100000"/>
              </a:lnSpc>
              <a:spcBef>
                <a:spcPts val="1230"/>
              </a:spcBef>
            </a:pPr>
            <a:r>
              <a:rPr dirty="0" sz="1800" spc="-5" b="1">
                <a:latin typeface="Times New Roman"/>
                <a:cs typeface="Times New Roman"/>
              </a:rPr>
              <a:t>Establish consistency </a:t>
            </a:r>
            <a:r>
              <a:rPr dirty="0" sz="1800" b="1">
                <a:latin typeface="Times New Roman"/>
                <a:cs typeface="Times New Roman"/>
              </a:rPr>
              <a:t>of PEOs with </a:t>
            </a:r>
            <a:r>
              <a:rPr dirty="0" sz="1800" spc="-5" b="1">
                <a:latin typeface="Times New Roman"/>
                <a:cs typeface="Times New Roman"/>
              </a:rPr>
              <a:t>Mission </a:t>
            </a:r>
            <a:r>
              <a:rPr dirty="0" sz="1800" b="1">
                <a:latin typeface="Times New Roman"/>
                <a:cs typeface="Times New Roman"/>
              </a:rPr>
              <a:t>of </a:t>
            </a:r>
            <a:r>
              <a:rPr dirty="0" sz="1800" spc="-5" b="1">
                <a:latin typeface="Times New Roman"/>
                <a:cs typeface="Times New Roman"/>
              </a:rPr>
              <a:t>the </a:t>
            </a:r>
            <a:r>
              <a:rPr dirty="0" sz="1800" b="1">
                <a:latin typeface="Times New Roman"/>
                <a:cs typeface="Times New Roman"/>
              </a:rPr>
              <a:t>Department</a:t>
            </a:r>
            <a:r>
              <a:rPr dirty="0" sz="1800" spc="10" b="1">
                <a:latin typeface="Times New Roman"/>
                <a:cs typeface="Times New Roman"/>
              </a:rPr>
              <a:t> </a:t>
            </a:r>
            <a:r>
              <a:rPr dirty="0" sz="1800" b="1">
                <a:latin typeface="Times New Roman"/>
                <a:cs typeface="Times New Roman"/>
              </a:rPr>
              <a:t>(10)</a:t>
            </a:r>
            <a:endParaRPr sz="1800">
              <a:latin typeface="Times New Roman"/>
              <a:cs typeface="Times New Roman"/>
            </a:endParaRPr>
          </a:p>
          <a:p>
            <a:pPr marL="12700" marR="5080" indent="462915">
              <a:lnSpc>
                <a:spcPct val="102299"/>
              </a:lnSpc>
              <a:spcBef>
                <a:spcPts val="530"/>
              </a:spcBef>
            </a:pPr>
            <a:r>
              <a:rPr dirty="0" sz="1800">
                <a:latin typeface="Times New Roman"/>
                <a:cs typeface="Times New Roman"/>
              </a:rPr>
              <a:t>Generate a “Mission of the </a:t>
            </a:r>
            <a:r>
              <a:rPr dirty="0" sz="1800" spc="-5">
                <a:latin typeface="Times New Roman"/>
                <a:cs typeface="Times New Roman"/>
              </a:rPr>
              <a:t>Department </a:t>
            </a:r>
            <a:r>
              <a:rPr dirty="0" sz="1800">
                <a:latin typeface="Times New Roman"/>
                <a:cs typeface="Times New Roman"/>
              </a:rPr>
              <a:t>– </a:t>
            </a:r>
            <a:r>
              <a:rPr dirty="0" sz="1800" spc="-5">
                <a:latin typeface="Times New Roman"/>
                <a:cs typeface="Times New Roman"/>
              </a:rPr>
              <a:t>PEOs matrix” </a:t>
            </a:r>
            <a:r>
              <a:rPr dirty="0" sz="1800">
                <a:latin typeface="Times New Roman"/>
                <a:cs typeface="Times New Roman"/>
              </a:rPr>
              <a:t>with </a:t>
            </a:r>
            <a:r>
              <a:rPr dirty="0" sz="1800" spc="-5">
                <a:latin typeface="Times New Roman"/>
                <a:cs typeface="Times New Roman"/>
              </a:rPr>
              <a:t>justification </a:t>
            </a:r>
            <a:r>
              <a:rPr dirty="0" sz="1800">
                <a:latin typeface="Times New Roman"/>
                <a:cs typeface="Times New Roman"/>
              </a:rPr>
              <a:t>and </a:t>
            </a:r>
            <a:r>
              <a:rPr dirty="0" sz="1800" spc="-5">
                <a:latin typeface="Times New Roman"/>
                <a:cs typeface="Times New Roman"/>
              </a:rPr>
              <a:t>rationale </a:t>
            </a:r>
            <a:r>
              <a:rPr dirty="0" sz="1800">
                <a:latin typeface="Times New Roman"/>
                <a:cs typeface="Times New Roman"/>
              </a:rPr>
              <a:t>of the  </a:t>
            </a:r>
            <a:r>
              <a:rPr dirty="0" sz="1800" spc="-5">
                <a:latin typeface="Times New Roman"/>
                <a:cs typeface="Times New Roman"/>
              </a:rPr>
              <a:t>mapping</a:t>
            </a:r>
            <a:endParaRPr sz="18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6" name="object 6"/>
          <p:cNvSpPr txBox="1">
            <a:spLocks noGrp="1"/>
          </p:cNvSpPr>
          <p:nvPr>
            <p:ph type="title"/>
          </p:nvPr>
        </p:nvSpPr>
        <p:spPr>
          <a:xfrm>
            <a:off x="585977" y="1712721"/>
            <a:ext cx="7123430" cy="299720"/>
          </a:xfrm>
          <a:prstGeom prst="rect"/>
        </p:spPr>
        <p:txBody>
          <a:bodyPr wrap="square" lIns="0" tIns="12700" rIns="0" bIns="0" rtlCol="0" vert="horz">
            <a:spAutoFit/>
          </a:bodyPr>
          <a:lstStyle/>
          <a:p>
            <a:pPr marL="12700">
              <a:lnSpc>
                <a:spcPct val="100000"/>
              </a:lnSpc>
              <a:spcBef>
                <a:spcPts val="100"/>
              </a:spcBef>
              <a:tabLst>
                <a:tab pos="469265" algn="l"/>
              </a:tabLst>
            </a:pPr>
            <a:r>
              <a:rPr dirty="0" sz="1800" spc="-5" i="1">
                <a:solidFill>
                  <a:srgbClr val="313851"/>
                </a:solidFill>
                <a:latin typeface="Times New Roman"/>
                <a:cs typeface="Times New Roman"/>
              </a:rPr>
              <a:t>A.	</a:t>
            </a:r>
            <a:r>
              <a:rPr dirty="0" sz="1800" spc="-10" i="1">
                <a:solidFill>
                  <a:srgbClr val="313851"/>
                </a:solidFill>
                <a:latin typeface="Times New Roman"/>
                <a:cs typeface="Times New Roman"/>
              </a:rPr>
              <a:t>Preparation </a:t>
            </a:r>
            <a:r>
              <a:rPr dirty="0" sz="1800" i="1">
                <a:solidFill>
                  <a:srgbClr val="313851"/>
                </a:solidFill>
                <a:latin typeface="Times New Roman"/>
                <a:cs typeface="Times New Roman"/>
              </a:rPr>
              <a:t>of a matrix of </a:t>
            </a:r>
            <a:r>
              <a:rPr dirty="0" sz="1800" spc="-5" i="1">
                <a:solidFill>
                  <a:srgbClr val="313851"/>
                </a:solidFill>
                <a:latin typeface="Times New Roman"/>
                <a:cs typeface="Times New Roman"/>
              </a:rPr>
              <a:t>PEOs </a:t>
            </a:r>
            <a:r>
              <a:rPr dirty="0" sz="1800" i="1">
                <a:solidFill>
                  <a:srgbClr val="313851"/>
                </a:solidFill>
                <a:latin typeface="Times New Roman"/>
                <a:cs typeface="Times New Roman"/>
              </a:rPr>
              <a:t>and </a:t>
            </a:r>
            <a:r>
              <a:rPr dirty="0" sz="1800" spc="-5" i="1">
                <a:solidFill>
                  <a:srgbClr val="313851"/>
                </a:solidFill>
                <a:latin typeface="Times New Roman"/>
                <a:cs typeface="Times New Roman"/>
              </a:rPr>
              <a:t>elements </a:t>
            </a:r>
            <a:r>
              <a:rPr dirty="0" sz="1800" i="1">
                <a:solidFill>
                  <a:srgbClr val="313851"/>
                </a:solidFill>
                <a:latin typeface="Times New Roman"/>
                <a:cs typeface="Times New Roman"/>
              </a:rPr>
              <a:t>of </a:t>
            </a:r>
            <a:r>
              <a:rPr dirty="0" sz="1800" spc="-5" i="1">
                <a:solidFill>
                  <a:srgbClr val="313851"/>
                </a:solidFill>
                <a:latin typeface="Times New Roman"/>
                <a:cs typeface="Times New Roman"/>
              </a:rPr>
              <a:t>Mission </a:t>
            </a:r>
            <a:r>
              <a:rPr dirty="0" sz="1800" i="1">
                <a:solidFill>
                  <a:srgbClr val="313851"/>
                </a:solidFill>
                <a:latin typeface="Times New Roman"/>
                <a:cs typeface="Times New Roman"/>
              </a:rPr>
              <a:t>statement</a:t>
            </a:r>
            <a:r>
              <a:rPr dirty="0" sz="1800" spc="40" i="1">
                <a:solidFill>
                  <a:srgbClr val="313851"/>
                </a:solidFill>
                <a:latin typeface="Times New Roman"/>
                <a:cs typeface="Times New Roman"/>
              </a:rPr>
              <a:t> </a:t>
            </a:r>
            <a:r>
              <a:rPr dirty="0" sz="1800" i="1">
                <a:solidFill>
                  <a:srgbClr val="313851"/>
                </a:solidFill>
                <a:latin typeface="Times New Roman"/>
                <a:cs typeface="Times New Roman"/>
              </a:rPr>
              <a:t>(05)</a:t>
            </a:r>
            <a:endParaRPr sz="1800">
              <a:latin typeface="Times New Roman"/>
              <a:cs typeface="Times New Roman"/>
            </a:endParaRPr>
          </a:p>
        </p:txBody>
      </p:sp>
      <p:sp>
        <p:nvSpPr>
          <p:cNvPr id="7" name="object 7"/>
          <p:cNvSpPr txBox="1"/>
          <p:nvPr/>
        </p:nvSpPr>
        <p:spPr>
          <a:xfrm>
            <a:off x="585977" y="2123948"/>
            <a:ext cx="7409180" cy="1896745"/>
          </a:xfrm>
          <a:prstGeom prst="rect">
            <a:avLst/>
          </a:prstGeom>
        </p:spPr>
        <p:txBody>
          <a:bodyPr wrap="square" lIns="0" tIns="12700" rIns="0" bIns="0" rtlCol="0" vert="horz">
            <a:spAutoFit/>
          </a:bodyPr>
          <a:lstStyle/>
          <a:p>
            <a:pPr marL="469900" indent="-457200">
              <a:lnSpc>
                <a:spcPct val="100000"/>
              </a:lnSpc>
              <a:spcBef>
                <a:spcPts val="100"/>
              </a:spcBef>
              <a:buAutoNum type="alphaUcPeriod" startAt="2"/>
              <a:tabLst>
                <a:tab pos="469265" algn="l"/>
                <a:tab pos="469900" algn="l"/>
              </a:tabLst>
            </a:pPr>
            <a:r>
              <a:rPr dirty="0" sz="1800" spc="-5" i="1">
                <a:solidFill>
                  <a:srgbClr val="313851"/>
                </a:solidFill>
                <a:latin typeface="Times New Roman"/>
                <a:cs typeface="Times New Roman"/>
              </a:rPr>
              <a:t>Consistency/justification of </a:t>
            </a:r>
            <a:r>
              <a:rPr dirty="0" sz="1800" spc="-10" i="1">
                <a:solidFill>
                  <a:srgbClr val="313851"/>
                </a:solidFill>
                <a:latin typeface="Times New Roman"/>
                <a:cs typeface="Times New Roman"/>
              </a:rPr>
              <a:t>co-relation </a:t>
            </a:r>
            <a:r>
              <a:rPr dirty="0" sz="1800" spc="-5" i="1">
                <a:solidFill>
                  <a:srgbClr val="313851"/>
                </a:solidFill>
                <a:latin typeface="Times New Roman"/>
                <a:cs typeface="Times New Roman"/>
              </a:rPr>
              <a:t>parameters of </a:t>
            </a:r>
            <a:r>
              <a:rPr dirty="0" sz="1800" i="1">
                <a:solidFill>
                  <a:srgbClr val="313851"/>
                </a:solidFill>
                <a:latin typeface="Times New Roman"/>
                <a:cs typeface="Times New Roman"/>
              </a:rPr>
              <a:t>the above matrix</a:t>
            </a:r>
            <a:r>
              <a:rPr dirty="0" sz="1800" spc="95" i="1">
                <a:solidFill>
                  <a:srgbClr val="313851"/>
                </a:solidFill>
                <a:latin typeface="Times New Roman"/>
                <a:cs typeface="Times New Roman"/>
              </a:rPr>
              <a:t> </a:t>
            </a:r>
            <a:r>
              <a:rPr dirty="0" sz="1800" spc="-5" i="1">
                <a:solidFill>
                  <a:srgbClr val="313851"/>
                </a:solidFill>
                <a:latin typeface="Times New Roman"/>
                <a:cs typeface="Times New Roman"/>
              </a:rPr>
              <a:t>(05)</a:t>
            </a:r>
            <a:endParaRPr sz="1800">
              <a:latin typeface="Times New Roman"/>
              <a:cs typeface="Times New Roman"/>
            </a:endParaRPr>
          </a:p>
          <a:p>
            <a:pPr>
              <a:lnSpc>
                <a:spcPct val="100000"/>
              </a:lnSpc>
              <a:buClr>
                <a:srgbClr val="313851"/>
              </a:buClr>
              <a:buFont typeface="Times New Roman"/>
              <a:buAutoNum type="alphaUcPeriod" startAt="2"/>
            </a:pPr>
            <a:endParaRPr sz="2000">
              <a:latin typeface="Times New Roman"/>
              <a:cs typeface="Times New Roman"/>
            </a:endParaRPr>
          </a:p>
          <a:p>
            <a:pPr>
              <a:lnSpc>
                <a:spcPct val="100000"/>
              </a:lnSpc>
              <a:spcBef>
                <a:spcPts val="45"/>
              </a:spcBef>
              <a:buClr>
                <a:srgbClr val="313851"/>
              </a:buClr>
              <a:buFont typeface="Times New Roman"/>
              <a:buAutoNum type="alphaUcPeriod" startAt="2"/>
            </a:pPr>
            <a:endParaRPr sz="2300">
              <a:latin typeface="Times New Roman"/>
              <a:cs typeface="Times New Roman"/>
            </a:endParaRPr>
          </a:p>
          <a:p>
            <a:pPr marL="191135">
              <a:lnSpc>
                <a:spcPct val="100000"/>
              </a:lnSpc>
              <a:spcBef>
                <a:spcPts val="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lvl="1" marL="534035" indent="-343535">
              <a:lnSpc>
                <a:spcPct val="100000"/>
              </a:lnSpc>
              <a:spcBef>
                <a:spcPts val="620"/>
              </a:spcBef>
              <a:buAutoNum type="alphaUcPeriod"/>
              <a:tabLst>
                <a:tab pos="534035" algn="l"/>
                <a:tab pos="534670" algn="l"/>
              </a:tabLst>
            </a:pPr>
            <a:r>
              <a:rPr dirty="0" sz="1600" spc="-10" i="1">
                <a:latin typeface="Times New Roman"/>
                <a:cs typeface="Times New Roman"/>
              </a:rPr>
              <a:t>Availability </a:t>
            </a:r>
            <a:r>
              <a:rPr dirty="0" sz="1600" i="1">
                <a:latin typeface="Times New Roman"/>
                <a:cs typeface="Times New Roman"/>
              </a:rPr>
              <a:t>of a matrix having PEOs and Mission elements</a:t>
            </a:r>
            <a:endParaRPr sz="1600">
              <a:latin typeface="Times New Roman"/>
              <a:cs typeface="Times New Roman"/>
            </a:endParaRPr>
          </a:p>
          <a:p>
            <a:pPr lvl="1" marL="534035" indent="-343535">
              <a:lnSpc>
                <a:spcPct val="100000"/>
              </a:lnSpc>
              <a:spcBef>
                <a:spcPts val="960"/>
              </a:spcBef>
              <a:buAutoNum type="alphaUcPeriod"/>
              <a:tabLst>
                <a:tab pos="534035" algn="l"/>
                <a:tab pos="534670" algn="l"/>
              </a:tabLst>
            </a:pPr>
            <a:r>
              <a:rPr dirty="0" sz="1600" i="1">
                <a:latin typeface="Times New Roman"/>
                <a:cs typeface="Times New Roman"/>
              </a:rPr>
              <a:t>Justification for each of the elements mapped </a:t>
            </a:r>
            <a:r>
              <a:rPr dirty="0" sz="1600" spc="-5" i="1">
                <a:latin typeface="Times New Roman"/>
                <a:cs typeface="Times New Roman"/>
              </a:rPr>
              <a:t>in </a:t>
            </a:r>
            <a:r>
              <a:rPr dirty="0" sz="1600" i="1">
                <a:latin typeface="Times New Roman"/>
                <a:cs typeface="Times New Roman"/>
              </a:rPr>
              <a:t>the</a:t>
            </a:r>
            <a:r>
              <a:rPr dirty="0" sz="1600" spc="5" i="1">
                <a:latin typeface="Times New Roman"/>
                <a:cs typeface="Times New Roman"/>
              </a:rPr>
              <a:t> </a:t>
            </a:r>
            <a:r>
              <a:rPr dirty="0" sz="1600" i="1">
                <a:latin typeface="Times New Roman"/>
                <a:cs typeface="Times New Roman"/>
              </a:rPr>
              <a:t>matrix</a:t>
            </a:r>
            <a:endParaRPr sz="16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p:nvPr/>
        </p:nvSpPr>
        <p:spPr>
          <a:xfrm>
            <a:off x="429768" y="468121"/>
            <a:ext cx="9079865" cy="330200"/>
          </a:xfrm>
          <a:prstGeom prst="rect">
            <a:avLst/>
          </a:prstGeom>
        </p:spPr>
        <p:txBody>
          <a:bodyPr wrap="square" lIns="0" tIns="12065" rIns="0" bIns="0" rtlCol="0" vert="horz">
            <a:spAutoFit/>
          </a:bodyPr>
          <a:lstStyle/>
          <a:p>
            <a:pPr marL="12700">
              <a:lnSpc>
                <a:spcPct val="100000"/>
              </a:lnSpc>
              <a:spcBef>
                <a:spcPts val="95"/>
              </a:spcBef>
              <a:tabLst>
                <a:tab pos="1841500" algn="l"/>
              </a:tabLst>
            </a:pPr>
            <a:r>
              <a:rPr dirty="0" sz="2000" spc="-5" b="1">
                <a:solidFill>
                  <a:srgbClr val="FF0000"/>
                </a:solidFill>
                <a:latin typeface="Cambria"/>
                <a:cs typeface="Cambria"/>
              </a:rPr>
              <a:t>CRITERION-2:	</a:t>
            </a:r>
            <a:r>
              <a:rPr dirty="0" sz="2000" spc="-15" b="1">
                <a:solidFill>
                  <a:srgbClr val="FF0000"/>
                </a:solidFill>
                <a:latin typeface="Cambria"/>
                <a:cs typeface="Cambria"/>
              </a:rPr>
              <a:t>Program </a:t>
            </a:r>
            <a:r>
              <a:rPr dirty="0" sz="2000" spc="-10" b="1">
                <a:solidFill>
                  <a:srgbClr val="FF0000"/>
                </a:solidFill>
                <a:latin typeface="Cambria"/>
                <a:cs typeface="Cambria"/>
              </a:rPr>
              <a:t>Curriculum </a:t>
            </a:r>
            <a:r>
              <a:rPr dirty="0" sz="2000" spc="-5" b="1">
                <a:solidFill>
                  <a:srgbClr val="FF0000"/>
                </a:solidFill>
                <a:latin typeface="Cambria"/>
                <a:cs typeface="Cambria"/>
              </a:rPr>
              <a:t>and </a:t>
            </a:r>
            <a:r>
              <a:rPr dirty="0" sz="2000" spc="-25" b="1">
                <a:solidFill>
                  <a:srgbClr val="FF0000"/>
                </a:solidFill>
                <a:latin typeface="Cambria"/>
                <a:cs typeface="Cambria"/>
              </a:rPr>
              <a:t>Teaching </a:t>
            </a:r>
            <a:r>
              <a:rPr dirty="0" sz="2000" spc="-5" b="1">
                <a:solidFill>
                  <a:srgbClr val="FF0000"/>
                </a:solidFill>
                <a:latin typeface="Cambria"/>
                <a:cs typeface="Cambria"/>
              </a:rPr>
              <a:t>– Learning </a:t>
            </a:r>
            <a:r>
              <a:rPr dirty="0" sz="2000" spc="-10" b="1">
                <a:solidFill>
                  <a:srgbClr val="FF0000"/>
                </a:solidFill>
                <a:latin typeface="Cambria"/>
                <a:cs typeface="Cambria"/>
              </a:rPr>
              <a:t>Processes</a:t>
            </a:r>
            <a:r>
              <a:rPr dirty="0" sz="2000" spc="140" b="1">
                <a:solidFill>
                  <a:srgbClr val="FF0000"/>
                </a:solidFill>
                <a:latin typeface="Cambria"/>
                <a:cs typeface="Cambria"/>
              </a:rPr>
              <a:t> </a:t>
            </a:r>
            <a:r>
              <a:rPr dirty="0" sz="2000" spc="-10" b="1">
                <a:solidFill>
                  <a:srgbClr val="FF0000"/>
                </a:solidFill>
                <a:latin typeface="Cambria"/>
                <a:cs typeface="Cambria"/>
              </a:rPr>
              <a:t>(TLP)</a:t>
            </a:r>
            <a:endParaRPr sz="2000">
              <a:latin typeface="Cambria"/>
              <a:cs typeface="Cambria"/>
            </a:endParaRPr>
          </a:p>
        </p:txBody>
      </p:sp>
      <p:sp>
        <p:nvSpPr>
          <p:cNvPr id="13" name="object 13"/>
          <p:cNvSpPr txBox="1">
            <a:spLocks noGrp="1"/>
          </p:cNvSpPr>
          <p:nvPr>
            <p:ph type="title"/>
          </p:nvPr>
        </p:nvSpPr>
        <p:spPr>
          <a:xfrm>
            <a:off x="574040" y="1344930"/>
            <a:ext cx="3616960"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2.1. </a:t>
            </a:r>
            <a:r>
              <a:rPr dirty="0" sz="2200" spc="-5" b="1">
                <a:solidFill>
                  <a:srgbClr val="0000CC"/>
                </a:solidFill>
                <a:latin typeface="Times New Roman"/>
                <a:cs typeface="Times New Roman"/>
              </a:rPr>
              <a:t>Program </a:t>
            </a:r>
            <a:r>
              <a:rPr dirty="0" sz="2200" b="1">
                <a:solidFill>
                  <a:srgbClr val="0000CC"/>
                </a:solidFill>
                <a:latin typeface="Times New Roman"/>
                <a:cs typeface="Times New Roman"/>
              </a:rPr>
              <a:t>Curriculum</a:t>
            </a:r>
            <a:r>
              <a:rPr dirty="0" sz="2200" spc="-80" b="1">
                <a:solidFill>
                  <a:srgbClr val="0000CC"/>
                </a:solidFill>
                <a:latin typeface="Times New Roman"/>
                <a:cs typeface="Times New Roman"/>
              </a:rPr>
              <a:t> </a:t>
            </a:r>
            <a:r>
              <a:rPr dirty="0" sz="2200" spc="-5" b="1">
                <a:solidFill>
                  <a:srgbClr val="0000CC"/>
                </a:solidFill>
                <a:latin typeface="Times New Roman"/>
                <a:cs typeface="Times New Roman"/>
              </a:rPr>
              <a:t>(20)</a:t>
            </a:r>
            <a:endParaRPr sz="2200">
              <a:latin typeface="Times New Roman"/>
              <a:cs typeface="Times New Roman"/>
            </a:endParaRPr>
          </a:p>
        </p:txBody>
      </p:sp>
      <p:sp>
        <p:nvSpPr>
          <p:cNvPr id="14" name="object 14"/>
          <p:cNvSpPr txBox="1"/>
          <p:nvPr/>
        </p:nvSpPr>
        <p:spPr>
          <a:xfrm>
            <a:off x="231140" y="1632027"/>
            <a:ext cx="9367520" cy="4410710"/>
          </a:xfrm>
          <a:prstGeom prst="rect">
            <a:avLst/>
          </a:prstGeom>
        </p:spPr>
        <p:txBody>
          <a:bodyPr wrap="square" lIns="0" tIns="24765" rIns="0" bIns="0" rtlCol="0" vert="horz">
            <a:spAutoFit/>
          </a:bodyPr>
          <a:lstStyle/>
          <a:p>
            <a:pPr algn="just" lvl="2" marL="701040" marR="5080" indent="-688975">
              <a:lnSpc>
                <a:spcPct val="148700"/>
              </a:lnSpc>
              <a:spcBef>
                <a:spcPts val="195"/>
              </a:spcBef>
              <a:buSzPct val="110000"/>
              <a:buAutoNum type="arabicPeriod"/>
              <a:tabLst>
                <a:tab pos="701675" algn="l"/>
              </a:tabLst>
            </a:pPr>
            <a:r>
              <a:rPr dirty="0" sz="2000" spc="-5">
                <a:solidFill>
                  <a:srgbClr val="FF0000"/>
                </a:solidFill>
                <a:latin typeface="Times New Roman"/>
                <a:cs typeface="Times New Roman"/>
              </a:rPr>
              <a:t>State the process used to identify extent of compliance of the University curriculum  for attaining the Program Outcomes and Program Specific Outcomes as mentioned  in Annexure-I. Also mention the identified curricular gaps, if any</a:t>
            </a:r>
            <a:r>
              <a:rPr dirty="0" sz="2000" spc="-250">
                <a:solidFill>
                  <a:srgbClr val="FF0000"/>
                </a:solidFill>
                <a:latin typeface="Times New Roman"/>
                <a:cs typeface="Times New Roman"/>
              </a:rPr>
              <a:t> </a:t>
            </a:r>
            <a:r>
              <a:rPr dirty="0" sz="2000" spc="-5">
                <a:solidFill>
                  <a:srgbClr val="FF0000"/>
                </a:solidFill>
                <a:latin typeface="Times New Roman"/>
                <a:cs typeface="Times New Roman"/>
              </a:rPr>
              <a:t>(10)</a:t>
            </a:r>
            <a:endParaRPr sz="2000">
              <a:latin typeface="Times New Roman"/>
              <a:cs typeface="Times New Roman"/>
            </a:endParaRPr>
          </a:p>
          <a:p>
            <a:pPr algn="just" lvl="3" marL="1785620" indent="-286385">
              <a:lnSpc>
                <a:spcPct val="100000"/>
              </a:lnSpc>
              <a:spcBef>
                <a:spcPts val="1440"/>
              </a:spcBef>
              <a:buFont typeface="Wingdings"/>
              <a:buChar char=""/>
              <a:tabLst>
                <a:tab pos="1786255" algn="l"/>
              </a:tabLst>
            </a:pPr>
            <a:r>
              <a:rPr dirty="0" sz="2000" spc="-5">
                <a:latin typeface="Times New Roman"/>
                <a:cs typeface="Times New Roman"/>
              </a:rPr>
              <a:t>State the process</a:t>
            </a:r>
            <a:r>
              <a:rPr dirty="0" sz="2000" spc="-20">
                <a:latin typeface="Times New Roman"/>
                <a:cs typeface="Times New Roman"/>
              </a:rPr>
              <a:t> </a:t>
            </a:r>
            <a:r>
              <a:rPr dirty="0" sz="2000" spc="-5">
                <a:latin typeface="Times New Roman"/>
                <a:cs typeface="Times New Roman"/>
              </a:rPr>
              <a:t>details</a:t>
            </a:r>
            <a:endParaRPr sz="2000">
              <a:latin typeface="Times New Roman"/>
              <a:cs typeface="Times New Roman"/>
            </a:endParaRPr>
          </a:p>
          <a:p>
            <a:pPr algn="just" lvl="3" marL="1785620" indent="-286385">
              <a:lnSpc>
                <a:spcPct val="100000"/>
              </a:lnSpc>
              <a:spcBef>
                <a:spcPts val="1200"/>
              </a:spcBef>
              <a:buFont typeface="Wingdings"/>
              <a:buChar char=""/>
              <a:tabLst>
                <a:tab pos="1786255" algn="l"/>
              </a:tabLst>
            </a:pPr>
            <a:r>
              <a:rPr dirty="0" sz="2000">
                <a:latin typeface="Times New Roman"/>
                <a:cs typeface="Times New Roman"/>
              </a:rPr>
              <a:t>Mention </a:t>
            </a:r>
            <a:r>
              <a:rPr dirty="0" sz="2000" spc="-5">
                <a:latin typeface="Times New Roman"/>
                <a:cs typeface="Times New Roman"/>
              </a:rPr>
              <a:t>identified curricular</a:t>
            </a:r>
            <a:r>
              <a:rPr dirty="0" sz="2000" spc="-40">
                <a:latin typeface="Times New Roman"/>
                <a:cs typeface="Times New Roman"/>
              </a:rPr>
              <a:t> </a:t>
            </a:r>
            <a:r>
              <a:rPr dirty="0" sz="2000">
                <a:latin typeface="Times New Roman"/>
                <a:cs typeface="Times New Roman"/>
              </a:rPr>
              <a:t>gaps</a:t>
            </a:r>
            <a:endParaRPr sz="2000">
              <a:latin typeface="Times New Roman"/>
              <a:cs typeface="Times New Roman"/>
            </a:endParaRPr>
          </a:p>
          <a:p>
            <a:pPr algn="just" lvl="3" marL="1785620" indent="-286385">
              <a:lnSpc>
                <a:spcPct val="100000"/>
              </a:lnSpc>
              <a:spcBef>
                <a:spcPts val="1200"/>
              </a:spcBef>
              <a:buFont typeface="Wingdings"/>
              <a:buChar char=""/>
              <a:tabLst>
                <a:tab pos="1786255" algn="l"/>
              </a:tabLst>
            </a:pPr>
            <a:r>
              <a:rPr dirty="0" sz="2000" spc="-5">
                <a:latin typeface="Times New Roman"/>
                <a:cs typeface="Times New Roman"/>
              </a:rPr>
              <a:t>Extent of</a:t>
            </a:r>
            <a:r>
              <a:rPr dirty="0" sz="2000" spc="-20">
                <a:latin typeface="Times New Roman"/>
                <a:cs typeface="Times New Roman"/>
              </a:rPr>
              <a:t> </a:t>
            </a:r>
            <a:r>
              <a:rPr dirty="0" sz="2000" spc="-5">
                <a:latin typeface="Times New Roman"/>
                <a:cs typeface="Times New Roman"/>
              </a:rPr>
              <a:t>compliance</a:t>
            </a:r>
            <a:endParaRPr sz="2000">
              <a:latin typeface="Times New Roman"/>
              <a:cs typeface="Times New Roman"/>
            </a:endParaRPr>
          </a:p>
          <a:p>
            <a:pPr marL="317500">
              <a:lnSpc>
                <a:spcPct val="100000"/>
              </a:lnSpc>
              <a:spcBef>
                <a:spcPts val="175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74700" indent="-387350">
              <a:lnSpc>
                <a:spcPct val="100000"/>
              </a:lnSpc>
              <a:spcBef>
                <a:spcPts val="620"/>
              </a:spcBef>
              <a:buAutoNum type="alphaUcPeriod"/>
              <a:tabLst>
                <a:tab pos="774065" algn="l"/>
                <a:tab pos="774700" algn="l"/>
                <a:tab pos="2103755" algn="l"/>
                <a:tab pos="3014980" algn="l"/>
                <a:tab pos="3362325" algn="l"/>
                <a:tab pos="4218305" algn="l"/>
                <a:tab pos="4665345" algn="l"/>
                <a:tab pos="5475605" algn="l"/>
                <a:tab pos="6171565" algn="l"/>
                <a:tab pos="7003415" algn="l"/>
                <a:tab pos="8945245" algn="l"/>
              </a:tabLst>
            </a:pPr>
            <a:r>
              <a:rPr dirty="0" sz="1600" b="1" i="1">
                <a:latin typeface="Times New Roman"/>
                <a:cs typeface="Times New Roman"/>
              </a:rPr>
              <a:t>Documentary	evidence	</a:t>
            </a:r>
            <a:r>
              <a:rPr dirty="0" sz="1600" spc="-5" b="1" i="1">
                <a:latin typeface="Times New Roman"/>
                <a:cs typeface="Times New Roman"/>
              </a:rPr>
              <a:t>to	</a:t>
            </a:r>
            <a:r>
              <a:rPr dirty="0" sz="1600" b="1" i="1">
                <a:latin typeface="Times New Roman"/>
                <a:cs typeface="Times New Roman"/>
              </a:rPr>
              <a:t>indicate	the	</a:t>
            </a:r>
            <a:r>
              <a:rPr dirty="0" sz="1600" spc="-5" b="1" i="1">
                <a:latin typeface="Times New Roman"/>
                <a:cs typeface="Times New Roman"/>
              </a:rPr>
              <a:t>process	which	ensures	</a:t>
            </a:r>
            <a:r>
              <a:rPr dirty="0" sz="1600" b="1" i="1">
                <a:latin typeface="Times New Roman"/>
                <a:cs typeface="Times New Roman"/>
              </a:rPr>
              <a:t>mapping/compliance	of</a:t>
            </a:r>
            <a:endParaRPr sz="1600">
              <a:latin typeface="Times New Roman"/>
              <a:cs typeface="Times New Roman"/>
            </a:endParaRPr>
          </a:p>
          <a:p>
            <a:pPr marL="774700">
              <a:lnSpc>
                <a:spcPct val="100000"/>
              </a:lnSpc>
              <a:spcBef>
                <a:spcPts val="960"/>
              </a:spcBef>
            </a:pPr>
            <a:r>
              <a:rPr dirty="0" sz="1600" b="1" i="1">
                <a:latin typeface="Times New Roman"/>
                <a:cs typeface="Times New Roman"/>
              </a:rPr>
              <a:t>University </a:t>
            </a:r>
            <a:r>
              <a:rPr dirty="0" sz="1600" spc="-5" b="1" i="1">
                <a:latin typeface="Times New Roman"/>
                <a:cs typeface="Times New Roman"/>
              </a:rPr>
              <a:t>Curriculum with </a:t>
            </a:r>
            <a:r>
              <a:rPr dirty="0" sz="1600" b="1" i="1">
                <a:latin typeface="Times New Roman"/>
                <a:cs typeface="Times New Roman"/>
              </a:rPr>
              <a:t>the POs &amp; </a:t>
            </a:r>
            <a:r>
              <a:rPr dirty="0" sz="1600" spc="-5" b="1" i="1">
                <a:latin typeface="Times New Roman"/>
                <a:cs typeface="Times New Roman"/>
              </a:rPr>
              <a:t>PSOs; </a:t>
            </a:r>
            <a:r>
              <a:rPr dirty="0" sz="1600" b="1" i="1">
                <a:latin typeface="Times New Roman"/>
                <a:cs typeface="Times New Roman"/>
              </a:rPr>
              <a:t>Identification of gaps; </a:t>
            </a:r>
            <a:r>
              <a:rPr dirty="0" sz="1600" spc="-5" b="1" i="1">
                <a:latin typeface="Times New Roman"/>
                <a:cs typeface="Times New Roman"/>
              </a:rPr>
              <a:t>if</a:t>
            </a:r>
            <a:r>
              <a:rPr dirty="0" sz="1600" spc="60" b="1" i="1">
                <a:latin typeface="Times New Roman"/>
                <a:cs typeface="Times New Roman"/>
              </a:rPr>
              <a:t> </a:t>
            </a:r>
            <a:r>
              <a:rPr dirty="0" sz="1600" spc="-15" b="1" i="1">
                <a:latin typeface="Times New Roman"/>
                <a:cs typeface="Times New Roman"/>
              </a:rPr>
              <a:t>any.</a:t>
            </a:r>
            <a:endParaRPr sz="1600">
              <a:latin typeface="Times New Roman"/>
              <a:cs typeface="Times New Roman"/>
            </a:endParaRPr>
          </a:p>
          <a:p>
            <a:pPr marL="774700" indent="-387350">
              <a:lnSpc>
                <a:spcPct val="100000"/>
              </a:lnSpc>
              <a:spcBef>
                <a:spcPts val="960"/>
              </a:spcBef>
              <a:buAutoNum type="alphaUcPeriod" startAt="2"/>
              <a:tabLst>
                <a:tab pos="774065" algn="l"/>
                <a:tab pos="774700" algn="l"/>
              </a:tabLst>
            </a:pPr>
            <a:r>
              <a:rPr dirty="0" sz="1600" b="1" i="1">
                <a:latin typeface="Times New Roman"/>
                <a:cs typeface="Times New Roman"/>
              </a:rPr>
              <a:t>Identified Curricular gaps and its</a:t>
            </a:r>
            <a:r>
              <a:rPr dirty="0" sz="1600" spc="-65" b="1" i="1">
                <a:latin typeface="Times New Roman"/>
                <a:cs typeface="Times New Roman"/>
              </a:rPr>
              <a:t> </a:t>
            </a:r>
            <a:r>
              <a:rPr dirty="0" sz="1600" b="1" i="1">
                <a:latin typeface="Times New Roman"/>
                <a:cs typeface="Times New Roman"/>
              </a:rPr>
              <a:t>Appropriateness</a:t>
            </a:r>
            <a:endParaRPr sz="16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a:spLocks noGrp="1"/>
          </p:cNvSpPr>
          <p:nvPr>
            <p:ph type="title"/>
          </p:nvPr>
        </p:nvSpPr>
        <p:spPr>
          <a:xfrm>
            <a:off x="3299205" y="240791"/>
            <a:ext cx="3303270" cy="695960"/>
          </a:xfrm>
          <a:prstGeom prst="rect"/>
        </p:spPr>
        <p:txBody>
          <a:bodyPr wrap="square" lIns="0" tIns="12700" rIns="0" bIns="0" rtlCol="0" vert="horz">
            <a:spAutoFit/>
          </a:bodyPr>
          <a:lstStyle/>
          <a:p>
            <a:pPr marL="12700">
              <a:lnSpc>
                <a:spcPct val="100000"/>
              </a:lnSpc>
              <a:spcBef>
                <a:spcPts val="100"/>
              </a:spcBef>
              <a:tabLst>
                <a:tab pos="1362075" algn="l"/>
              </a:tabLst>
            </a:pPr>
            <a:r>
              <a:rPr dirty="0" sz="4400" spc="-5">
                <a:latin typeface="Georgia"/>
                <a:cs typeface="Georgia"/>
              </a:rPr>
              <a:t>SA</a:t>
            </a:r>
            <a:r>
              <a:rPr dirty="0" sz="4400">
                <a:latin typeface="Georgia"/>
                <a:cs typeface="Georgia"/>
              </a:rPr>
              <a:t>R	</a:t>
            </a:r>
            <a:r>
              <a:rPr dirty="0" sz="4400" spc="-5">
                <a:latin typeface="Georgia"/>
                <a:cs typeface="Georgia"/>
              </a:rPr>
              <a:t>Context</a:t>
            </a:r>
            <a:endParaRPr sz="4400">
              <a:latin typeface="Georgia"/>
              <a:cs typeface="Georgia"/>
            </a:endParaRPr>
          </a:p>
        </p:txBody>
      </p:sp>
      <p:sp>
        <p:nvSpPr>
          <p:cNvPr id="13" name="object 13"/>
          <p:cNvSpPr txBox="1"/>
          <p:nvPr/>
        </p:nvSpPr>
        <p:spPr>
          <a:xfrm>
            <a:off x="231140" y="1392682"/>
            <a:ext cx="9483725" cy="5001260"/>
          </a:xfrm>
          <a:prstGeom prst="rect">
            <a:avLst/>
          </a:prstGeom>
        </p:spPr>
        <p:txBody>
          <a:bodyPr wrap="square" lIns="0" tIns="12065" rIns="0" bIns="0" rtlCol="0" vert="horz">
            <a:spAutoFit/>
          </a:bodyPr>
          <a:lstStyle/>
          <a:p>
            <a:pPr algn="just" marL="286385" marR="6985" indent="-274320">
              <a:lnSpc>
                <a:spcPct val="100000"/>
              </a:lnSpc>
              <a:spcBef>
                <a:spcPts val="95"/>
              </a:spcBef>
              <a:buClr>
                <a:srgbClr val="D16248"/>
              </a:buClr>
              <a:buSzPct val="84375"/>
              <a:buFont typeface="Wingdings 2"/>
              <a:buChar char=""/>
              <a:tabLst>
                <a:tab pos="287020" algn="l"/>
              </a:tabLst>
            </a:pPr>
            <a:r>
              <a:rPr dirty="0" sz="3200" spc="-5">
                <a:latin typeface="Georgia"/>
                <a:cs typeface="Georgia"/>
              </a:rPr>
              <a:t>Provides preparedness status at I/P level for </a:t>
            </a:r>
            <a:r>
              <a:rPr dirty="0" sz="3200" spc="-10">
                <a:latin typeface="Georgia"/>
                <a:cs typeface="Georgia"/>
              </a:rPr>
              <a:t>the  </a:t>
            </a:r>
            <a:r>
              <a:rPr dirty="0" sz="3200" spc="-5">
                <a:latin typeface="Georgia"/>
                <a:cs typeface="Georgia"/>
              </a:rPr>
              <a:t>NBA</a:t>
            </a:r>
            <a:r>
              <a:rPr dirty="0" sz="3200">
                <a:latin typeface="Georgia"/>
                <a:cs typeface="Georgia"/>
              </a:rPr>
              <a:t> </a:t>
            </a:r>
            <a:r>
              <a:rPr dirty="0" sz="3200" spc="-5">
                <a:latin typeface="Georgia"/>
                <a:cs typeface="Georgia"/>
              </a:rPr>
              <a:t>visit,</a:t>
            </a:r>
            <a:endParaRPr sz="3200">
              <a:latin typeface="Georgia"/>
              <a:cs typeface="Georgia"/>
            </a:endParaRPr>
          </a:p>
          <a:p>
            <a:pPr algn="just" marL="286385" marR="5715" indent="-274320">
              <a:lnSpc>
                <a:spcPct val="100000"/>
              </a:lnSpc>
              <a:spcBef>
                <a:spcPts val="770"/>
              </a:spcBef>
              <a:buClr>
                <a:srgbClr val="D16248"/>
              </a:buClr>
              <a:buSzPct val="84375"/>
              <a:buFont typeface="Wingdings 2"/>
              <a:buChar char=""/>
              <a:tabLst>
                <a:tab pos="287020" algn="l"/>
              </a:tabLst>
            </a:pPr>
            <a:r>
              <a:rPr dirty="0" sz="3200" spc="-5">
                <a:solidFill>
                  <a:srgbClr val="0000CC"/>
                </a:solidFill>
                <a:latin typeface="Georgia"/>
                <a:cs typeface="Georgia"/>
              </a:rPr>
              <a:t>Provides the first impression about the I/P to </a:t>
            </a:r>
            <a:r>
              <a:rPr dirty="0" sz="3200" spc="-10">
                <a:solidFill>
                  <a:srgbClr val="0000CC"/>
                </a:solidFill>
                <a:latin typeface="Georgia"/>
                <a:cs typeface="Georgia"/>
              </a:rPr>
              <a:t>the  </a:t>
            </a:r>
            <a:r>
              <a:rPr dirty="0" sz="3200" spc="-5">
                <a:solidFill>
                  <a:srgbClr val="0000CC"/>
                </a:solidFill>
                <a:latin typeface="Georgia"/>
                <a:cs typeface="Georgia"/>
              </a:rPr>
              <a:t>evaluation team,</a:t>
            </a:r>
            <a:endParaRPr sz="3200">
              <a:latin typeface="Georgia"/>
              <a:cs typeface="Georgia"/>
            </a:endParaRPr>
          </a:p>
          <a:p>
            <a:pPr algn="just" marL="286385" marR="5080" indent="-274320">
              <a:lnSpc>
                <a:spcPct val="100000"/>
              </a:lnSpc>
              <a:spcBef>
                <a:spcPts val="765"/>
              </a:spcBef>
              <a:buClr>
                <a:srgbClr val="D16248"/>
              </a:buClr>
              <a:buSzPct val="84375"/>
              <a:buFont typeface="Wingdings 2"/>
              <a:buChar char=""/>
              <a:tabLst>
                <a:tab pos="287020" algn="l"/>
              </a:tabLst>
            </a:pPr>
            <a:r>
              <a:rPr dirty="0" sz="3200">
                <a:latin typeface="Georgia"/>
                <a:cs typeface="Georgia"/>
              </a:rPr>
              <a:t>Presents </a:t>
            </a:r>
            <a:r>
              <a:rPr dirty="0" sz="3200" spc="-5">
                <a:latin typeface="Georgia"/>
                <a:cs typeface="Georgia"/>
              </a:rPr>
              <a:t>crisp program status to the evaluation  team and </a:t>
            </a:r>
            <a:r>
              <a:rPr dirty="0" sz="3200">
                <a:latin typeface="Georgia"/>
                <a:cs typeface="Georgia"/>
              </a:rPr>
              <a:t>addresses </a:t>
            </a:r>
            <a:r>
              <a:rPr dirty="0" sz="3200" spc="-5">
                <a:latin typeface="Georgia"/>
                <a:cs typeface="Georgia"/>
              </a:rPr>
              <a:t>process and the </a:t>
            </a:r>
            <a:r>
              <a:rPr dirty="0" sz="3200" spc="-10">
                <a:latin typeface="Georgia"/>
                <a:cs typeface="Georgia"/>
              </a:rPr>
              <a:t>extent </a:t>
            </a:r>
            <a:r>
              <a:rPr dirty="0" sz="3200" spc="-15">
                <a:latin typeface="Georgia"/>
                <a:cs typeface="Georgia"/>
              </a:rPr>
              <a:t>to  </a:t>
            </a:r>
            <a:r>
              <a:rPr dirty="0" sz="3200" spc="-10">
                <a:latin typeface="Georgia"/>
                <a:cs typeface="Georgia"/>
              </a:rPr>
              <a:t>which, </a:t>
            </a:r>
            <a:r>
              <a:rPr dirty="0" sz="3200" spc="-5">
                <a:latin typeface="Georgia"/>
                <a:cs typeface="Georgia"/>
              </a:rPr>
              <a:t>a </a:t>
            </a:r>
            <a:r>
              <a:rPr dirty="0" sz="3200" spc="-10">
                <a:latin typeface="Georgia"/>
                <a:cs typeface="Georgia"/>
              </a:rPr>
              <a:t>program </a:t>
            </a:r>
            <a:r>
              <a:rPr dirty="0" sz="3200" spc="-5">
                <a:latin typeface="Georgia"/>
                <a:cs typeface="Georgia"/>
              </a:rPr>
              <a:t>meets each</a:t>
            </a:r>
            <a:r>
              <a:rPr dirty="0" sz="3200" spc="100">
                <a:latin typeface="Georgia"/>
                <a:cs typeface="Georgia"/>
              </a:rPr>
              <a:t> </a:t>
            </a:r>
            <a:r>
              <a:rPr dirty="0" sz="3200" spc="-10">
                <a:latin typeface="Georgia"/>
                <a:cs typeface="Georgia"/>
              </a:rPr>
              <a:t>criterion,</a:t>
            </a:r>
            <a:endParaRPr sz="3200">
              <a:latin typeface="Georgia"/>
              <a:cs typeface="Georgia"/>
            </a:endParaRPr>
          </a:p>
          <a:p>
            <a:pPr algn="just" marL="286385" marR="5080" indent="-274320">
              <a:lnSpc>
                <a:spcPct val="100000"/>
              </a:lnSpc>
              <a:spcBef>
                <a:spcPts val="685"/>
              </a:spcBef>
              <a:buClr>
                <a:srgbClr val="D16248"/>
              </a:buClr>
              <a:buSzPct val="83928"/>
              <a:buFont typeface="Wingdings 2"/>
              <a:buChar char=""/>
              <a:tabLst>
                <a:tab pos="287020" algn="l"/>
              </a:tabLst>
            </a:pPr>
            <a:r>
              <a:rPr dirty="0" sz="2800">
                <a:solidFill>
                  <a:srgbClr val="FF0000"/>
                </a:solidFill>
                <a:latin typeface="Georgia"/>
                <a:cs typeface="Georgia"/>
              </a:rPr>
              <a:t>Provides </a:t>
            </a:r>
            <a:r>
              <a:rPr dirty="0" sz="2800" spc="-5">
                <a:solidFill>
                  <a:srgbClr val="FF0000"/>
                </a:solidFill>
                <a:latin typeface="Georgia"/>
                <a:cs typeface="Georgia"/>
              </a:rPr>
              <a:t>documented evidences, which </a:t>
            </a:r>
            <a:r>
              <a:rPr dirty="0" sz="2800" spc="-10">
                <a:solidFill>
                  <a:srgbClr val="FF0000"/>
                </a:solidFill>
                <a:latin typeface="Georgia"/>
                <a:cs typeface="Georgia"/>
              </a:rPr>
              <a:t>the </a:t>
            </a:r>
            <a:r>
              <a:rPr dirty="0" sz="2800" spc="-5">
                <a:solidFill>
                  <a:srgbClr val="FF0000"/>
                </a:solidFill>
                <a:latin typeface="Georgia"/>
                <a:cs typeface="Georgia"/>
              </a:rPr>
              <a:t>evaluation  team maps/matches with </a:t>
            </a:r>
            <a:r>
              <a:rPr dirty="0" sz="2800" spc="-10">
                <a:solidFill>
                  <a:srgbClr val="FF0000"/>
                </a:solidFill>
                <a:latin typeface="Georgia"/>
                <a:cs typeface="Georgia"/>
              </a:rPr>
              <a:t>the </a:t>
            </a:r>
            <a:r>
              <a:rPr dirty="0" sz="2800">
                <a:solidFill>
                  <a:srgbClr val="FF0000"/>
                </a:solidFill>
                <a:latin typeface="Georgia"/>
                <a:cs typeface="Georgia"/>
              </a:rPr>
              <a:t>visual </a:t>
            </a:r>
            <a:r>
              <a:rPr dirty="0" sz="2800" spc="-5">
                <a:solidFill>
                  <a:srgbClr val="FF0000"/>
                </a:solidFill>
                <a:latin typeface="Georgia"/>
                <a:cs typeface="Georgia"/>
              </a:rPr>
              <a:t>/oral evidences  during the</a:t>
            </a:r>
            <a:r>
              <a:rPr dirty="0" sz="2800" spc="-15">
                <a:solidFill>
                  <a:srgbClr val="FF0000"/>
                </a:solidFill>
                <a:latin typeface="Georgia"/>
                <a:cs typeface="Georgia"/>
              </a:rPr>
              <a:t> </a:t>
            </a:r>
            <a:r>
              <a:rPr dirty="0" sz="2800" spc="-5">
                <a:solidFill>
                  <a:srgbClr val="FF0000"/>
                </a:solidFill>
                <a:latin typeface="Georgia"/>
                <a:cs typeface="Georgia"/>
              </a:rPr>
              <a:t>visit.</a:t>
            </a:r>
            <a:endParaRPr sz="2800">
              <a:latin typeface="Georgia"/>
              <a:cs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612140" y="862838"/>
            <a:ext cx="8669020" cy="635000"/>
          </a:xfrm>
          <a:prstGeom prst="rect"/>
        </p:spPr>
        <p:txBody>
          <a:bodyPr wrap="square" lIns="0" tIns="12065" rIns="0" bIns="0" rtlCol="0" vert="horz">
            <a:spAutoFit/>
          </a:bodyPr>
          <a:lstStyle/>
          <a:p>
            <a:pPr marL="808355" marR="5080" indent="-796290">
              <a:lnSpc>
                <a:spcPct val="100000"/>
              </a:lnSpc>
              <a:spcBef>
                <a:spcPts val="95"/>
              </a:spcBef>
              <a:tabLst>
                <a:tab pos="808355" algn="l"/>
                <a:tab pos="1476375" algn="l"/>
                <a:tab pos="1948180" algn="l"/>
                <a:tab pos="2940050" algn="l"/>
                <a:tab pos="3762375" algn="l"/>
                <a:tab pos="4135754" algn="l"/>
                <a:tab pos="4606925" algn="l"/>
                <a:tab pos="5514975" algn="l"/>
                <a:tab pos="6424295" algn="l"/>
                <a:tab pos="6896100" algn="l"/>
                <a:tab pos="7888605" algn="l"/>
                <a:tab pos="8344534" algn="l"/>
              </a:tabLst>
            </a:pPr>
            <a:r>
              <a:rPr dirty="0" spc="-5"/>
              <a:t>2</a:t>
            </a:r>
            <a:r>
              <a:rPr dirty="0" spc="-10"/>
              <a:t>.</a:t>
            </a:r>
            <a:r>
              <a:rPr dirty="0" spc="-5"/>
              <a:t>1</a:t>
            </a:r>
            <a:r>
              <a:rPr dirty="0" spc="-10"/>
              <a:t>.</a:t>
            </a:r>
            <a:r>
              <a:rPr dirty="0" spc="-5"/>
              <a:t>2.</a:t>
            </a:r>
            <a:r>
              <a:rPr dirty="0"/>
              <a:t>	</a:t>
            </a:r>
            <a:r>
              <a:rPr dirty="0" spc="-5"/>
              <a:t>State</a:t>
            </a:r>
            <a:r>
              <a:rPr dirty="0"/>
              <a:t>	</a:t>
            </a:r>
            <a:r>
              <a:rPr dirty="0" spc="-5"/>
              <a:t>the</a:t>
            </a:r>
            <a:r>
              <a:rPr dirty="0"/>
              <a:t>	</a:t>
            </a:r>
            <a:r>
              <a:rPr dirty="0" spc="-5"/>
              <a:t>del</a:t>
            </a:r>
            <a:r>
              <a:rPr dirty="0" spc="-15"/>
              <a:t>i</a:t>
            </a:r>
            <a:r>
              <a:rPr dirty="0" spc="-5"/>
              <a:t>very</a:t>
            </a:r>
            <a:r>
              <a:rPr dirty="0"/>
              <a:t>	</a:t>
            </a:r>
            <a:r>
              <a:rPr dirty="0" spc="-5"/>
              <a:t>deta</a:t>
            </a:r>
            <a:r>
              <a:rPr dirty="0" spc="-15"/>
              <a:t>i</a:t>
            </a:r>
            <a:r>
              <a:rPr dirty="0" spc="-5"/>
              <a:t>ls</a:t>
            </a:r>
            <a:r>
              <a:rPr dirty="0"/>
              <a:t>	</a:t>
            </a:r>
            <a:r>
              <a:rPr dirty="0" spc="-5"/>
              <a:t>of</a:t>
            </a:r>
            <a:r>
              <a:rPr dirty="0"/>
              <a:t>	</a:t>
            </a:r>
            <a:r>
              <a:rPr dirty="0" spc="-10"/>
              <a:t>th</a:t>
            </a:r>
            <a:r>
              <a:rPr dirty="0" spc="-5"/>
              <a:t>e</a:t>
            </a:r>
            <a:r>
              <a:rPr dirty="0"/>
              <a:t>	</a:t>
            </a:r>
            <a:r>
              <a:rPr dirty="0" spc="-5"/>
              <a:t>content</a:t>
            </a:r>
            <a:r>
              <a:rPr dirty="0"/>
              <a:t>	</a:t>
            </a:r>
            <a:r>
              <a:rPr dirty="0" spc="-5"/>
              <a:t>beyond</a:t>
            </a:r>
            <a:r>
              <a:rPr dirty="0"/>
              <a:t>	</a:t>
            </a:r>
            <a:r>
              <a:rPr dirty="0" spc="-5"/>
              <a:t>the</a:t>
            </a:r>
            <a:r>
              <a:rPr dirty="0"/>
              <a:t>	</a:t>
            </a:r>
            <a:r>
              <a:rPr dirty="0" spc="-5"/>
              <a:t>syl</a:t>
            </a:r>
            <a:r>
              <a:rPr dirty="0" spc="-20"/>
              <a:t>l</a:t>
            </a:r>
            <a:r>
              <a:rPr dirty="0" spc="-5"/>
              <a:t>abus</a:t>
            </a:r>
            <a:r>
              <a:rPr dirty="0"/>
              <a:t>	</a:t>
            </a:r>
            <a:r>
              <a:rPr dirty="0" spc="-5"/>
              <a:t>for</a:t>
            </a:r>
            <a:r>
              <a:rPr dirty="0"/>
              <a:t>	</a:t>
            </a:r>
            <a:r>
              <a:rPr dirty="0" spc="-5"/>
              <a:t>the  </a:t>
            </a:r>
            <a:r>
              <a:rPr dirty="0" spc="-5"/>
              <a:t>attainment of POs &amp; PSOs</a:t>
            </a:r>
            <a:r>
              <a:rPr dirty="0" spc="-15"/>
              <a:t> </a:t>
            </a:r>
            <a:r>
              <a:rPr dirty="0" spc="-5"/>
              <a:t>(10)</a:t>
            </a:r>
          </a:p>
        </p:txBody>
      </p:sp>
      <p:sp>
        <p:nvSpPr>
          <p:cNvPr id="8" name="object 8"/>
          <p:cNvSpPr txBox="1"/>
          <p:nvPr/>
        </p:nvSpPr>
        <p:spPr>
          <a:xfrm>
            <a:off x="1075436" y="1440383"/>
            <a:ext cx="8206740" cy="3957954"/>
          </a:xfrm>
          <a:prstGeom prst="rect">
            <a:avLst/>
          </a:prstGeom>
        </p:spPr>
        <p:txBody>
          <a:bodyPr wrap="square" lIns="0" tIns="176530" rIns="0" bIns="0" rtlCol="0" vert="horz">
            <a:spAutoFit/>
          </a:bodyPr>
          <a:lstStyle/>
          <a:p>
            <a:pPr marL="463550">
              <a:lnSpc>
                <a:spcPct val="100000"/>
              </a:lnSpc>
              <a:spcBef>
                <a:spcPts val="1390"/>
              </a:spcBef>
            </a:pPr>
            <a:r>
              <a:rPr dirty="0" sz="2000" spc="-5">
                <a:latin typeface="Times New Roman"/>
                <a:cs typeface="Times New Roman"/>
              </a:rPr>
              <a:t>Details of the following for the attainment of POs &amp;</a:t>
            </a:r>
            <a:r>
              <a:rPr dirty="0" sz="2000" spc="-20">
                <a:latin typeface="Times New Roman"/>
                <a:cs typeface="Times New Roman"/>
              </a:rPr>
              <a:t> </a:t>
            </a:r>
            <a:r>
              <a:rPr dirty="0" sz="2000" spc="-5">
                <a:latin typeface="Times New Roman"/>
                <a:cs typeface="Times New Roman"/>
              </a:rPr>
              <a:t>PSOs</a:t>
            </a:r>
            <a:endParaRPr sz="2000">
              <a:latin typeface="Times New Roman"/>
              <a:cs typeface="Times New Roman"/>
            </a:endParaRPr>
          </a:p>
          <a:p>
            <a:pPr marL="806450" indent="-343535">
              <a:lnSpc>
                <a:spcPct val="100000"/>
              </a:lnSpc>
              <a:spcBef>
                <a:spcPts val="1290"/>
              </a:spcBef>
              <a:buFont typeface="Arial"/>
              <a:buChar char="•"/>
              <a:tabLst>
                <a:tab pos="806450" algn="l"/>
                <a:tab pos="807085" algn="l"/>
              </a:tabLst>
            </a:pPr>
            <a:r>
              <a:rPr dirty="0" sz="2000" spc="-5">
                <a:latin typeface="Times New Roman"/>
                <a:cs typeface="Times New Roman"/>
              </a:rPr>
              <a:t>Additional</a:t>
            </a:r>
            <a:r>
              <a:rPr dirty="0" sz="2000" spc="-35">
                <a:latin typeface="Times New Roman"/>
                <a:cs typeface="Times New Roman"/>
              </a:rPr>
              <a:t> </a:t>
            </a:r>
            <a:r>
              <a:rPr dirty="0" sz="2000" spc="-5">
                <a:latin typeface="Times New Roman"/>
                <a:cs typeface="Times New Roman"/>
              </a:rPr>
              <a:t>course</a:t>
            </a:r>
            <a:endParaRPr sz="2000">
              <a:latin typeface="Times New Roman"/>
              <a:cs typeface="Times New Roman"/>
            </a:endParaRPr>
          </a:p>
          <a:p>
            <a:pPr marL="806450" indent="-343535">
              <a:lnSpc>
                <a:spcPct val="100000"/>
              </a:lnSpc>
              <a:spcBef>
                <a:spcPts val="1200"/>
              </a:spcBef>
              <a:buFont typeface="Arial"/>
              <a:buChar char="•"/>
              <a:tabLst>
                <a:tab pos="806450" algn="l"/>
                <a:tab pos="807085" algn="l"/>
              </a:tabLst>
            </a:pPr>
            <a:r>
              <a:rPr dirty="0" sz="2000" spc="-5">
                <a:latin typeface="Times New Roman"/>
                <a:cs typeface="Times New Roman"/>
              </a:rPr>
              <a:t>Learning material/Content</a:t>
            </a:r>
            <a:endParaRPr sz="2000">
              <a:latin typeface="Times New Roman"/>
              <a:cs typeface="Times New Roman"/>
            </a:endParaRPr>
          </a:p>
          <a:p>
            <a:pPr marL="806450" indent="-343535">
              <a:lnSpc>
                <a:spcPct val="100000"/>
              </a:lnSpc>
              <a:spcBef>
                <a:spcPts val="1200"/>
              </a:spcBef>
              <a:buFont typeface="Arial"/>
              <a:buChar char="•"/>
              <a:tabLst>
                <a:tab pos="806450" algn="l"/>
                <a:tab pos="807085" algn="l"/>
              </a:tabLst>
            </a:pPr>
            <a:r>
              <a:rPr dirty="0" sz="2000" spc="-5">
                <a:latin typeface="Times New Roman"/>
                <a:cs typeface="Times New Roman"/>
              </a:rPr>
              <a:t>Laboratory</a:t>
            </a:r>
            <a:r>
              <a:rPr dirty="0" sz="2000" spc="-20">
                <a:latin typeface="Times New Roman"/>
                <a:cs typeface="Times New Roman"/>
              </a:rPr>
              <a:t> </a:t>
            </a:r>
            <a:r>
              <a:rPr dirty="0" sz="2000" spc="-5">
                <a:latin typeface="Times New Roman"/>
                <a:cs typeface="Times New Roman"/>
              </a:rPr>
              <a:t>experiments</a:t>
            </a:r>
            <a:endParaRPr sz="2000">
              <a:latin typeface="Times New Roman"/>
              <a:cs typeface="Times New Roman"/>
            </a:endParaRPr>
          </a:p>
          <a:p>
            <a:pPr marL="806450" indent="-343535">
              <a:lnSpc>
                <a:spcPct val="100000"/>
              </a:lnSpc>
              <a:spcBef>
                <a:spcPts val="1200"/>
              </a:spcBef>
              <a:buFont typeface="Arial"/>
              <a:buChar char="•"/>
              <a:tabLst>
                <a:tab pos="806450" algn="l"/>
                <a:tab pos="807085" algn="l"/>
              </a:tabLst>
            </a:pPr>
            <a:r>
              <a:rPr dirty="0" sz="2000" spc="-5">
                <a:latin typeface="Times New Roman"/>
                <a:cs typeface="Times New Roman"/>
              </a:rPr>
              <a:t>Projects</a:t>
            </a:r>
            <a:r>
              <a:rPr dirty="0" sz="2000" spc="-30">
                <a:latin typeface="Times New Roman"/>
                <a:cs typeface="Times New Roman"/>
              </a:rPr>
              <a:t> </a:t>
            </a:r>
            <a:r>
              <a:rPr dirty="0" sz="2000" spc="-5">
                <a:latin typeface="Times New Roman"/>
                <a:cs typeface="Times New Roman"/>
              </a:rPr>
              <a:t>etc.</a:t>
            </a:r>
            <a:endParaRPr sz="2000">
              <a:latin typeface="Times New Roman"/>
              <a:cs typeface="Times New Roman"/>
            </a:endParaRPr>
          </a:p>
          <a:p>
            <a:pPr>
              <a:lnSpc>
                <a:spcPct val="100000"/>
              </a:lnSpc>
              <a:spcBef>
                <a:spcPts val="25"/>
              </a:spcBef>
            </a:pPr>
            <a:endParaRPr sz="1700">
              <a:latin typeface="Times New Roman"/>
              <a:cs typeface="Times New Roman"/>
            </a:endParaRPr>
          </a:p>
          <a:p>
            <a:pPr algn="just" marL="12700" marR="5080">
              <a:lnSpc>
                <a:spcPct val="150000"/>
              </a:lnSpc>
            </a:pPr>
            <a:r>
              <a:rPr dirty="0" sz="2000" spc="-5">
                <a:latin typeface="Times New Roman"/>
                <a:cs typeface="Times New Roman"/>
              </a:rPr>
              <a:t>Institute to provide inputs to the </a:t>
            </a:r>
            <a:r>
              <a:rPr dirty="0" sz="2000" spc="-10">
                <a:latin typeface="Times New Roman"/>
                <a:cs typeface="Times New Roman"/>
              </a:rPr>
              <a:t>Affiliating </a:t>
            </a:r>
            <a:r>
              <a:rPr dirty="0" sz="2000" spc="-5">
                <a:latin typeface="Times New Roman"/>
                <a:cs typeface="Times New Roman"/>
              </a:rPr>
              <a:t>University regarding curricular gaps  and possible addition of new content/add-on courses in the curriculum to better  attain program</a:t>
            </a:r>
            <a:r>
              <a:rPr dirty="0" sz="2000" spc="-30">
                <a:latin typeface="Times New Roman"/>
                <a:cs typeface="Times New Roman"/>
              </a:rPr>
              <a:t> </a:t>
            </a:r>
            <a:r>
              <a:rPr dirty="0" sz="2000" spc="-5">
                <a:latin typeface="Times New Roman"/>
                <a:cs typeface="Times New Roman"/>
              </a:rPr>
              <a:t>outcome(s)</a:t>
            </a:r>
            <a:endParaRPr sz="2000">
              <a:latin typeface="Times New Roman"/>
              <a:cs typeface="Times New Roman"/>
            </a:endParaRPr>
          </a:p>
        </p:txBody>
      </p:sp>
      <p:sp>
        <p:nvSpPr>
          <p:cNvPr id="9" name="object 9"/>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a:spLocks noGrp="1"/>
          </p:cNvSpPr>
          <p:nvPr>
            <p:ph type="title"/>
          </p:nvPr>
        </p:nvSpPr>
        <p:spPr>
          <a:xfrm>
            <a:off x="3661409" y="249427"/>
            <a:ext cx="3954779" cy="513080"/>
          </a:xfrm>
          <a:prstGeom prst="rect"/>
        </p:spPr>
        <p:txBody>
          <a:bodyPr wrap="square" lIns="0" tIns="12065" rIns="0" bIns="0" rtlCol="0" vert="horz">
            <a:spAutoFit/>
          </a:bodyPr>
          <a:lstStyle/>
          <a:p>
            <a:pPr marL="12700">
              <a:lnSpc>
                <a:spcPct val="100000"/>
              </a:lnSpc>
              <a:spcBef>
                <a:spcPts val="95"/>
              </a:spcBef>
            </a:pPr>
            <a:r>
              <a:rPr dirty="0" sz="3200" spc="-10" b="1">
                <a:solidFill>
                  <a:srgbClr val="000099"/>
                </a:solidFill>
                <a:latin typeface="Georgia"/>
                <a:cs typeface="Georgia"/>
              </a:rPr>
              <a:t>Curriculum- </a:t>
            </a:r>
            <a:r>
              <a:rPr dirty="0" sz="3200" spc="-5" b="1">
                <a:solidFill>
                  <a:srgbClr val="000099"/>
                </a:solidFill>
                <a:latin typeface="Georgia"/>
                <a:cs typeface="Georgia"/>
              </a:rPr>
              <a:t>Tier</a:t>
            </a:r>
            <a:r>
              <a:rPr dirty="0" sz="3200" spc="-30" b="1">
                <a:solidFill>
                  <a:srgbClr val="000099"/>
                </a:solidFill>
                <a:latin typeface="Georgia"/>
                <a:cs typeface="Georgia"/>
              </a:rPr>
              <a:t> </a:t>
            </a:r>
            <a:r>
              <a:rPr dirty="0" sz="3200" spc="-5" b="1">
                <a:solidFill>
                  <a:srgbClr val="000099"/>
                </a:solidFill>
                <a:latin typeface="Georgia"/>
                <a:cs typeface="Georgia"/>
              </a:rPr>
              <a:t>2</a:t>
            </a:r>
            <a:endParaRPr sz="3200">
              <a:latin typeface="Georgia"/>
              <a:cs typeface="Georgia"/>
            </a:endParaRPr>
          </a:p>
        </p:txBody>
      </p:sp>
      <p:sp>
        <p:nvSpPr>
          <p:cNvPr id="13" name="object 13"/>
          <p:cNvSpPr txBox="1"/>
          <p:nvPr/>
        </p:nvSpPr>
        <p:spPr>
          <a:xfrm>
            <a:off x="1380489" y="1464309"/>
            <a:ext cx="6631305" cy="2494280"/>
          </a:xfrm>
          <a:prstGeom prst="rect">
            <a:avLst/>
          </a:prstGeom>
        </p:spPr>
        <p:txBody>
          <a:bodyPr wrap="square" lIns="0" tIns="94615" rIns="0" bIns="0" rtlCol="0" vert="horz">
            <a:spAutoFit/>
          </a:bodyPr>
          <a:lstStyle/>
          <a:p>
            <a:pPr marL="229870" indent="-217804">
              <a:lnSpc>
                <a:spcPct val="100000"/>
              </a:lnSpc>
              <a:spcBef>
                <a:spcPts val="745"/>
              </a:spcBef>
              <a:buChar char="•"/>
              <a:tabLst>
                <a:tab pos="230504" algn="l"/>
              </a:tabLst>
            </a:pPr>
            <a:r>
              <a:rPr dirty="0" sz="2700">
                <a:latin typeface="Georgia"/>
                <a:cs typeface="Georgia"/>
              </a:rPr>
              <a:t>Analyze </a:t>
            </a:r>
            <a:r>
              <a:rPr dirty="0" sz="2700" spc="-5">
                <a:latin typeface="Georgia"/>
                <a:cs typeface="Georgia"/>
              </a:rPr>
              <a:t>the University</a:t>
            </a:r>
            <a:r>
              <a:rPr dirty="0" sz="2700" spc="-45">
                <a:latin typeface="Georgia"/>
                <a:cs typeface="Georgia"/>
              </a:rPr>
              <a:t> </a:t>
            </a:r>
            <a:r>
              <a:rPr dirty="0" sz="2700" spc="-5">
                <a:latin typeface="Georgia"/>
                <a:cs typeface="Georgia"/>
              </a:rPr>
              <a:t>Curriculum</a:t>
            </a:r>
            <a:endParaRPr sz="2700">
              <a:latin typeface="Georgia"/>
              <a:cs typeface="Georgia"/>
            </a:endParaRPr>
          </a:p>
          <a:p>
            <a:pPr lvl="1" marL="312420" indent="-218440">
              <a:lnSpc>
                <a:spcPct val="100000"/>
              </a:lnSpc>
              <a:spcBef>
                <a:spcPts val="650"/>
              </a:spcBef>
              <a:buChar char="•"/>
              <a:tabLst>
                <a:tab pos="313055" algn="l"/>
              </a:tabLst>
            </a:pPr>
            <a:r>
              <a:rPr dirty="0" sz="2700" spc="-5">
                <a:latin typeface="Georgia"/>
                <a:cs typeface="Georgia"/>
              </a:rPr>
              <a:t>Determine the Gaps </a:t>
            </a:r>
            <a:r>
              <a:rPr dirty="0" sz="2700">
                <a:latin typeface="Georgia"/>
                <a:cs typeface="Georgia"/>
              </a:rPr>
              <a:t>in Attainment </a:t>
            </a:r>
            <a:r>
              <a:rPr dirty="0" sz="2700" spc="-5">
                <a:latin typeface="Georgia"/>
                <a:cs typeface="Georgia"/>
              </a:rPr>
              <a:t>of</a:t>
            </a:r>
            <a:r>
              <a:rPr dirty="0" sz="2700" spc="-65">
                <a:latin typeface="Georgia"/>
                <a:cs typeface="Georgia"/>
              </a:rPr>
              <a:t> </a:t>
            </a:r>
            <a:r>
              <a:rPr dirty="0" sz="2700" spc="-10">
                <a:latin typeface="Georgia"/>
                <a:cs typeface="Georgia"/>
              </a:rPr>
              <a:t>POs</a:t>
            </a:r>
            <a:endParaRPr sz="2700">
              <a:latin typeface="Georgia"/>
              <a:cs typeface="Georgia"/>
            </a:endParaRPr>
          </a:p>
          <a:p>
            <a:pPr lvl="1" marL="313055" marR="165100" indent="-313055">
              <a:lnSpc>
                <a:spcPct val="120000"/>
              </a:lnSpc>
              <a:buChar char="•"/>
              <a:tabLst>
                <a:tab pos="313055" algn="l"/>
              </a:tabLst>
            </a:pPr>
            <a:r>
              <a:rPr dirty="0" sz="2700" spc="-5">
                <a:latin typeface="Georgia"/>
                <a:cs typeface="Georgia"/>
              </a:rPr>
              <a:t>Design Extra {modules} </a:t>
            </a:r>
            <a:r>
              <a:rPr dirty="0" sz="2700" i="1">
                <a:latin typeface="Georgia"/>
                <a:cs typeface="Georgia"/>
              </a:rPr>
              <a:t>I </a:t>
            </a:r>
            <a:r>
              <a:rPr dirty="0" sz="2700" spc="-10">
                <a:latin typeface="Georgia"/>
                <a:cs typeface="Georgia"/>
              </a:rPr>
              <a:t>{Assessments}  </a:t>
            </a:r>
            <a:r>
              <a:rPr dirty="0" sz="2700" spc="-5">
                <a:latin typeface="Georgia"/>
                <a:cs typeface="Georgia"/>
              </a:rPr>
              <a:t>to </a:t>
            </a:r>
            <a:r>
              <a:rPr dirty="0" sz="2700">
                <a:latin typeface="Georgia"/>
                <a:cs typeface="Georgia"/>
              </a:rPr>
              <a:t>Bridge </a:t>
            </a:r>
            <a:r>
              <a:rPr dirty="0" sz="2700" spc="-5">
                <a:latin typeface="Georgia"/>
                <a:cs typeface="Georgia"/>
              </a:rPr>
              <a:t>these</a:t>
            </a:r>
            <a:r>
              <a:rPr dirty="0" sz="2700" spc="-35">
                <a:latin typeface="Georgia"/>
                <a:cs typeface="Georgia"/>
              </a:rPr>
              <a:t> </a:t>
            </a:r>
            <a:r>
              <a:rPr dirty="0" sz="2700" spc="-5">
                <a:latin typeface="Georgia"/>
                <a:cs typeface="Georgia"/>
              </a:rPr>
              <a:t>gaps</a:t>
            </a:r>
            <a:endParaRPr sz="2700">
              <a:latin typeface="Georgia"/>
              <a:cs typeface="Georgia"/>
            </a:endParaRPr>
          </a:p>
          <a:p>
            <a:pPr lvl="1" marL="312420" indent="-218440">
              <a:lnSpc>
                <a:spcPct val="100000"/>
              </a:lnSpc>
              <a:spcBef>
                <a:spcPts val="650"/>
              </a:spcBef>
              <a:buFont typeface="Georgia"/>
              <a:buChar char="•"/>
              <a:tabLst>
                <a:tab pos="313055" algn="l"/>
              </a:tabLst>
            </a:pPr>
            <a:r>
              <a:rPr dirty="0" sz="2700" spc="-5" b="1">
                <a:latin typeface="Georgia"/>
                <a:cs typeface="Georgia"/>
              </a:rPr>
              <a:t>Could </a:t>
            </a:r>
            <a:r>
              <a:rPr dirty="0" sz="2700" b="1">
                <a:latin typeface="Georgia"/>
                <a:cs typeface="Georgia"/>
              </a:rPr>
              <a:t>need a </a:t>
            </a:r>
            <a:r>
              <a:rPr dirty="0" sz="2700" spc="-5" b="1">
                <a:latin typeface="Georgia"/>
                <a:cs typeface="Georgia"/>
              </a:rPr>
              <a:t>few</a:t>
            </a:r>
            <a:r>
              <a:rPr dirty="0" sz="2700" spc="-15" b="1">
                <a:latin typeface="Georgia"/>
                <a:cs typeface="Georgia"/>
              </a:rPr>
              <a:t> </a:t>
            </a:r>
            <a:r>
              <a:rPr dirty="0" sz="2700" b="1">
                <a:latin typeface="Georgia"/>
                <a:cs typeface="Georgia"/>
              </a:rPr>
              <a:t>iterations</a:t>
            </a:r>
            <a:endParaRPr sz="2700">
              <a:latin typeface="Georgia"/>
              <a:cs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p:nvPr/>
        </p:nvSpPr>
        <p:spPr>
          <a:xfrm>
            <a:off x="1221739" y="768095"/>
            <a:ext cx="8307705" cy="5403215"/>
          </a:xfrm>
          <a:prstGeom prst="rect">
            <a:avLst/>
          </a:prstGeom>
        </p:spPr>
        <p:txBody>
          <a:bodyPr wrap="square" lIns="0" tIns="12700" rIns="0" bIns="0" rtlCol="0" vert="horz">
            <a:spAutoFit/>
          </a:bodyPr>
          <a:lstStyle/>
          <a:p>
            <a:pPr marL="287020" marR="398780" indent="-274955">
              <a:lnSpc>
                <a:spcPct val="100000"/>
              </a:lnSpc>
              <a:spcBef>
                <a:spcPts val="100"/>
              </a:spcBef>
              <a:buClr>
                <a:srgbClr val="D16248"/>
              </a:buClr>
              <a:buSzPct val="84722"/>
              <a:buFont typeface="Wingdings 2"/>
              <a:buChar char=""/>
              <a:tabLst>
                <a:tab pos="287655" algn="l"/>
              </a:tabLst>
            </a:pPr>
            <a:r>
              <a:rPr dirty="0" sz="3600">
                <a:latin typeface="Georgia"/>
                <a:cs typeface="Georgia"/>
              </a:rPr>
              <a:t>Analysis may </a:t>
            </a:r>
            <a:r>
              <a:rPr dirty="0" sz="3600" spc="-5">
                <a:latin typeface="Georgia"/>
                <a:cs typeface="Georgia"/>
              </a:rPr>
              <a:t>indicate that </a:t>
            </a:r>
            <a:r>
              <a:rPr dirty="0" sz="3600">
                <a:latin typeface="Georgia"/>
                <a:cs typeface="Georgia"/>
              </a:rPr>
              <a:t>not all</a:t>
            </a:r>
            <a:r>
              <a:rPr dirty="0" sz="3600" spc="-160">
                <a:latin typeface="Georgia"/>
                <a:cs typeface="Georgia"/>
              </a:rPr>
              <a:t> </a:t>
            </a:r>
            <a:r>
              <a:rPr dirty="0" sz="3600">
                <a:latin typeface="Georgia"/>
                <a:cs typeface="Georgia"/>
              </a:rPr>
              <a:t>POs  are </a:t>
            </a:r>
            <a:r>
              <a:rPr dirty="0" sz="3600" i="1">
                <a:latin typeface="Georgia"/>
                <a:cs typeface="Georgia"/>
              </a:rPr>
              <a:t>Attainable </a:t>
            </a:r>
            <a:r>
              <a:rPr dirty="0" sz="3600" spc="-5" i="1">
                <a:latin typeface="Georgia"/>
                <a:cs typeface="Georgia"/>
              </a:rPr>
              <a:t>with the Given  </a:t>
            </a:r>
            <a:r>
              <a:rPr dirty="0" sz="3600" spc="-5" i="1">
                <a:latin typeface="Georgia"/>
                <a:cs typeface="Georgia"/>
              </a:rPr>
              <a:t>Curriculum.</a:t>
            </a:r>
            <a:endParaRPr sz="3600">
              <a:latin typeface="Georgia"/>
              <a:cs typeface="Georgia"/>
            </a:endParaRPr>
          </a:p>
          <a:p>
            <a:pPr>
              <a:lnSpc>
                <a:spcPct val="100000"/>
              </a:lnSpc>
              <a:spcBef>
                <a:spcPts val="30"/>
              </a:spcBef>
              <a:buClr>
                <a:srgbClr val="D16248"/>
              </a:buClr>
              <a:buFont typeface="Wingdings 2"/>
              <a:buChar char=""/>
            </a:pPr>
            <a:endParaRPr sz="5300">
              <a:latin typeface="Georgia"/>
              <a:cs typeface="Georgia"/>
            </a:endParaRPr>
          </a:p>
          <a:p>
            <a:pPr marL="287020" marR="5080" indent="-274955">
              <a:lnSpc>
                <a:spcPct val="100000"/>
              </a:lnSpc>
              <a:buClr>
                <a:srgbClr val="D16248"/>
              </a:buClr>
              <a:buSzPct val="84722"/>
              <a:buFont typeface="Wingdings 2"/>
              <a:buChar char=""/>
              <a:tabLst>
                <a:tab pos="287655" algn="l"/>
              </a:tabLst>
            </a:pPr>
            <a:r>
              <a:rPr dirty="0" sz="3600" spc="-5">
                <a:latin typeface="Georgia"/>
                <a:cs typeface="Georgia"/>
              </a:rPr>
              <a:t>May </a:t>
            </a:r>
            <a:r>
              <a:rPr dirty="0" sz="3600">
                <a:latin typeface="Georgia"/>
                <a:cs typeface="Georgia"/>
              </a:rPr>
              <a:t>need </a:t>
            </a:r>
            <a:r>
              <a:rPr dirty="0" sz="3600" spc="-5">
                <a:latin typeface="Georgia"/>
                <a:cs typeface="Georgia"/>
              </a:rPr>
              <a:t>some </a:t>
            </a:r>
            <a:r>
              <a:rPr dirty="0" sz="3600" spc="-10">
                <a:latin typeface="Georgia"/>
                <a:cs typeface="Georgia"/>
              </a:rPr>
              <a:t>additional </a:t>
            </a:r>
            <a:r>
              <a:rPr dirty="0" sz="3600">
                <a:latin typeface="Georgia"/>
                <a:cs typeface="Georgia"/>
              </a:rPr>
              <a:t>modules</a:t>
            </a:r>
            <a:r>
              <a:rPr dirty="0" sz="3600" spc="-114">
                <a:latin typeface="Georgia"/>
                <a:cs typeface="Georgia"/>
              </a:rPr>
              <a:t> </a:t>
            </a:r>
            <a:r>
              <a:rPr dirty="0" sz="3600">
                <a:latin typeface="Georgia"/>
                <a:cs typeface="Georgia"/>
              </a:rPr>
              <a:t>and  </a:t>
            </a:r>
            <a:r>
              <a:rPr dirty="0" sz="3600" spc="-5">
                <a:latin typeface="Georgia"/>
                <a:cs typeface="Georgia"/>
              </a:rPr>
              <a:t>Design of In-Sem evaluation </a:t>
            </a:r>
            <a:r>
              <a:rPr dirty="0" sz="3600">
                <a:latin typeface="Georgia"/>
                <a:cs typeface="Georgia"/>
              </a:rPr>
              <a:t>and  assessment </a:t>
            </a:r>
            <a:r>
              <a:rPr dirty="0" sz="3600" spc="-5">
                <a:latin typeface="Georgia"/>
                <a:cs typeface="Georgia"/>
              </a:rPr>
              <a:t>to take care of the</a:t>
            </a:r>
            <a:r>
              <a:rPr dirty="0" sz="3600" spc="-105">
                <a:latin typeface="Georgia"/>
                <a:cs typeface="Georgia"/>
              </a:rPr>
              <a:t> </a:t>
            </a:r>
            <a:r>
              <a:rPr dirty="0" sz="3600" spc="-5">
                <a:latin typeface="Georgia"/>
                <a:cs typeface="Georgia"/>
              </a:rPr>
              <a:t>gaps.</a:t>
            </a:r>
            <a:endParaRPr sz="3600">
              <a:latin typeface="Georgia"/>
              <a:cs typeface="Georgia"/>
            </a:endParaRPr>
          </a:p>
          <a:p>
            <a:pPr>
              <a:lnSpc>
                <a:spcPct val="100000"/>
              </a:lnSpc>
              <a:spcBef>
                <a:spcPts val="25"/>
              </a:spcBef>
              <a:buClr>
                <a:srgbClr val="D16248"/>
              </a:buClr>
              <a:buFont typeface="Wingdings 2"/>
              <a:buChar char=""/>
            </a:pPr>
            <a:endParaRPr sz="5300">
              <a:latin typeface="Georgia"/>
              <a:cs typeface="Georgia"/>
            </a:endParaRPr>
          </a:p>
          <a:p>
            <a:pPr marL="287020" indent="-274955">
              <a:lnSpc>
                <a:spcPct val="100000"/>
              </a:lnSpc>
              <a:buClr>
                <a:srgbClr val="D16248"/>
              </a:buClr>
              <a:buSzPct val="84722"/>
              <a:buFont typeface="Wingdings 2"/>
              <a:buChar char=""/>
              <a:tabLst>
                <a:tab pos="287655" algn="l"/>
              </a:tabLst>
            </a:pPr>
            <a:r>
              <a:rPr dirty="0" sz="3600">
                <a:solidFill>
                  <a:srgbClr val="FF0000"/>
                </a:solidFill>
                <a:latin typeface="Georgia"/>
                <a:cs typeface="Georgia"/>
              </a:rPr>
              <a:t>A record </a:t>
            </a:r>
            <a:r>
              <a:rPr dirty="0" sz="3600" spc="-5">
                <a:solidFill>
                  <a:srgbClr val="FF0000"/>
                </a:solidFill>
                <a:latin typeface="Georgia"/>
                <a:cs typeface="Georgia"/>
              </a:rPr>
              <a:t>of </a:t>
            </a:r>
            <a:r>
              <a:rPr dirty="0" sz="3600">
                <a:solidFill>
                  <a:srgbClr val="FF0000"/>
                </a:solidFill>
                <a:latin typeface="Georgia"/>
                <a:cs typeface="Georgia"/>
              </a:rPr>
              <a:t>all </a:t>
            </a:r>
            <a:r>
              <a:rPr dirty="0" sz="3600" spc="-5">
                <a:solidFill>
                  <a:srgbClr val="FF0000"/>
                </a:solidFill>
                <a:latin typeface="Georgia"/>
                <a:cs typeface="Georgia"/>
              </a:rPr>
              <a:t>this work </a:t>
            </a:r>
            <a:r>
              <a:rPr dirty="0" sz="3600">
                <a:solidFill>
                  <a:srgbClr val="FF0000"/>
                </a:solidFill>
                <a:latin typeface="Georgia"/>
                <a:cs typeface="Georgia"/>
              </a:rPr>
              <a:t>is</a:t>
            </a:r>
            <a:r>
              <a:rPr dirty="0" sz="3600" spc="-114">
                <a:solidFill>
                  <a:srgbClr val="FF0000"/>
                </a:solidFill>
                <a:latin typeface="Georgia"/>
                <a:cs typeface="Georgia"/>
              </a:rPr>
              <a:t> </a:t>
            </a:r>
            <a:r>
              <a:rPr dirty="0" sz="3600" spc="-5">
                <a:solidFill>
                  <a:srgbClr val="FF0000"/>
                </a:solidFill>
                <a:latin typeface="Georgia"/>
                <a:cs typeface="Georgia"/>
              </a:rPr>
              <a:t>needed</a:t>
            </a:r>
            <a:r>
              <a:rPr dirty="0" sz="3600" spc="-5">
                <a:latin typeface="Georgia"/>
                <a:cs typeface="Georgia"/>
              </a:rPr>
              <a:t>.</a:t>
            </a:r>
            <a:endParaRPr sz="3600">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p:nvPr/>
        </p:nvSpPr>
        <p:spPr>
          <a:xfrm>
            <a:off x="383540" y="363271"/>
            <a:ext cx="8211184" cy="1123315"/>
          </a:xfrm>
          <a:prstGeom prst="rect">
            <a:avLst/>
          </a:prstGeom>
        </p:spPr>
        <p:txBody>
          <a:bodyPr wrap="square" lIns="0" tIns="134620" rIns="0" bIns="0" rtlCol="0" vert="horz">
            <a:spAutoFit/>
          </a:bodyPr>
          <a:lstStyle/>
          <a:p>
            <a:pPr marL="469900" indent="-457200">
              <a:lnSpc>
                <a:spcPct val="100000"/>
              </a:lnSpc>
              <a:spcBef>
                <a:spcPts val="1060"/>
              </a:spcBef>
              <a:buSzPct val="75000"/>
              <a:buAutoNum type="alphaUcPeriod"/>
              <a:tabLst>
                <a:tab pos="469265" algn="l"/>
                <a:tab pos="469900" algn="l"/>
              </a:tabLst>
            </a:pPr>
            <a:r>
              <a:rPr dirty="0" sz="1600">
                <a:solidFill>
                  <a:srgbClr val="313851"/>
                </a:solidFill>
                <a:latin typeface="Times New Roman"/>
                <a:cs typeface="Times New Roman"/>
              </a:rPr>
              <a:t>Steps taken </a:t>
            </a:r>
            <a:r>
              <a:rPr dirty="0" sz="1600" spc="-5">
                <a:solidFill>
                  <a:srgbClr val="313851"/>
                </a:solidFill>
                <a:latin typeface="Times New Roman"/>
                <a:cs typeface="Times New Roman"/>
              </a:rPr>
              <a:t>to </a:t>
            </a:r>
            <a:r>
              <a:rPr dirty="0" sz="1600">
                <a:solidFill>
                  <a:srgbClr val="313851"/>
                </a:solidFill>
                <a:latin typeface="Times New Roman"/>
                <a:cs typeface="Times New Roman"/>
              </a:rPr>
              <a:t>get identified gaps included </a:t>
            </a:r>
            <a:r>
              <a:rPr dirty="0" sz="1600" spc="-5">
                <a:solidFill>
                  <a:srgbClr val="313851"/>
                </a:solidFill>
                <a:latin typeface="Times New Roman"/>
                <a:cs typeface="Times New Roman"/>
              </a:rPr>
              <a:t>in </a:t>
            </a:r>
            <a:r>
              <a:rPr dirty="0" sz="1600">
                <a:solidFill>
                  <a:srgbClr val="313851"/>
                </a:solidFill>
                <a:latin typeface="Times New Roman"/>
                <a:cs typeface="Times New Roman"/>
              </a:rPr>
              <a:t>the curriculum. (e.g. letter </a:t>
            </a:r>
            <a:r>
              <a:rPr dirty="0" sz="1600" spc="-5">
                <a:solidFill>
                  <a:srgbClr val="313851"/>
                </a:solidFill>
                <a:latin typeface="Times New Roman"/>
                <a:cs typeface="Times New Roman"/>
              </a:rPr>
              <a:t>to </a:t>
            </a:r>
            <a:r>
              <a:rPr dirty="0" sz="1600">
                <a:solidFill>
                  <a:srgbClr val="313851"/>
                </a:solidFill>
                <a:latin typeface="Times New Roman"/>
                <a:cs typeface="Times New Roman"/>
              </a:rPr>
              <a:t>university/BOS)</a:t>
            </a:r>
            <a:r>
              <a:rPr dirty="0" sz="1600" spc="40">
                <a:solidFill>
                  <a:srgbClr val="313851"/>
                </a:solidFill>
                <a:latin typeface="Times New Roman"/>
                <a:cs typeface="Times New Roman"/>
              </a:rPr>
              <a:t> </a:t>
            </a:r>
            <a:r>
              <a:rPr dirty="0" sz="1600">
                <a:solidFill>
                  <a:srgbClr val="313851"/>
                </a:solidFill>
                <a:latin typeface="Times New Roman"/>
                <a:cs typeface="Times New Roman"/>
              </a:rPr>
              <a:t>(2)</a:t>
            </a:r>
            <a:endParaRPr sz="1600">
              <a:latin typeface="Times New Roman"/>
              <a:cs typeface="Times New Roman"/>
            </a:endParaRPr>
          </a:p>
          <a:p>
            <a:pPr marL="469900" indent="-457200">
              <a:lnSpc>
                <a:spcPct val="100000"/>
              </a:lnSpc>
              <a:spcBef>
                <a:spcPts val="960"/>
              </a:spcBef>
              <a:buSzPct val="75000"/>
              <a:buAutoNum type="alphaUcPeriod"/>
              <a:tabLst>
                <a:tab pos="469265" algn="l"/>
                <a:tab pos="469900" algn="l"/>
              </a:tabLst>
            </a:pPr>
            <a:r>
              <a:rPr dirty="0" sz="1600">
                <a:solidFill>
                  <a:srgbClr val="313851"/>
                </a:solidFill>
                <a:latin typeface="Times New Roman"/>
                <a:cs typeface="Times New Roman"/>
              </a:rPr>
              <a:t>Delivery details of content beyond syllabus</a:t>
            </a:r>
            <a:r>
              <a:rPr dirty="0" sz="1600" spc="-15">
                <a:solidFill>
                  <a:srgbClr val="313851"/>
                </a:solidFill>
                <a:latin typeface="Times New Roman"/>
                <a:cs typeface="Times New Roman"/>
              </a:rPr>
              <a:t> </a:t>
            </a:r>
            <a:r>
              <a:rPr dirty="0" sz="1600">
                <a:solidFill>
                  <a:srgbClr val="313851"/>
                </a:solidFill>
                <a:latin typeface="Times New Roman"/>
                <a:cs typeface="Times New Roman"/>
              </a:rPr>
              <a:t>(5)</a:t>
            </a:r>
            <a:endParaRPr sz="1600">
              <a:latin typeface="Times New Roman"/>
              <a:cs typeface="Times New Roman"/>
            </a:endParaRPr>
          </a:p>
          <a:p>
            <a:pPr marL="469900" indent="-457200">
              <a:lnSpc>
                <a:spcPct val="100000"/>
              </a:lnSpc>
              <a:spcBef>
                <a:spcPts val="960"/>
              </a:spcBef>
              <a:buSzPct val="75000"/>
              <a:buAutoNum type="alphaUcPeriod"/>
              <a:tabLst>
                <a:tab pos="469265" algn="l"/>
                <a:tab pos="469900" algn="l"/>
              </a:tabLst>
            </a:pPr>
            <a:r>
              <a:rPr dirty="0" sz="1600">
                <a:solidFill>
                  <a:srgbClr val="313851"/>
                </a:solidFill>
                <a:latin typeface="Times New Roman"/>
                <a:cs typeface="Times New Roman"/>
              </a:rPr>
              <a:t>Mapping of content beyond syllabus with the POs &amp; </a:t>
            </a:r>
            <a:r>
              <a:rPr dirty="0" sz="1600" spc="-5">
                <a:solidFill>
                  <a:srgbClr val="313851"/>
                </a:solidFill>
                <a:latin typeface="Times New Roman"/>
                <a:cs typeface="Times New Roman"/>
              </a:rPr>
              <a:t>PSOs</a:t>
            </a:r>
            <a:r>
              <a:rPr dirty="0" sz="1600" spc="-45">
                <a:solidFill>
                  <a:srgbClr val="313851"/>
                </a:solidFill>
                <a:latin typeface="Times New Roman"/>
                <a:cs typeface="Times New Roman"/>
              </a:rPr>
              <a:t> </a:t>
            </a:r>
            <a:r>
              <a:rPr dirty="0" sz="1600">
                <a:solidFill>
                  <a:srgbClr val="313851"/>
                </a:solidFill>
                <a:latin typeface="Times New Roman"/>
                <a:cs typeface="Times New Roman"/>
              </a:rPr>
              <a:t>(3)</a:t>
            </a:r>
            <a:endParaRPr sz="1600">
              <a:latin typeface="Times New Roman"/>
              <a:cs typeface="Times New Roman"/>
            </a:endParaRPr>
          </a:p>
        </p:txBody>
      </p:sp>
      <p:sp>
        <p:nvSpPr>
          <p:cNvPr id="8" name="object 8"/>
          <p:cNvSpPr/>
          <p:nvPr/>
        </p:nvSpPr>
        <p:spPr>
          <a:xfrm>
            <a:off x="350520" y="1752600"/>
            <a:ext cx="7726680" cy="2647950"/>
          </a:xfrm>
          <a:prstGeom prst="rect">
            <a:avLst/>
          </a:prstGeom>
          <a:blipFill>
            <a:blip r:embed="rId2" cstate="print"/>
            <a:stretch>
              <a:fillRect/>
            </a:stretch>
          </a:blipFill>
        </p:spPr>
        <p:txBody>
          <a:bodyPr wrap="square" lIns="0" tIns="0" rIns="0" bIns="0" rtlCol="0"/>
          <a:lstStyle/>
          <a:p/>
        </p:txBody>
      </p:sp>
      <p:sp>
        <p:nvSpPr>
          <p:cNvPr id="9" name="object 9"/>
          <p:cNvSpPr txBox="1"/>
          <p:nvPr/>
        </p:nvSpPr>
        <p:spPr>
          <a:xfrm>
            <a:off x="484886" y="4691379"/>
            <a:ext cx="4020185" cy="299720"/>
          </a:xfrm>
          <a:prstGeom prst="rect">
            <a:avLst/>
          </a:prstGeom>
        </p:spPr>
        <p:txBody>
          <a:bodyPr wrap="square" lIns="0" tIns="12700" rIns="0" bIns="0" rtlCol="0" vert="horz">
            <a:spAutoFit/>
          </a:bodyPr>
          <a:lstStyle/>
          <a:p>
            <a:pPr marL="12700">
              <a:lnSpc>
                <a:spcPct val="100000"/>
              </a:lnSpc>
              <a:spcBef>
                <a:spcPts val="10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p:txBody>
      </p:sp>
      <p:sp>
        <p:nvSpPr>
          <p:cNvPr id="10" name="object 10"/>
          <p:cNvSpPr txBox="1"/>
          <p:nvPr/>
        </p:nvSpPr>
        <p:spPr>
          <a:xfrm>
            <a:off x="484886" y="4966461"/>
            <a:ext cx="8503285" cy="757555"/>
          </a:xfrm>
          <a:prstGeom prst="rect">
            <a:avLst/>
          </a:prstGeom>
        </p:spPr>
        <p:txBody>
          <a:bodyPr wrap="square" lIns="0" tIns="12700" rIns="0" bIns="0" rtlCol="0" vert="horz">
            <a:spAutoFit/>
          </a:bodyPr>
          <a:lstStyle/>
          <a:p>
            <a:pPr marL="355600" indent="-342900">
              <a:lnSpc>
                <a:spcPct val="100000"/>
              </a:lnSpc>
              <a:spcBef>
                <a:spcPts val="100"/>
              </a:spcBef>
              <a:buAutoNum type="alphaUcPeriod"/>
              <a:tabLst>
                <a:tab pos="354965" algn="l"/>
                <a:tab pos="355600" algn="l"/>
              </a:tabLst>
            </a:pPr>
            <a:r>
              <a:rPr dirty="0" sz="1600" spc="-5" i="1">
                <a:latin typeface="Times New Roman"/>
                <a:cs typeface="Times New Roman"/>
              </a:rPr>
              <a:t>Documentary </a:t>
            </a:r>
            <a:r>
              <a:rPr dirty="0" sz="1600" i="1">
                <a:latin typeface="Times New Roman"/>
                <a:cs typeface="Times New Roman"/>
              </a:rPr>
              <a:t>evidence of steps </a:t>
            </a:r>
            <a:r>
              <a:rPr dirty="0" sz="1600" spc="-5" i="1">
                <a:latin typeface="Times New Roman"/>
                <a:cs typeface="Times New Roman"/>
              </a:rPr>
              <a:t>taken </a:t>
            </a:r>
            <a:r>
              <a:rPr dirty="0" sz="1600" i="1">
                <a:latin typeface="Times New Roman"/>
                <a:cs typeface="Times New Roman"/>
              </a:rPr>
              <a:t>at </a:t>
            </a:r>
            <a:r>
              <a:rPr dirty="0" sz="1600" spc="-10" i="1">
                <a:latin typeface="Times New Roman"/>
                <a:cs typeface="Times New Roman"/>
              </a:rPr>
              <a:t>regular</a:t>
            </a:r>
            <a:r>
              <a:rPr dirty="0" sz="1600" spc="5" i="1">
                <a:latin typeface="Times New Roman"/>
                <a:cs typeface="Times New Roman"/>
              </a:rPr>
              <a:t> </a:t>
            </a:r>
            <a:r>
              <a:rPr dirty="0" sz="1600" spc="-5" i="1">
                <a:latin typeface="Times New Roman"/>
                <a:cs typeface="Times New Roman"/>
              </a:rPr>
              <a:t>interval</a:t>
            </a:r>
            <a:endParaRPr sz="1600">
              <a:latin typeface="Times New Roman"/>
              <a:cs typeface="Times New Roman"/>
            </a:endParaRPr>
          </a:p>
          <a:p>
            <a:pPr marL="355600" indent="-342900">
              <a:lnSpc>
                <a:spcPct val="100000"/>
              </a:lnSpc>
              <a:buAutoNum type="alphaUcPeriod"/>
              <a:tabLst>
                <a:tab pos="354965" algn="l"/>
                <a:tab pos="355600" algn="l"/>
              </a:tabLst>
            </a:pPr>
            <a:r>
              <a:rPr dirty="0" sz="1600" spc="-10" i="1">
                <a:latin typeface="Times New Roman"/>
                <a:cs typeface="Times New Roman"/>
              </a:rPr>
              <a:t>Delivered </a:t>
            </a:r>
            <a:r>
              <a:rPr dirty="0" sz="1600" i="1">
                <a:latin typeface="Times New Roman"/>
                <a:cs typeface="Times New Roman"/>
              </a:rPr>
              <a:t>details – </a:t>
            </a:r>
            <a:r>
              <a:rPr dirty="0" sz="1600" spc="-5" i="1">
                <a:latin typeface="Times New Roman"/>
                <a:cs typeface="Times New Roman"/>
              </a:rPr>
              <a:t>documentary </a:t>
            </a:r>
            <a:r>
              <a:rPr dirty="0" sz="1600" i="1">
                <a:latin typeface="Times New Roman"/>
                <a:cs typeface="Times New Roman"/>
              </a:rPr>
              <a:t>evidence for at least one sample </a:t>
            </a:r>
            <a:r>
              <a:rPr dirty="0" sz="1600" spc="-5" i="1">
                <a:latin typeface="Times New Roman"/>
                <a:cs typeface="Times New Roman"/>
              </a:rPr>
              <a:t>per </a:t>
            </a:r>
            <a:r>
              <a:rPr dirty="0" sz="1600" i="1">
                <a:latin typeface="Times New Roman"/>
                <a:cs typeface="Times New Roman"/>
              </a:rPr>
              <a:t>assessment </a:t>
            </a:r>
            <a:r>
              <a:rPr dirty="0" sz="1600" spc="-5" i="1">
                <a:latin typeface="Times New Roman"/>
                <a:cs typeface="Times New Roman"/>
              </a:rPr>
              <a:t>year to </a:t>
            </a:r>
            <a:r>
              <a:rPr dirty="0" sz="1600" i="1">
                <a:latin typeface="Times New Roman"/>
                <a:cs typeface="Times New Roman"/>
              </a:rPr>
              <a:t>be</a:t>
            </a:r>
            <a:r>
              <a:rPr dirty="0" sz="1600" spc="5" i="1">
                <a:latin typeface="Times New Roman"/>
                <a:cs typeface="Times New Roman"/>
              </a:rPr>
              <a:t> </a:t>
            </a:r>
            <a:r>
              <a:rPr dirty="0" sz="1600" i="1">
                <a:latin typeface="Times New Roman"/>
                <a:cs typeface="Times New Roman"/>
              </a:rPr>
              <a:t>verified</a:t>
            </a:r>
            <a:endParaRPr sz="1600">
              <a:latin typeface="Times New Roman"/>
              <a:cs typeface="Times New Roman"/>
            </a:endParaRPr>
          </a:p>
          <a:p>
            <a:pPr marL="12700">
              <a:lnSpc>
                <a:spcPct val="100000"/>
              </a:lnSpc>
            </a:pPr>
            <a:r>
              <a:rPr dirty="0" sz="1600" spc="-5" i="1">
                <a:latin typeface="Times New Roman"/>
                <a:cs typeface="Times New Roman"/>
              </a:rPr>
              <a:t>C.</a:t>
            </a:r>
            <a:endParaRPr sz="1600">
              <a:latin typeface="Times New Roman"/>
              <a:cs typeface="Times New Roman"/>
            </a:endParaRPr>
          </a:p>
        </p:txBody>
      </p:sp>
      <p:sp>
        <p:nvSpPr>
          <p:cNvPr id="11" name="object 11"/>
          <p:cNvSpPr txBox="1"/>
          <p:nvPr/>
        </p:nvSpPr>
        <p:spPr>
          <a:xfrm>
            <a:off x="827786" y="5453888"/>
            <a:ext cx="8543925" cy="269875"/>
          </a:xfrm>
          <a:prstGeom prst="rect">
            <a:avLst/>
          </a:prstGeom>
        </p:spPr>
        <p:txBody>
          <a:bodyPr wrap="square" lIns="0" tIns="12700" rIns="0" bIns="0" rtlCol="0" vert="horz">
            <a:spAutoFit/>
          </a:bodyPr>
          <a:lstStyle/>
          <a:p>
            <a:pPr marL="12700">
              <a:lnSpc>
                <a:spcPct val="100000"/>
              </a:lnSpc>
              <a:spcBef>
                <a:spcPts val="100"/>
              </a:spcBef>
              <a:tabLst>
                <a:tab pos="1104900" algn="l"/>
                <a:tab pos="1564005" algn="l"/>
                <a:tab pos="3032125" algn="l"/>
                <a:tab pos="3343910" algn="l"/>
                <a:tab pos="4232275" algn="l"/>
                <a:tab pos="4793615" algn="l"/>
                <a:tab pos="5612130" algn="l"/>
                <a:tab pos="6443345" algn="l"/>
                <a:tab pos="7345680" algn="l"/>
                <a:tab pos="7803515" algn="l"/>
              </a:tabLst>
            </a:pPr>
            <a:r>
              <a:rPr dirty="0" sz="1600" spc="-95" i="1">
                <a:latin typeface="Times New Roman"/>
                <a:cs typeface="Times New Roman"/>
              </a:rPr>
              <a:t>A</a:t>
            </a:r>
            <a:r>
              <a:rPr dirty="0" sz="1600" spc="-10" i="1">
                <a:latin typeface="Times New Roman"/>
                <a:cs typeface="Times New Roman"/>
              </a:rPr>
              <a:t>v</a:t>
            </a:r>
            <a:r>
              <a:rPr dirty="0" sz="1600" i="1">
                <a:latin typeface="Times New Roman"/>
                <a:cs typeface="Times New Roman"/>
              </a:rPr>
              <a:t>ailabil</a:t>
            </a:r>
            <a:r>
              <a:rPr dirty="0" sz="1600" spc="5" i="1">
                <a:latin typeface="Times New Roman"/>
                <a:cs typeface="Times New Roman"/>
              </a:rPr>
              <a:t>i</a:t>
            </a:r>
            <a:r>
              <a:rPr dirty="0" sz="1600" i="1">
                <a:latin typeface="Times New Roman"/>
                <a:cs typeface="Times New Roman"/>
              </a:rPr>
              <a:t>ty</a:t>
            </a:r>
            <a:r>
              <a:rPr dirty="0" sz="1600" i="1">
                <a:latin typeface="Times New Roman"/>
                <a:cs typeface="Times New Roman"/>
              </a:rPr>
              <a:t>	</a:t>
            </a:r>
            <a:r>
              <a:rPr dirty="0" sz="1600" i="1">
                <a:latin typeface="Times New Roman"/>
                <a:cs typeface="Times New Roman"/>
              </a:rPr>
              <a:t>and</a:t>
            </a:r>
            <a:r>
              <a:rPr dirty="0" sz="1600" i="1">
                <a:latin typeface="Times New Roman"/>
                <a:cs typeface="Times New Roman"/>
              </a:rPr>
              <a:t>	</a:t>
            </a:r>
            <a:r>
              <a:rPr dirty="0" sz="1600" i="1">
                <a:latin typeface="Times New Roman"/>
                <a:cs typeface="Times New Roman"/>
              </a:rPr>
              <a:t>app</a:t>
            </a:r>
            <a:r>
              <a:rPr dirty="0" sz="1600" spc="-60" i="1">
                <a:latin typeface="Times New Roman"/>
                <a:cs typeface="Times New Roman"/>
              </a:rPr>
              <a:t>r</a:t>
            </a:r>
            <a:r>
              <a:rPr dirty="0" sz="1600" i="1">
                <a:latin typeface="Times New Roman"/>
                <a:cs typeface="Times New Roman"/>
              </a:rPr>
              <a:t>o</a:t>
            </a:r>
            <a:r>
              <a:rPr dirty="0" sz="1600" spc="-10" i="1">
                <a:latin typeface="Times New Roman"/>
                <a:cs typeface="Times New Roman"/>
              </a:rPr>
              <a:t>p</a:t>
            </a:r>
            <a:r>
              <a:rPr dirty="0" sz="1600" i="1">
                <a:latin typeface="Times New Roman"/>
                <a:cs typeface="Times New Roman"/>
              </a:rPr>
              <a:t>riate</a:t>
            </a:r>
            <a:r>
              <a:rPr dirty="0" sz="1600" spc="5" i="1">
                <a:latin typeface="Times New Roman"/>
                <a:cs typeface="Times New Roman"/>
              </a:rPr>
              <a:t>n</a:t>
            </a:r>
            <a:r>
              <a:rPr dirty="0" sz="1600" spc="-10" i="1">
                <a:latin typeface="Times New Roman"/>
                <a:cs typeface="Times New Roman"/>
              </a:rPr>
              <a:t>e</a:t>
            </a:r>
            <a:r>
              <a:rPr dirty="0" sz="1600" i="1">
                <a:latin typeface="Times New Roman"/>
                <a:cs typeface="Times New Roman"/>
              </a:rPr>
              <a:t>ss</a:t>
            </a:r>
            <a:r>
              <a:rPr dirty="0" sz="1600" i="1">
                <a:latin typeface="Times New Roman"/>
                <a:cs typeface="Times New Roman"/>
              </a:rPr>
              <a:t>	</a:t>
            </a:r>
            <a:r>
              <a:rPr dirty="0" sz="1600" i="1">
                <a:latin typeface="Times New Roman"/>
                <a:cs typeface="Times New Roman"/>
              </a:rPr>
              <a:t>of</a:t>
            </a:r>
            <a:r>
              <a:rPr dirty="0" sz="1600" i="1">
                <a:latin typeface="Times New Roman"/>
                <a:cs typeface="Times New Roman"/>
              </a:rPr>
              <a:t>	</a:t>
            </a:r>
            <a:r>
              <a:rPr dirty="0" sz="1600" spc="-15" i="1">
                <a:latin typeface="Times New Roman"/>
                <a:cs typeface="Times New Roman"/>
              </a:rPr>
              <a:t>M</a:t>
            </a:r>
            <a:r>
              <a:rPr dirty="0" sz="1600" spc="5" i="1">
                <a:latin typeface="Times New Roman"/>
                <a:cs typeface="Times New Roman"/>
              </a:rPr>
              <a:t>a</a:t>
            </a:r>
            <a:r>
              <a:rPr dirty="0" sz="1600" i="1">
                <a:latin typeface="Times New Roman"/>
                <a:cs typeface="Times New Roman"/>
              </a:rPr>
              <a:t>pping</a:t>
            </a:r>
            <a:r>
              <a:rPr dirty="0" sz="1600" i="1">
                <a:latin typeface="Times New Roman"/>
                <a:cs typeface="Times New Roman"/>
              </a:rPr>
              <a:t>	</a:t>
            </a:r>
            <a:r>
              <a:rPr dirty="0" sz="1600" i="1">
                <a:latin typeface="Times New Roman"/>
                <a:cs typeface="Times New Roman"/>
              </a:rPr>
              <a:t>table</a:t>
            </a:r>
            <a:r>
              <a:rPr dirty="0" sz="1600" i="1">
                <a:latin typeface="Times New Roman"/>
                <a:cs typeface="Times New Roman"/>
              </a:rPr>
              <a:t>	</a:t>
            </a:r>
            <a:r>
              <a:rPr dirty="0" sz="1600" i="1">
                <a:latin typeface="Times New Roman"/>
                <a:cs typeface="Times New Roman"/>
              </a:rPr>
              <a:t>b</a:t>
            </a:r>
            <a:r>
              <a:rPr dirty="0" sz="1600" spc="-5" i="1">
                <a:latin typeface="Times New Roman"/>
                <a:cs typeface="Times New Roman"/>
              </a:rPr>
              <a:t>etwe</a:t>
            </a:r>
            <a:r>
              <a:rPr dirty="0" sz="1600" spc="-10" i="1">
                <a:latin typeface="Times New Roman"/>
                <a:cs typeface="Times New Roman"/>
              </a:rPr>
              <a:t>e</a:t>
            </a:r>
            <a:r>
              <a:rPr dirty="0" sz="1600" i="1">
                <a:latin typeface="Times New Roman"/>
                <a:cs typeface="Times New Roman"/>
              </a:rPr>
              <a:t>n</a:t>
            </a:r>
            <a:r>
              <a:rPr dirty="0" sz="1600" i="1">
                <a:latin typeface="Times New Roman"/>
                <a:cs typeface="Times New Roman"/>
              </a:rPr>
              <a:t>	</a:t>
            </a:r>
            <a:r>
              <a:rPr dirty="0" sz="1600" spc="-10" i="1">
                <a:latin typeface="Times New Roman"/>
                <a:cs typeface="Times New Roman"/>
              </a:rPr>
              <a:t>c</a:t>
            </a:r>
            <a:r>
              <a:rPr dirty="0" sz="1600" i="1">
                <a:latin typeface="Times New Roman"/>
                <a:cs typeface="Times New Roman"/>
              </a:rPr>
              <a:t>on</a:t>
            </a:r>
            <a:r>
              <a:rPr dirty="0" sz="1600" spc="-5" i="1">
                <a:latin typeface="Times New Roman"/>
                <a:cs typeface="Times New Roman"/>
              </a:rPr>
              <a:t>t</a:t>
            </a:r>
            <a:r>
              <a:rPr dirty="0" sz="1600" spc="5" i="1">
                <a:latin typeface="Times New Roman"/>
                <a:cs typeface="Times New Roman"/>
              </a:rPr>
              <a:t>e</a:t>
            </a:r>
            <a:r>
              <a:rPr dirty="0" sz="1600" i="1">
                <a:latin typeface="Times New Roman"/>
                <a:cs typeface="Times New Roman"/>
              </a:rPr>
              <a:t>nts</a:t>
            </a:r>
            <a:r>
              <a:rPr dirty="0" sz="1600" i="1">
                <a:latin typeface="Times New Roman"/>
                <a:cs typeface="Times New Roman"/>
              </a:rPr>
              <a:t>	</a:t>
            </a:r>
            <a:r>
              <a:rPr dirty="0" sz="1600" i="1">
                <a:latin typeface="Times New Roman"/>
                <a:cs typeface="Times New Roman"/>
              </a:rPr>
              <a:t>d</a:t>
            </a:r>
            <a:r>
              <a:rPr dirty="0" sz="1600" spc="-5" i="1">
                <a:latin typeface="Times New Roman"/>
                <a:cs typeface="Times New Roman"/>
              </a:rPr>
              <a:t>e</a:t>
            </a:r>
            <a:r>
              <a:rPr dirty="0" sz="1600" i="1">
                <a:latin typeface="Times New Roman"/>
                <a:cs typeface="Times New Roman"/>
              </a:rPr>
              <a:t>l</a:t>
            </a:r>
            <a:r>
              <a:rPr dirty="0" sz="1600" spc="-5" i="1">
                <a:latin typeface="Times New Roman"/>
                <a:cs typeface="Times New Roman"/>
              </a:rPr>
              <a:t>ive</a:t>
            </a:r>
            <a:r>
              <a:rPr dirty="0" sz="1600" spc="-60" i="1">
                <a:latin typeface="Times New Roman"/>
                <a:cs typeface="Times New Roman"/>
              </a:rPr>
              <a:t>r</a:t>
            </a:r>
            <a:r>
              <a:rPr dirty="0" sz="1600" spc="-5" i="1">
                <a:latin typeface="Times New Roman"/>
                <a:cs typeface="Times New Roman"/>
              </a:rPr>
              <a:t>e</a:t>
            </a:r>
            <a:r>
              <a:rPr dirty="0" sz="1600" i="1">
                <a:latin typeface="Times New Roman"/>
                <a:cs typeface="Times New Roman"/>
              </a:rPr>
              <a:t>d</a:t>
            </a:r>
            <a:r>
              <a:rPr dirty="0" sz="1600" i="1">
                <a:latin typeface="Times New Roman"/>
                <a:cs typeface="Times New Roman"/>
              </a:rPr>
              <a:t>	</a:t>
            </a:r>
            <a:r>
              <a:rPr dirty="0" sz="1600" i="1">
                <a:latin typeface="Times New Roman"/>
                <a:cs typeface="Times New Roman"/>
              </a:rPr>
              <a:t>and</a:t>
            </a:r>
            <a:r>
              <a:rPr dirty="0" sz="1600" i="1">
                <a:latin typeface="Times New Roman"/>
                <a:cs typeface="Times New Roman"/>
              </a:rPr>
              <a:t>	</a:t>
            </a:r>
            <a:r>
              <a:rPr dirty="0" sz="1600" spc="-10" i="1">
                <a:latin typeface="Times New Roman"/>
                <a:cs typeface="Times New Roman"/>
              </a:rPr>
              <a:t>P</a:t>
            </a:r>
            <a:r>
              <a:rPr dirty="0" sz="1600" spc="-60" i="1">
                <a:latin typeface="Times New Roman"/>
                <a:cs typeface="Times New Roman"/>
              </a:rPr>
              <a:t>r</a:t>
            </a:r>
            <a:r>
              <a:rPr dirty="0" sz="1600" i="1">
                <a:latin typeface="Times New Roman"/>
                <a:cs typeface="Times New Roman"/>
              </a:rPr>
              <a:t>og</a:t>
            </a:r>
            <a:r>
              <a:rPr dirty="0" sz="1600" spc="-10" i="1">
                <a:latin typeface="Times New Roman"/>
                <a:cs typeface="Times New Roman"/>
              </a:rPr>
              <a:t>r</a:t>
            </a:r>
            <a:r>
              <a:rPr dirty="0" sz="1600" spc="5" i="1">
                <a:latin typeface="Times New Roman"/>
                <a:cs typeface="Times New Roman"/>
              </a:rPr>
              <a:t>a</a:t>
            </a:r>
            <a:r>
              <a:rPr dirty="0" sz="1600" i="1">
                <a:latin typeface="Times New Roman"/>
                <a:cs typeface="Times New Roman"/>
              </a:rPr>
              <a:t>m</a:t>
            </a:r>
            <a:endParaRPr sz="1600">
              <a:latin typeface="Times New Roman"/>
              <a:cs typeface="Times New Roman"/>
            </a:endParaRPr>
          </a:p>
        </p:txBody>
      </p:sp>
      <p:sp>
        <p:nvSpPr>
          <p:cNvPr id="12" name="object 12"/>
          <p:cNvSpPr txBox="1"/>
          <p:nvPr/>
        </p:nvSpPr>
        <p:spPr>
          <a:xfrm>
            <a:off x="827786" y="5698235"/>
            <a:ext cx="4662170" cy="269875"/>
          </a:xfrm>
          <a:prstGeom prst="rect">
            <a:avLst/>
          </a:prstGeom>
        </p:spPr>
        <p:txBody>
          <a:bodyPr wrap="square" lIns="0" tIns="12700" rIns="0" bIns="0" rtlCol="0" vert="horz">
            <a:spAutoFit/>
          </a:bodyPr>
          <a:lstStyle/>
          <a:p>
            <a:pPr marL="12700">
              <a:lnSpc>
                <a:spcPct val="100000"/>
              </a:lnSpc>
              <a:spcBef>
                <a:spcPts val="100"/>
              </a:spcBef>
            </a:pPr>
            <a:r>
              <a:rPr dirty="0" sz="1600" spc="-5" i="1">
                <a:latin typeface="Times New Roman"/>
                <a:cs typeface="Times New Roman"/>
              </a:rPr>
              <a:t>outcomes/Program specific </a:t>
            </a:r>
            <a:r>
              <a:rPr dirty="0" sz="1600" i="1">
                <a:latin typeface="Times New Roman"/>
                <a:cs typeface="Times New Roman"/>
              </a:rPr>
              <a:t>outcomes </a:t>
            </a:r>
            <a:r>
              <a:rPr dirty="0" sz="1600" spc="-5" i="1">
                <a:latin typeface="Times New Roman"/>
                <a:cs typeface="Times New Roman"/>
              </a:rPr>
              <a:t>(Course</a:t>
            </a:r>
            <a:r>
              <a:rPr dirty="0" sz="1600" spc="-30" i="1">
                <a:latin typeface="Times New Roman"/>
                <a:cs typeface="Times New Roman"/>
              </a:rPr>
              <a:t> </a:t>
            </a:r>
            <a:r>
              <a:rPr dirty="0" sz="1600" i="1">
                <a:latin typeface="Times New Roman"/>
                <a:cs typeface="Times New Roman"/>
              </a:rPr>
              <a:t>outcomes)</a:t>
            </a:r>
            <a:endParaRPr sz="16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701028"/>
            <a:ext cx="9575800" cy="5080"/>
          </a:xfrm>
          <a:custGeom>
            <a:avLst/>
            <a:gdLst/>
            <a:ahLst/>
            <a:cxnLst/>
            <a:rect l="l" t="t" r="r" b="b"/>
            <a:pathLst>
              <a:path w="9575800" h="5079">
                <a:moveTo>
                  <a:pt x="0" y="4571"/>
                </a:moveTo>
                <a:lnTo>
                  <a:pt x="9575292" y="4571"/>
                </a:lnTo>
                <a:lnTo>
                  <a:pt x="9575292" y="0"/>
                </a:lnTo>
                <a:lnTo>
                  <a:pt x="0" y="0"/>
                </a:lnTo>
                <a:lnTo>
                  <a:pt x="0" y="4571"/>
                </a:lnTo>
                <a:close/>
              </a:path>
            </a:pathLst>
          </a:custGeom>
          <a:solidFill>
            <a:srgbClr val="E9EEE8"/>
          </a:solidFill>
        </p:spPr>
        <p:txBody>
          <a:bodyPr wrap="square" lIns="0" tIns="0" rIns="0" bIns="0" rtlCol="0"/>
          <a:lstStyle/>
          <a:p/>
        </p:txBody>
      </p:sp>
      <p:grpSp>
        <p:nvGrpSpPr>
          <p:cNvPr id="4" name="object 4"/>
          <p:cNvGrpSpPr/>
          <p:nvPr/>
        </p:nvGrpSpPr>
        <p:grpSpPr>
          <a:xfrm>
            <a:off x="0" y="0"/>
            <a:ext cx="9906000" cy="6858000"/>
            <a:chOff x="0" y="0"/>
            <a:chExt cx="9906000" cy="6858000"/>
          </a:xfrm>
        </p:grpSpPr>
        <p:sp>
          <p:nvSpPr>
            <p:cNvPr id="5" name="object 5"/>
            <p:cNvSpPr/>
            <p:nvPr/>
          </p:nvSpPr>
          <p:spPr>
            <a:xfrm>
              <a:off x="0" y="0"/>
              <a:ext cx="9906000" cy="1393825"/>
            </a:xfrm>
            <a:custGeom>
              <a:avLst/>
              <a:gdLst/>
              <a:ahLst/>
              <a:cxnLst/>
              <a:rect l="l" t="t" r="r" b="b"/>
              <a:pathLst>
                <a:path w="9906000" h="1393825">
                  <a:moveTo>
                    <a:pt x="9906000" y="0"/>
                  </a:moveTo>
                  <a:lnTo>
                    <a:pt x="0" y="0"/>
                  </a:lnTo>
                  <a:lnTo>
                    <a:pt x="0" y="1393698"/>
                  </a:lnTo>
                  <a:lnTo>
                    <a:pt x="9906000" y="1393698"/>
                  </a:lnTo>
                  <a:lnTo>
                    <a:pt x="9906000" y="0"/>
                  </a:lnTo>
                  <a:close/>
                </a:path>
              </a:pathLst>
            </a:custGeom>
            <a:solidFill>
              <a:srgbClr val="FFFFFF"/>
            </a:solidFill>
          </p:spPr>
          <p:txBody>
            <a:bodyPr wrap="square" lIns="0" tIns="0" rIns="0" bIns="0" rtlCol="0"/>
            <a:lstStyle/>
            <a:p/>
          </p:txBody>
        </p:sp>
        <p:sp>
          <p:nvSpPr>
            <p:cNvPr id="6" name="object 6"/>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7" name="object 7"/>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8" name="object 8"/>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9" name="object 9"/>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sp>
          <p:nvSpPr>
            <p:cNvPr id="10" name="object 10"/>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11" name="object 11"/>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12" name="object 12"/>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13" name="object 13"/>
            <p:cNvSpPr/>
            <p:nvPr/>
          </p:nvSpPr>
          <p:spPr>
            <a:xfrm>
              <a:off x="714755" y="914400"/>
              <a:ext cx="9191243" cy="5486400"/>
            </a:xfrm>
            <a:prstGeom prst="rect">
              <a:avLst/>
            </a:prstGeom>
            <a:blipFill>
              <a:blip r:embed="rId2" cstate="print"/>
              <a:stretch>
                <a:fillRect/>
              </a:stretch>
            </a:blipFill>
          </p:spPr>
          <p:txBody>
            <a:bodyPr wrap="square" lIns="0" tIns="0" rIns="0" bIns="0" rtlCol="0"/>
            <a:lstStyle/>
            <a:p/>
          </p:txBody>
        </p:sp>
      </p:grpSp>
      <p:sp>
        <p:nvSpPr>
          <p:cNvPr id="14" name="object 14"/>
          <p:cNvSpPr txBox="1">
            <a:spLocks noGrp="1"/>
          </p:cNvSpPr>
          <p:nvPr>
            <p:ph type="title"/>
          </p:nvPr>
        </p:nvSpPr>
        <p:spPr>
          <a:xfrm>
            <a:off x="1297939" y="630936"/>
            <a:ext cx="1177290" cy="452755"/>
          </a:xfrm>
          <a:prstGeom prst="rect"/>
        </p:spPr>
        <p:txBody>
          <a:bodyPr wrap="square" lIns="0" tIns="13335" rIns="0" bIns="0" rtlCol="0" vert="horz">
            <a:spAutoFit/>
          </a:bodyPr>
          <a:lstStyle/>
          <a:p>
            <a:pPr marL="12700">
              <a:lnSpc>
                <a:spcPct val="100000"/>
              </a:lnSpc>
              <a:spcBef>
                <a:spcPts val="105"/>
              </a:spcBef>
            </a:pPr>
            <a:r>
              <a:rPr dirty="0" sz="2800" spc="-5" b="1">
                <a:latin typeface="Georgia"/>
                <a:cs typeface="Georgia"/>
              </a:rPr>
              <a:t>Tier</a:t>
            </a:r>
            <a:r>
              <a:rPr dirty="0" sz="2800" spc="-95" b="1">
                <a:latin typeface="Georgia"/>
                <a:cs typeface="Georgia"/>
              </a:rPr>
              <a:t> </a:t>
            </a:r>
            <a:r>
              <a:rPr dirty="0" sz="2800" b="1">
                <a:latin typeface="Georgia"/>
                <a:cs typeface="Georgia"/>
              </a:rPr>
              <a:t>1:</a:t>
            </a:r>
            <a:endParaRPr sz="2800">
              <a:latin typeface="Georgia"/>
              <a:cs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6" name="object 6"/>
            <p:cNvSpPr/>
            <p:nvPr/>
          </p:nvSpPr>
          <p:spPr>
            <a:xfrm>
              <a:off x="990600" y="152400"/>
              <a:ext cx="7010400" cy="4953000"/>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219200" y="5181600"/>
              <a:ext cx="7290054" cy="1140714"/>
            </a:xfrm>
            <a:prstGeom prst="rect">
              <a:avLst/>
            </a:prstGeom>
            <a:blipFill>
              <a:blip r:embed="rId3" cstate="print"/>
              <a:stretch>
                <a:fillRect/>
              </a:stretch>
            </a:blipFill>
          </p:spPr>
          <p:txBody>
            <a:bodyPr wrap="square" lIns="0" tIns="0" rIns="0" bIns="0" rtlCol="0"/>
            <a:lstStyle/>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579119" y="740155"/>
            <a:ext cx="4514850"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2.2. </a:t>
            </a:r>
            <a:r>
              <a:rPr dirty="0" sz="2200" spc="-15" b="1">
                <a:solidFill>
                  <a:srgbClr val="0000CC"/>
                </a:solidFill>
                <a:latin typeface="Times New Roman"/>
                <a:cs typeface="Times New Roman"/>
              </a:rPr>
              <a:t>Teaching-Learning</a:t>
            </a:r>
            <a:r>
              <a:rPr dirty="0" sz="2200" spc="-90" b="1">
                <a:solidFill>
                  <a:srgbClr val="0000CC"/>
                </a:solidFill>
                <a:latin typeface="Times New Roman"/>
                <a:cs typeface="Times New Roman"/>
              </a:rPr>
              <a:t> </a:t>
            </a:r>
            <a:r>
              <a:rPr dirty="0" sz="2200" spc="-5" b="1">
                <a:solidFill>
                  <a:srgbClr val="0000CC"/>
                </a:solidFill>
                <a:latin typeface="Times New Roman"/>
                <a:cs typeface="Times New Roman"/>
              </a:rPr>
              <a:t>Processes.(70)</a:t>
            </a:r>
            <a:endParaRPr sz="2200">
              <a:latin typeface="Times New Roman"/>
              <a:cs typeface="Times New Roman"/>
            </a:endParaRPr>
          </a:p>
        </p:txBody>
      </p:sp>
      <p:sp>
        <p:nvSpPr>
          <p:cNvPr id="8" name="object 8"/>
          <p:cNvSpPr txBox="1"/>
          <p:nvPr/>
        </p:nvSpPr>
        <p:spPr>
          <a:xfrm>
            <a:off x="579119" y="1082243"/>
            <a:ext cx="8841105" cy="2214245"/>
          </a:xfrm>
          <a:prstGeom prst="rect">
            <a:avLst/>
          </a:prstGeom>
        </p:spPr>
        <p:txBody>
          <a:bodyPr wrap="square" lIns="0" tIns="12700" rIns="0" bIns="0" rtlCol="0" vert="horz">
            <a:spAutoFit/>
          </a:bodyPr>
          <a:lstStyle/>
          <a:p>
            <a:pPr algn="just" lvl="2" marL="807720" marR="5080" indent="-795655">
              <a:lnSpc>
                <a:spcPct val="150000"/>
              </a:lnSpc>
              <a:spcBef>
                <a:spcPts val="100"/>
              </a:spcBef>
              <a:buAutoNum type="arabicPeriod"/>
              <a:tabLst>
                <a:tab pos="808355" algn="l"/>
              </a:tabLst>
            </a:pPr>
            <a:r>
              <a:rPr dirty="0" sz="2000" spc="-5">
                <a:solidFill>
                  <a:srgbClr val="FF0000"/>
                </a:solidFill>
                <a:latin typeface="Times New Roman"/>
                <a:cs typeface="Times New Roman"/>
              </a:rPr>
              <a:t>Describe Processes followed to improve quality of </a:t>
            </a:r>
            <a:r>
              <a:rPr dirty="0" sz="2000" spc="-20">
                <a:solidFill>
                  <a:srgbClr val="FF0000"/>
                </a:solidFill>
                <a:latin typeface="Times New Roman"/>
                <a:cs typeface="Times New Roman"/>
              </a:rPr>
              <a:t>Teaching </a:t>
            </a:r>
            <a:r>
              <a:rPr dirty="0" sz="2000" spc="-5">
                <a:solidFill>
                  <a:srgbClr val="FF0000"/>
                </a:solidFill>
                <a:latin typeface="Times New Roman"/>
                <a:cs typeface="Times New Roman"/>
              </a:rPr>
              <a:t>and Learning (15) </a:t>
            </a:r>
            <a:r>
              <a:rPr dirty="0" sz="2000" spc="-5">
                <a:latin typeface="Times New Roman"/>
                <a:cs typeface="Times New Roman"/>
              </a:rPr>
              <a:t> Processes may include adherence to academic calendar and implementation </a:t>
            </a:r>
            <a:r>
              <a:rPr dirty="0" sz="2000" spc="-10">
                <a:latin typeface="Times New Roman"/>
                <a:cs typeface="Times New Roman"/>
              </a:rPr>
              <a:t>of  </a:t>
            </a:r>
            <a:r>
              <a:rPr dirty="0" sz="2000" spc="-5">
                <a:latin typeface="Times New Roman"/>
                <a:cs typeface="Times New Roman"/>
              </a:rPr>
              <a:t>pedagogical initiatives such as</a:t>
            </a:r>
            <a:r>
              <a:rPr dirty="0" sz="2000" spc="-15">
                <a:latin typeface="Times New Roman"/>
                <a:cs typeface="Times New Roman"/>
              </a:rPr>
              <a:t> </a:t>
            </a:r>
            <a:r>
              <a:rPr dirty="0" sz="2000" spc="-5">
                <a:latin typeface="Times New Roman"/>
                <a:cs typeface="Times New Roman"/>
              </a:rPr>
              <a:t>-</a:t>
            </a:r>
            <a:endParaRPr sz="2000">
              <a:latin typeface="Times New Roman"/>
              <a:cs typeface="Times New Roman"/>
            </a:endParaRPr>
          </a:p>
          <a:p>
            <a:pPr algn="just" lvl="3" marL="1727200" indent="-342900">
              <a:lnSpc>
                <a:spcPct val="100000"/>
              </a:lnSpc>
              <a:spcBef>
                <a:spcPts val="1030"/>
              </a:spcBef>
              <a:buFont typeface="Wingdings"/>
              <a:buChar char=""/>
              <a:tabLst>
                <a:tab pos="1727200" algn="l"/>
              </a:tabLst>
            </a:pPr>
            <a:r>
              <a:rPr dirty="0" sz="2000" spc="-5">
                <a:latin typeface="Times New Roman"/>
                <a:cs typeface="Times New Roman"/>
              </a:rPr>
              <a:t>Real life</a:t>
            </a:r>
            <a:r>
              <a:rPr dirty="0" sz="2000">
                <a:latin typeface="Times New Roman"/>
                <a:cs typeface="Times New Roman"/>
              </a:rPr>
              <a:t> </a:t>
            </a:r>
            <a:r>
              <a:rPr dirty="0" sz="2000" spc="-5">
                <a:latin typeface="Times New Roman"/>
                <a:cs typeface="Times New Roman"/>
              </a:rPr>
              <a:t>examples</a:t>
            </a:r>
            <a:endParaRPr sz="2000">
              <a:latin typeface="Times New Roman"/>
              <a:cs typeface="Times New Roman"/>
            </a:endParaRPr>
          </a:p>
          <a:p>
            <a:pPr algn="just" lvl="3" marL="1727200" indent="-342900">
              <a:lnSpc>
                <a:spcPct val="100000"/>
              </a:lnSpc>
              <a:spcBef>
                <a:spcPts val="600"/>
              </a:spcBef>
              <a:buFont typeface="Wingdings"/>
              <a:buChar char=""/>
              <a:tabLst>
                <a:tab pos="1727200" algn="l"/>
              </a:tabLst>
            </a:pPr>
            <a:r>
              <a:rPr dirty="0" sz="2000" spc="-5">
                <a:latin typeface="Times New Roman"/>
                <a:cs typeface="Times New Roman"/>
              </a:rPr>
              <a:t>Collaborative learning</a:t>
            </a:r>
            <a:endParaRPr sz="2000">
              <a:latin typeface="Times New Roman"/>
              <a:cs typeface="Times New Roman"/>
            </a:endParaRPr>
          </a:p>
        </p:txBody>
      </p:sp>
      <p:sp>
        <p:nvSpPr>
          <p:cNvPr id="9" name="object 9"/>
          <p:cNvSpPr txBox="1"/>
          <p:nvPr/>
        </p:nvSpPr>
        <p:spPr>
          <a:xfrm>
            <a:off x="6300723" y="3347211"/>
            <a:ext cx="3117850" cy="330200"/>
          </a:xfrm>
          <a:prstGeom prst="rect">
            <a:avLst/>
          </a:prstGeom>
        </p:spPr>
        <p:txBody>
          <a:bodyPr wrap="square" lIns="0" tIns="12065" rIns="0" bIns="0" rtlCol="0" vert="horz">
            <a:spAutoFit/>
          </a:bodyPr>
          <a:lstStyle/>
          <a:p>
            <a:pPr marL="12700">
              <a:lnSpc>
                <a:spcPct val="100000"/>
              </a:lnSpc>
              <a:spcBef>
                <a:spcPts val="95"/>
              </a:spcBef>
              <a:tabLst>
                <a:tab pos="685800" algn="l"/>
                <a:tab pos="1557020" algn="l"/>
                <a:tab pos="1977389" algn="l"/>
              </a:tabLst>
            </a:pPr>
            <a:r>
              <a:rPr dirty="0" sz="2000" spc="-5">
                <a:latin typeface="Times New Roman"/>
                <a:cs typeface="Times New Roman"/>
              </a:rPr>
              <a:t>with	regard	to	conducting</a:t>
            </a:r>
            <a:endParaRPr sz="2000">
              <a:latin typeface="Times New Roman"/>
              <a:cs typeface="Times New Roman"/>
            </a:endParaRPr>
          </a:p>
        </p:txBody>
      </p:sp>
      <p:sp>
        <p:nvSpPr>
          <p:cNvPr id="10" name="object 10"/>
          <p:cNvSpPr txBox="1"/>
          <p:nvPr/>
        </p:nvSpPr>
        <p:spPr>
          <a:xfrm>
            <a:off x="1950720" y="3347211"/>
            <a:ext cx="4151629" cy="2921000"/>
          </a:xfrm>
          <a:prstGeom prst="rect">
            <a:avLst/>
          </a:prstGeom>
        </p:spPr>
        <p:txBody>
          <a:bodyPr wrap="square" lIns="0" tIns="12065" rIns="0" bIns="0" rtlCol="0" vert="horz">
            <a:spAutoFit/>
          </a:bodyPr>
          <a:lstStyle/>
          <a:p>
            <a:pPr marL="355600" marR="5080" indent="-342900">
              <a:lnSpc>
                <a:spcPct val="100000"/>
              </a:lnSpc>
              <a:spcBef>
                <a:spcPts val="95"/>
              </a:spcBef>
              <a:buFont typeface="Wingdings"/>
              <a:buChar char=""/>
              <a:tabLst>
                <a:tab pos="354965" algn="l"/>
                <a:tab pos="355600" algn="l"/>
                <a:tab pos="1339215" algn="l"/>
                <a:tab pos="1774189" algn="l"/>
                <a:tab pos="3039745" algn="l"/>
              </a:tabLst>
            </a:pPr>
            <a:r>
              <a:rPr dirty="0" sz="2000" spc="-5">
                <a:latin typeface="Times New Roman"/>
                <a:cs typeface="Times New Roman"/>
              </a:rPr>
              <a:t>Quality</a:t>
            </a:r>
            <a:r>
              <a:rPr dirty="0" sz="2000" spc="-5">
                <a:latin typeface="Times New Roman"/>
                <a:cs typeface="Times New Roman"/>
              </a:rPr>
              <a:t>	</a:t>
            </a:r>
            <a:r>
              <a:rPr dirty="0" sz="2000" spc="-5">
                <a:latin typeface="Times New Roman"/>
                <a:cs typeface="Times New Roman"/>
              </a:rPr>
              <a:t>of</a:t>
            </a:r>
            <a:r>
              <a:rPr dirty="0" sz="2000" spc="-5">
                <a:latin typeface="Times New Roman"/>
                <a:cs typeface="Times New Roman"/>
              </a:rPr>
              <a:t>	</a:t>
            </a:r>
            <a:r>
              <a:rPr dirty="0" sz="2000" spc="-5">
                <a:latin typeface="Times New Roman"/>
                <a:cs typeface="Times New Roman"/>
              </a:rPr>
              <a:t>laborat</a:t>
            </a:r>
            <a:r>
              <a:rPr dirty="0" sz="2000" spc="-15">
                <a:latin typeface="Times New Roman"/>
                <a:cs typeface="Times New Roman"/>
              </a:rPr>
              <a:t>o</a:t>
            </a:r>
            <a:r>
              <a:rPr dirty="0" sz="2000" spc="-5">
                <a:latin typeface="Times New Roman"/>
                <a:cs typeface="Times New Roman"/>
              </a:rPr>
              <a:t>ry</a:t>
            </a:r>
            <a:r>
              <a:rPr dirty="0" sz="2000">
                <a:latin typeface="Times New Roman"/>
                <a:cs typeface="Times New Roman"/>
              </a:rPr>
              <a:t>	</a:t>
            </a:r>
            <a:r>
              <a:rPr dirty="0" sz="2000" spc="-5">
                <a:latin typeface="Times New Roman"/>
                <a:cs typeface="Times New Roman"/>
              </a:rPr>
              <a:t>experi</a:t>
            </a:r>
            <a:r>
              <a:rPr dirty="0" sz="2000" spc="-15">
                <a:latin typeface="Times New Roman"/>
                <a:cs typeface="Times New Roman"/>
              </a:rPr>
              <a:t>e</a:t>
            </a:r>
            <a:r>
              <a:rPr dirty="0" sz="2000" spc="-5">
                <a:latin typeface="Times New Roman"/>
                <a:cs typeface="Times New Roman"/>
              </a:rPr>
              <a:t>nce  </a:t>
            </a:r>
            <a:r>
              <a:rPr dirty="0" sz="2000" spc="-5">
                <a:latin typeface="Times New Roman"/>
                <a:cs typeface="Times New Roman"/>
              </a:rPr>
              <a:t>experiments</a:t>
            </a:r>
            <a:endParaRPr sz="2000">
              <a:latin typeface="Times New Roman"/>
              <a:cs typeface="Times New Roman"/>
            </a:endParaRPr>
          </a:p>
          <a:p>
            <a:pPr marL="355600" indent="-342900">
              <a:lnSpc>
                <a:spcPct val="100000"/>
              </a:lnSpc>
              <a:spcBef>
                <a:spcPts val="605"/>
              </a:spcBef>
              <a:buFont typeface="Wingdings"/>
              <a:buChar char=""/>
              <a:tabLst>
                <a:tab pos="354965" algn="l"/>
                <a:tab pos="355600" algn="l"/>
              </a:tabLst>
            </a:pPr>
            <a:r>
              <a:rPr dirty="0" sz="2000" spc="-5">
                <a:latin typeface="Times New Roman"/>
                <a:cs typeface="Times New Roman"/>
              </a:rPr>
              <a:t>Recording</a:t>
            </a:r>
            <a:r>
              <a:rPr dirty="0" sz="2000" spc="-10">
                <a:latin typeface="Times New Roman"/>
                <a:cs typeface="Times New Roman"/>
              </a:rPr>
              <a:t> </a:t>
            </a:r>
            <a:r>
              <a:rPr dirty="0" sz="2000" spc="-5">
                <a:latin typeface="Times New Roman"/>
                <a:cs typeface="Times New Roman"/>
              </a:rPr>
              <a:t>observations</a:t>
            </a:r>
            <a:endParaRPr sz="2000">
              <a:latin typeface="Times New Roman"/>
              <a:cs typeface="Times New Roman"/>
            </a:endParaRPr>
          </a:p>
          <a:p>
            <a:pPr marL="355600" indent="-342900">
              <a:lnSpc>
                <a:spcPct val="100000"/>
              </a:lnSpc>
              <a:spcBef>
                <a:spcPts val="600"/>
              </a:spcBef>
              <a:buFont typeface="Wingdings"/>
              <a:buChar char=""/>
              <a:tabLst>
                <a:tab pos="354965" algn="l"/>
                <a:tab pos="355600" algn="l"/>
              </a:tabLst>
            </a:pPr>
            <a:r>
              <a:rPr dirty="0" sz="2000" spc="-5">
                <a:latin typeface="Times New Roman"/>
                <a:cs typeface="Times New Roman"/>
              </a:rPr>
              <a:t>Analysis of data</a:t>
            </a:r>
            <a:r>
              <a:rPr dirty="0" sz="2000" spc="-20">
                <a:latin typeface="Times New Roman"/>
                <a:cs typeface="Times New Roman"/>
              </a:rPr>
              <a:t> </a:t>
            </a:r>
            <a:r>
              <a:rPr dirty="0" sz="2000">
                <a:latin typeface="Times New Roman"/>
                <a:cs typeface="Times New Roman"/>
              </a:rPr>
              <a:t>etc.</a:t>
            </a:r>
            <a:endParaRPr sz="2000">
              <a:latin typeface="Times New Roman"/>
              <a:cs typeface="Times New Roman"/>
            </a:endParaRPr>
          </a:p>
          <a:p>
            <a:pPr marL="355600" indent="-342900">
              <a:lnSpc>
                <a:spcPct val="100000"/>
              </a:lnSpc>
              <a:spcBef>
                <a:spcPts val="600"/>
              </a:spcBef>
              <a:buFont typeface="Wingdings"/>
              <a:buChar char=""/>
              <a:tabLst>
                <a:tab pos="354965" algn="l"/>
                <a:tab pos="355600" algn="l"/>
              </a:tabLst>
            </a:pPr>
            <a:r>
              <a:rPr dirty="0" sz="2000">
                <a:latin typeface="Times New Roman"/>
                <a:cs typeface="Times New Roman"/>
              </a:rPr>
              <a:t>Encouraging </a:t>
            </a:r>
            <a:r>
              <a:rPr dirty="0" sz="2000" spc="-5">
                <a:latin typeface="Times New Roman"/>
                <a:cs typeface="Times New Roman"/>
              </a:rPr>
              <a:t>bright</a:t>
            </a:r>
            <a:r>
              <a:rPr dirty="0" sz="2000" spc="-70">
                <a:latin typeface="Times New Roman"/>
                <a:cs typeface="Times New Roman"/>
              </a:rPr>
              <a:t> </a:t>
            </a:r>
            <a:r>
              <a:rPr dirty="0" sz="2000" spc="-5">
                <a:latin typeface="Times New Roman"/>
                <a:cs typeface="Times New Roman"/>
              </a:rPr>
              <a:t>students</a:t>
            </a:r>
            <a:endParaRPr sz="2000">
              <a:latin typeface="Times New Roman"/>
              <a:cs typeface="Times New Roman"/>
            </a:endParaRPr>
          </a:p>
          <a:p>
            <a:pPr marL="355600" indent="-342900">
              <a:lnSpc>
                <a:spcPct val="100000"/>
              </a:lnSpc>
              <a:spcBef>
                <a:spcPts val="600"/>
              </a:spcBef>
              <a:buFont typeface="Wingdings"/>
              <a:buChar char=""/>
              <a:tabLst>
                <a:tab pos="354965" algn="l"/>
                <a:tab pos="355600" algn="l"/>
              </a:tabLst>
            </a:pPr>
            <a:r>
              <a:rPr dirty="0" sz="2000" spc="-5">
                <a:latin typeface="Times New Roman"/>
                <a:cs typeface="Times New Roman"/>
              </a:rPr>
              <a:t>Assisting weak students</a:t>
            </a:r>
            <a:r>
              <a:rPr dirty="0" sz="2000" spc="-35">
                <a:latin typeface="Times New Roman"/>
                <a:cs typeface="Times New Roman"/>
              </a:rPr>
              <a:t> </a:t>
            </a:r>
            <a:r>
              <a:rPr dirty="0" sz="2000">
                <a:latin typeface="Times New Roman"/>
                <a:cs typeface="Times New Roman"/>
              </a:rPr>
              <a:t>etc.</a:t>
            </a:r>
            <a:endParaRPr sz="2000">
              <a:latin typeface="Times New Roman"/>
              <a:cs typeface="Times New Roman"/>
            </a:endParaRPr>
          </a:p>
          <a:p>
            <a:pPr marL="355600" indent="-342900">
              <a:lnSpc>
                <a:spcPct val="100000"/>
              </a:lnSpc>
              <a:spcBef>
                <a:spcPts val="600"/>
              </a:spcBef>
              <a:buFont typeface="Wingdings"/>
              <a:buChar char=""/>
              <a:tabLst>
                <a:tab pos="354965" algn="l"/>
                <a:tab pos="355600" algn="l"/>
              </a:tabLst>
            </a:pPr>
            <a:r>
              <a:rPr dirty="0" sz="2000" spc="-5">
                <a:latin typeface="Times New Roman"/>
                <a:cs typeface="Times New Roman"/>
              </a:rPr>
              <a:t>ICT supported</a:t>
            </a:r>
            <a:r>
              <a:rPr dirty="0" sz="2000" spc="-30">
                <a:latin typeface="Times New Roman"/>
                <a:cs typeface="Times New Roman"/>
              </a:rPr>
              <a:t> </a:t>
            </a:r>
            <a:r>
              <a:rPr dirty="0" sz="2000" spc="-5">
                <a:latin typeface="Times New Roman"/>
                <a:cs typeface="Times New Roman"/>
              </a:rPr>
              <a:t>learning</a:t>
            </a:r>
            <a:endParaRPr sz="2000">
              <a:latin typeface="Times New Roman"/>
              <a:cs typeface="Times New Roman"/>
            </a:endParaRPr>
          </a:p>
          <a:p>
            <a:pPr marL="355600" indent="-342900">
              <a:lnSpc>
                <a:spcPct val="100000"/>
              </a:lnSpc>
              <a:spcBef>
                <a:spcPts val="600"/>
              </a:spcBef>
              <a:buFont typeface="Wingdings"/>
              <a:buChar char=""/>
              <a:tabLst>
                <a:tab pos="354965" algn="l"/>
                <a:tab pos="355600" algn="l"/>
              </a:tabLst>
            </a:pPr>
            <a:r>
              <a:rPr dirty="0" sz="2000" spc="-5">
                <a:latin typeface="Times New Roman"/>
                <a:cs typeface="Times New Roman"/>
              </a:rPr>
              <a:t>Interactive</a:t>
            </a:r>
            <a:r>
              <a:rPr dirty="0" sz="2000" spc="-20">
                <a:latin typeface="Times New Roman"/>
                <a:cs typeface="Times New Roman"/>
              </a:rPr>
              <a:t> </a:t>
            </a:r>
            <a:r>
              <a:rPr dirty="0" sz="2000" spc="-5">
                <a:latin typeface="Times New Roman"/>
                <a:cs typeface="Times New Roman"/>
              </a:rPr>
              <a:t>classrooms</a:t>
            </a:r>
            <a:endParaRPr sz="2000">
              <a:latin typeface="Times New Roman"/>
              <a:cs typeface="Times New Roman"/>
            </a:endParaRPr>
          </a:p>
        </p:txBody>
      </p:sp>
      <p:sp>
        <p:nvSpPr>
          <p:cNvPr id="11" name="object 11"/>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p:nvPr/>
        </p:nvSpPr>
        <p:spPr>
          <a:xfrm>
            <a:off x="459740" y="134671"/>
            <a:ext cx="8834120" cy="6219825"/>
          </a:xfrm>
          <a:prstGeom prst="rect">
            <a:avLst/>
          </a:prstGeom>
        </p:spPr>
        <p:txBody>
          <a:bodyPr wrap="square" lIns="0" tIns="134620" rIns="0" bIns="0" rtlCol="0" vert="horz">
            <a:spAutoFit/>
          </a:bodyPr>
          <a:lstStyle/>
          <a:p>
            <a:pPr marL="469900" indent="-457200">
              <a:lnSpc>
                <a:spcPct val="100000"/>
              </a:lnSpc>
              <a:spcBef>
                <a:spcPts val="1060"/>
              </a:spcBef>
              <a:buSzPct val="75000"/>
              <a:buAutoNum type="alphaUcPeriod"/>
              <a:tabLst>
                <a:tab pos="469265" algn="l"/>
                <a:tab pos="469900" algn="l"/>
              </a:tabLst>
            </a:pPr>
            <a:r>
              <a:rPr dirty="0" sz="1600" spc="-10" i="1">
                <a:solidFill>
                  <a:srgbClr val="313851"/>
                </a:solidFill>
                <a:latin typeface="Times New Roman"/>
                <a:cs typeface="Times New Roman"/>
              </a:rPr>
              <a:t>Adherence </a:t>
            </a:r>
            <a:r>
              <a:rPr dirty="0" sz="1600" spc="-5" i="1">
                <a:solidFill>
                  <a:srgbClr val="313851"/>
                </a:solidFill>
                <a:latin typeface="Times New Roman"/>
                <a:cs typeface="Times New Roman"/>
              </a:rPr>
              <a:t>to Academic </a:t>
            </a:r>
            <a:r>
              <a:rPr dirty="0" sz="1600" i="1">
                <a:solidFill>
                  <a:srgbClr val="313851"/>
                </a:solidFill>
                <a:latin typeface="Times New Roman"/>
                <a:cs typeface="Times New Roman"/>
              </a:rPr>
              <a:t>Calendar</a:t>
            </a:r>
            <a:r>
              <a:rPr dirty="0" sz="1600" spc="-45" i="1">
                <a:solidFill>
                  <a:srgbClr val="313851"/>
                </a:solidFill>
                <a:latin typeface="Times New Roman"/>
                <a:cs typeface="Times New Roman"/>
              </a:rPr>
              <a:t> </a:t>
            </a:r>
            <a:r>
              <a:rPr dirty="0" sz="1600" i="1">
                <a:solidFill>
                  <a:srgbClr val="313851"/>
                </a:solidFill>
                <a:latin typeface="Times New Roman"/>
                <a:cs typeface="Times New Roman"/>
              </a:rPr>
              <a:t>(2)</a:t>
            </a:r>
            <a:endParaRPr sz="1600">
              <a:latin typeface="Times New Roman"/>
              <a:cs typeface="Times New Roman"/>
            </a:endParaRPr>
          </a:p>
          <a:p>
            <a:pPr marL="469900" indent="-457200">
              <a:lnSpc>
                <a:spcPct val="100000"/>
              </a:lnSpc>
              <a:spcBef>
                <a:spcPts val="960"/>
              </a:spcBef>
              <a:buSzPct val="75000"/>
              <a:buAutoNum type="alphaUcPeriod"/>
              <a:tabLst>
                <a:tab pos="469265" algn="l"/>
                <a:tab pos="469900" algn="l"/>
              </a:tabLst>
            </a:pPr>
            <a:r>
              <a:rPr dirty="0" sz="1600" i="1">
                <a:solidFill>
                  <a:srgbClr val="313851"/>
                </a:solidFill>
                <a:latin typeface="Times New Roman"/>
                <a:cs typeface="Times New Roman"/>
              </a:rPr>
              <a:t>Use of various instructional methods and pedagogical initiatives</a:t>
            </a:r>
            <a:r>
              <a:rPr dirty="0" sz="1600" spc="-15" i="1">
                <a:solidFill>
                  <a:srgbClr val="313851"/>
                </a:solidFill>
                <a:latin typeface="Times New Roman"/>
                <a:cs typeface="Times New Roman"/>
              </a:rPr>
              <a:t> </a:t>
            </a:r>
            <a:r>
              <a:rPr dirty="0" sz="1600" i="1">
                <a:solidFill>
                  <a:srgbClr val="313851"/>
                </a:solidFill>
                <a:latin typeface="Times New Roman"/>
                <a:cs typeface="Times New Roman"/>
              </a:rPr>
              <a:t>(2)</a:t>
            </a:r>
            <a:endParaRPr sz="1600">
              <a:latin typeface="Times New Roman"/>
              <a:cs typeface="Times New Roman"/>
            </a:endParaRPr>
          </a:p>
          <a:p>
            <a:pPr marL="469900" indent="-457200">
              <a:lnSpc>
                <a:spcPct val="100000"/>
              </a:lnSpc>
              <a:spcBef>
                <a:spcPts val="960"/>
              </a:spcBef>
              <a:buSzPct val="75000"/>
              <a:buAutoNum type="alphaUcPeriod"/>
              <a:tabLst>
                <a:tab pos="469265" algn="l"/>
                <a:tab pos="469900" algn="l"/>
              </a:tabLst>
            </a:pPr>
            <a:r>
              <a:rPr dirty="0" sz="1600" i="1">
                <a:solidFill>
                  <a:srgbClr val="313851"/>
                </a:solidFill>
                <a:latin typeface="Times New Roman"/>
                <a:cs typeface="Times New Roman"/>
              </a:rPr>
              <a:t>Methodologies </a:t>
            </a:r>
            <a:r>
              <a:rPr dirty="0" sz="1600" spc="-5" i="1">
                <a:solidFill>
                  <a:srgbClr val="313851"/>
                </a:solidFill>
                <a:latin typeface="Times New Roman"/>
                <a:cs typeface="Times New Roman"/>
              </a:rPr>
              <a:t>to </a:t>
            </a:r>
            <a:r>
              <a:rPr dirty="0" sz="1600" i="1">
                <a:solidFill>
                  <a:srgbClr val="313851"/>
                </a:solidFill>
                <a:latin typeface="Times New Roman"/>
                <a:cs typeface="Times New Roman"/>
              </a:rPr>
              <a:t>support weak students and encourage bright</a:t>
            </a:r>
            <a:r>
              <a:rPr dirty="0" sz="1600" spc="-50" i="1">
                <a:solidFill>
                  <a:srgbClr val="313851"/>
                </a:solidFill>
                <a:latin typeface="Times New Roman"/>
                <a:cs typeface="Times New Roman"/>
              </a:rPr>
              <a:t> </a:t>
            </a:r>
            <a:r>
              <a:rPr dirty="0" sz="1600" i="1">
                <a:solidFill>
                  <a:srgbClr val="313851"/>
                </a:solidFill>
                <a:latin typeface="Times New Roman"/>
                <a:cs typeface="Times New Roman"/>
              </a:rPr>
              <a:t>students(2)</a:t>
            </a:r>
            <a:endParaRPr sz="1600">
              <a:latin typeface="Times New Roman"/>
              <a:cs typeface="Times New Roman"/>
            </a:endParaRPr>
          </a:p>
          <a:p>
            <a:pPr marL="469900" indent="-457200">
              <a:lnSpc>
                <a:spcPct val="100000"/>
              </a:lnSpc>
              <a:spcBef>
                <a:spcPts val="960"/>
              </a:spcBef>
              <a:buSzPct val="75000"/>
              <a:buAutoNum type="alphaUcPeriod"/>
              <a:tabLst>
                <a:tab pos="469265" algn="l"/>
                <a:tab pos="469900" algn="l"/>
              </a:tabLst>
            </a:pPr>
            <a:r>
              <a:rPr dirty="0" sz="1600" i="1">
                <a:solidFill>
                  <a:srgbClr val="313851"/>
                </a:solidFill>
                <a:latin typeface="Times New Roman"/>
                <a:cs typeface="Times New Roman"/>
              </a:rPr>
              <a:t>Quality of </a:t>
            </a:r>
            <a:r>
              <a:rPr dirty="0" sz="1600" spc="-10" i="1">
                <a:solidFill>
                  <a:srgbClr val="313851"/>
                </a:solidFill>
                <a:latin typeface="Times New Roman"/>
                <a:cs typeface="Times New Roman"/>
              </a:rPr>
              <a:t>classroom </a:t>
            </a:r>
            <a:r>
              <a:rPr dirty="0" sz="1600" i="1">
                <a:solidFill>
                  <a:srgbClr val="313851"/>
                </a:solidFill>
                <a:latin typeface="Times New Roman"/>
                <a:cs typeface="Times New Roman"/>
              </a:rPr>
              <a:t>teaching (Observation </a:t>
            </a:r>
            <a:r>
              <a:rPr dirty="0" sz="1600" spc="-5" i="1">
                <a:solidFill>
                  <a:srgbClr val="313851"/>
                </a:solidFill>
                <a:latin typeface="Times New Roman"/>
                <a:cs typeface="Times New Roman"/>
              </a:rPr>
              <a:t>in </a:t>
            </a:r>
            <a:r>
              <a:rPr dirty="0" sz="1600" i="1">
                <a:solidFill>
                  <a:srgbClr val="313851"/>
                </a:solidFill>
                <a:latin typeface="Times New Roman"/>
                <a:cs typeface="Times New Roman"/>
              </a:rPr>
              <a:t>a Class)</a:t>
            </a:r>
            <a:r>
              <a:rPr dirty="0" sz="1600" spc="5" i="1">
                <a:solidFill>
                  <a:srgbClr val="313851"/>
                </a:solidFill>
                <a:latin typeface="Times New Roman"/>
                <a:cs typeface="Times New Roman"/>
              </a:rPr>
              <a:t> </a:t>
            </a:r>
            <a:r>
              <a:rPr dirty="0" sz="1600" i="1">
                <a:solidFill>
                  <a:srgbClr val="313851"/>
                </a:solidFill>
                <a:latin typeface="Times New Roman"/>
                <a:cs typeface="Times New Roman"/>
              </a:rPr>
              <a:t>(2)</a:t>
            </a:r>
            <a:endParaRPr sz="1600">
              <a:latin typeface="Times New Roman"/>
              <a:cs typeface="Times New Roman"/>
            </a:endParaRPr>
          </a:p>
          <a:p>
            <a:pPr marL="469900" indent="-457200">
              <a:lnSpc>
                <a:spcPct val="100000"/>
              </a:lnSpc>
              <a:spcBef>
                <a:spcPts val="960"/>
              </a:spcBef>
              <a:buSzPct val="75000"/>
              <a:buAutoNum type="alphaUcPeriod"/>
              <a:tabLst>
                <a:tab pos="469265" algn="l"/>
                <a:tab pos="469900" algn="l"/>
              </a:tabLst>
            </a:pPr>
            <a:r>
              <a:rPr dirty="0" sz="1600" i="1">
                <a:solidFill>
                  <a:srgbClr val="313851"/>
                </a:solidFill>
                <a:latin typeface="Times New Roman"/>
                <a:cs typeface="Times New Roman"/>
              </a:rPr>
              <a:t>Conduct of experiments (Observation </a:t>
            </a:r>
            <a:r>
              <a:rPr dirty="0" sz="1600" spc="-5" i="1">
                <a:solidFill>
                  <a:srgbClr val="313851"/>
                </a:solidFill>
                <a:latin typeface="Times New Roman"/>
                <a:cs typeface="Times New Roman"/>
              </a:rPr>
              <a:t>in </a:t>
            </a:r>
            <a:r>
              <a:rPr dirty="0" sz="1600" i="1">
                <a:solidFill>
                  <a:srgbClr val="313851"/>
                </a:solidFill>
                <a:latin typeface="Times New Roman"/>
                <a:cs typeface="Times New Roman"/>
              </a:rPr>
              <a:t>Lab)</a:t>
            </a:r>
            <a:r>
              <a:rPr dirty="0" sz="1600" spc="-15" i="1">
                <a:solidFill>
                  <a:srgbClr val="313851"/>
                </a:solidFill>
                <a:latin typeface="Times New Roman"/>
                <a:cs typeface="Times New Roman"/>
              </a:rPr>
              <a:t> </a:t>
            </a:r>
            <a:r>
              <a:rPr dirty="0" sz="1600" i="1">
                <a:solidFill>
                  <a:srgbClr val="313851"/>
                </a:solidFill>
                <a:latin typeface="Times New Roman"/>
                <a:cs typeface="Times New Roman"/>
              </a:rPr>
              <a:t>(2)</a:t>
            </a:r>
            <a:endParaRPr sz="1600">
              <a:latin typeface="Times New Roman"/>
              <a:cs typeface="Times New Roman"/>
            </a:endParaRPr>
          </a:p>
          <a:p>
            <a:pPr marL="469900" indent="-457200">
              <a:lnSpc>
                <a:spcPct val="100000"/>
              </a:lnSpc>
              <a:spcBef>
                <a:spcPts val="960"/>
              </a:spcBef>
              <a:buSzPct val="75000"/>
              <a:buAutoNum type="alphaUcPeriod"/>
              <a:tabLst>
                <a:tab pos="469265" algn="l"/>
                <a:tab pos="469900" algn="l"/>
              </a:tabLst>
            </a:pPr>
            <a:r>
              <a:rPr dirty="0" sz="1600" i="1">
                <a:solidFill>
                  <a:srgbClr val="313851"/>
                </a:solidFill>
                <a:latin typeface="Times New Roman"/>
                <a:cs typeface="Times New Roman"/>
              </a:rPr>
              <a:t>Continuous Assessment </a:t>
            </a:r>
            <a:r>
              <a:rPr dirty="0" sz="1600" spc="-5" i="1">
                <a:solidFill>
                  <a:srgbClr val="313851"/>
                </a:solidFill>
                <a:latin typeface="Times New Roman"/>
                <a:cs typeface="Times New Roman"/>
              </a:rPr>
              <a:t>in </a:t>
            </a:r>
            <a:r>
              <a:rPr dirty="0" sz="1600" i="1">
                <a:solidFill>
                  <a:srgbClr val="313851"/>
                </a:solidFill>
                <a:latin typeface="Times New Roman"/>
                <a:cs typeface="Times New Roman"/>
              </a:rPr>
              <a:t>the laboratory</a:t>
            </a:r>
            <a:r>
              <a:rPr dirty="0" sz="1600" spc="-35" i="1">
                <a:solidFill>
                  <a:srgbClr val="313851"/>
                </a:solidFill>
                <a:latin typeface="Times New Roman"/>
                <a:cs typeface="Times New Roman"/>
              </a:rPr>
              <a:t> </a:t>
            </a:r>
            <a:r>
              <a:rPr dirty="0" sz="1600" i="1">
                <a:solidFill>
                  <a:srgbClr val="313851"/>
                </a:solidFill>
                <a:latin typeface="Times New Roman"/>
                <a:cs typeface="Times New Roman"/>
              </a:rPr>
              <a:t>(3)</a:t>
            </a:r>
            <a:endParaRPr sz="1600">
              <a:latin typeface="Times New Roman"/>
              <a:cs typeface="Times New Roman"/>
            </a:endParaRPr>
          </a:p>
          <a:p>
            <a:pPr marL="469900" indent="-457200">
              <a:lnSpc>
                <a:spcPct val="100000"/>
              </a:lnSpc>
              <a:spcBef>
                <a:spcPts val="960"/>
              </a:spcBef>
              <a:buSzPct val="75000"/>
              <a:buAutoNum type="alphaUcPeriod"/>
              <a:tabLst>
                <a:tab pos="469265" algn="l"/>
                <a:tab pos="469900" algn="l"/>
              </a:tabLst>
            </a:pPr>
            <a:r>
              <a:rPr dirty="0" sz="1600" i="1">
                <a:solidFill>
                  <a:srgbClr val="313851"/>
                </a:solidFill>
                <a:latin typeface="Times New Roman"/>
                <a:cs typeface="Times New Roman"/>
              </a:rPr>
              <a:t>Student feedback of teaching learning </a:t>
            </a:r>
            <a:r>
              <a:rPr dirty="0" sz="1600" spc="-10" i="1">
                <a:solidFill>
                  <a:srgbClr val="313851"/>
                </a:solidFill>
                <a:latin typeface="Times New Roman"/>
                <a:cs typeface="Times New Roman"/>
              </a:rPr>
              <a:t>process </a:t>
            </a:r>
            <a:r>
              <a:rPr dirty="0" sz="1600" i="1">
                <a:solidFill>
                  <a:srgbClr val="313851"/>
                </a:solidFill>
                <a:latin typeface="Times New Roman"/>
                <a:cs typeface="Times New Roman"/>
              </a:rPr>
              <a:t>and actions taken</a:t>
            </a:r>
            <a:r>
              <a:rPr dirty="0" sz="1600" spc="-15" i="1">
                <a:solidFill>
                  <a:srgbClr val="313851"/>
                </a:solidFill>
                <a:latin typeface="Times New Roman"/>
                <a:cs typeface="Times New Roman"/>
              </a:rPr>
              <a:t> </a:t>
            </a:r>
            <a:r>
              <a:rPr dirty="0" sz="1600" i="1">
                <a:solidFill>
                  <a:srgbClr val="313851"/>
                </a:solidFill>
                <a:latin typeface="Times New Roman"/>
                <a:cs typeface="Times New Roman"/>
              </a:rPr>
              <a:t>(2)</a:t>
            </a:r>
            <a:endParaRPr sz="1600">
              <a:latin typeface="Times New Roman"/>
              <a:cs typeface="Times New Roman"/>
            </a:endParaRPr>
          </a:p>
          <a:p>
            <a:pPr>
              <a:lnSpc>
                <a:spcPct val="100000"/>
              </a:lnSpc>
              <a:spcBef>
                <a:spcPts val="5"/>
              </a:spcBef>
              <a:buClr>
                <a:srgbClr val="313851"/>
              </a:buClr>
              <a:buFont typeface="Times New Roman"/>
              <a:buAutoNum type="alphaUcPeriod"/>
            </a:pPr>
            <a:endParaRPr sz="1500">
              <a:latin typeface="Times New Roman"/>
              <a:cs typeface="Times New Roman"/>
            </a:endParaRPr>
          </a:p>
          <a:p>
            <a:pPr marL="57150">
              <a:lnSpc>
                <a:spcPct val="100000"/>
              </a:lnSpc>
            </a:pPr>
            <a:r>
              <a:rPr dirty="0" sz="1400" spc="-5" b="1" i="1">
                <a:solidFill>
                  <a:srgbClr val="00AF50"/>
                </a:solidFill>
                <a:latin typeface="Times New Roman"/>
                <a:cs typeface="Times New Roman"/>
              </a:rPr>
              <a:t>Exhibits/Context to be</a:t>
            </a:r>
            <a:r>
              <a:rPr dirty="0" sz="1400" spc="5" b="1" i="1">
                <a:solidFill>
                  <a:srgbClr val="00AF50"/>
                </a:solidFill>
                <a:latin typeface="Times New Roman"/>
                <a:cs typeface="Times New Roman"/>
              </a:rPr>
              <a:t> </a:t>
            </a:r>
            <a:r>
              <a:rPr dirty="0" sz="1400" b="1" i="1">
                <a:solidFill>
                  <a:srgbClr val="00AF50"/>
                </a:solidFill>
                <a:latin typeface="Times New Roman"/>
                <a:cs typeface="Times New Roman"/>
              </a:rPr>
              <a:t>Observed/Assessed:</a:t>
            </a:r>
            <a:endParaRPr sz="1400">
              <a:latin typeface="Times New Roman"/>
              <a:cs typeface="Times New Roman"/>
            </a:endParaRPr>
          </a:p>
          <a:p>
            <a:pPr lvl="1" marL="355600" indent="-228600">
              <a:lnSpc>
                <a:spcPct val="100000"/>
              </a:lnSpc>
              <a:spcBef>
                <a:spcPts val="840"/>
              </a:spcBef>
              <a:buSzPct val="89285"/>
              <a:buAutoNum type="alphaUcPeriod"/>
              <a:tabLst>
                <a:tab pos="355600" algn="l"/>
              </a:tabLst>
            </a:pPr>
            <a:r>
              <a:rPr dirty="0" sz="1400" spc="-10" i="1">
                <a:latin typeface="Times New Roman"/>
                <a:cs typeface="Times New Roman"/>
              </a:rPr>
              <a:t>Availability </a:t>
            </a:r>
            <a:r>
              <a:rPr dirty="0" sz="1400" spc="-5" i="1">
                <a:latin typeface="Times New Roman"/>
                <a:cs typeface="Times New Roman"/>
              </a:rPr>
              <a:t>of Academic Calendar based on University academic calendar and its effective</a:t>
            </a:r>
            <a:r>
              <a:rPr dirty="0" sz="1400" spc="190" i="1">
                <a:latin typeface="Times New Roman"/>
                <a:cs typeface="Times New Roman"/>
              </a:rPr>
              <a:t> </a:t>
            </a:r>
            <a:r>
              <a:rPr dirty="0" sz="1400" spc="-5" i="1">
                <a:latin typeface="Times New Roman"/>
                <a:cs typeface="Times New Roman"/>
              </a:rPr>
              <a:t>compliance</a:t>
            </a:r>
            <a:endParaRPr sz="1400">
              <a:latin typeface="Times New Roman"/>
              <a:cs typeface="Times New Roman"/>
            </a:endParaRPr>
          </a:p>
          <a:p>
            <a:pPr lvl="1" marL="355600" indent="-228600">
              <a:lnSpc>
                <a:spcPct val="100000"/>
              </a:lnSpc>
              <a:spcBef>
                <a:spcPts val="840"/>
              </a:spcBef>
              <a:buSzPct val="89285"/>
              <a:buAutoNum type="alphaUcPeriod"/>
              <a:tabLst>
                <a:tab pos="355600" algn="l"/>
              </a:tabLst>
            </a:pPr>
            <a:r>
              <a:rPr dirty="0" sz="1400" spc="-5" i="1">
                <a:latin typeface="Times New Roman"/>
                <a:cs typeface="Times New Roman"/>
              </a:rPr>
              <a:t>Documentary</a:t>
            </a:r>
            <a:r>
              <a:rPr dirty="0" sz="1400" spc="105" i="1">
                <a:latin typeface="Times New Roman"/>
                <a:cs typeface="Times New Roman"/>
              </a:rPr>
              <a:t> </a:t>
            </a:r>
            <a:r>
              <a:rPr dirty="0" sz="1400" spc="-5" i="1">
                <a:latin typeface="Times New Roman"/>
                <a:cs typeface="Times New Roman"/>
              </a:rPr>
              <a:t>evidence</a:t>
            </a:r>
            <a:r>
              <a:rPr dirty="0" sz="1400" spc="105" i="1">
                <a:latin typeface="Times New Roman"/>
                <a:cs typeface="Times New Roman"/>
              </a:rPr>
              <a:t> </a:t>
            </a:r>
            <a:r>
              <a:rPr dirty="0" sz="1400" spc="-5" i="1">
                <a:latin typeface="Times New Roman"/>
                <a:cs typeface="Times New Roman"/>
              </a:rPr>
              <a:t>to</a:t>
            </a:r>
            <a:r>
              <a:rPr dirty="0" sz="1400" spc="95" i="1">
                <a:latin typeface="Times New Roman"/>
                <a:cs typeface="Times New Roman"/>
              </a:rPr>
              <a:t> </a:t>
            </a:r>
            <a:r>
              <a:rPr dirty="0" sz="1400" spc="-5" i="1">
                <a:latin typeface="Times New Roman"/>
                <a:cs typeface="Times New Roman"/>
              </a:rPr>
              <a:t>support</a:t>
            </a:r>
            <a:r>
              <a:rPr dirty="0" sz="1400" spc="105" i="1">
                <a:latin typeface="Times New Roman"/>
                <a:cs typeface="Times New Roman"/>
              </a:rPr>
              <a:t> </a:t>
            </a:r>
            <a:r>
              <a:rPr dirty="0" sz="1400" spc="-5" i="1">
                <a:latin typeface="Times New Roman"/>
                <a:cs typeface="Times New Roman"/>
              </a:rPr>
              <a:t>implementation</a:t>
            </a:r>
            <a:r>
              <a:rPr dirty="0" sz="1400" spc="110" i="1">
                <a:latin typeface="Times New Roman"/>
                <a:cs typeface="Times New Roman"/>
              </a:rPr>
              <a:t> </a:t>
            </a:r>
            <a:r>
              <a:rPr dirty="0" sz="1400" spc="-5" i="1">
                <a:latin typeface="Times New Roman"/>
                <a:cs typeface="Times New Roman"/>
              </a:rPr>
              <a:t>of</a:t>
            </a:r>
            <a:r>
              <a:rPr dirty="0" sz="1400" spc="95" i="1">
                <a:latin typeface="Times New Roman"/>
                <a:cs typeface="Times New Roman"/>
              </a:rPr>
              <a:t> </a:t>
            </a:r>
            <a:r>
              <a:rPr dirty="0" sz="1400" spc="-5" i="1">
                <a:latin typeface="Times New Roman"/>
                <a:cs typeface="Times New Roman"/>
              </a:rPr>
              <a:t>pedagogical</a:t>
            </a:r>
            <a:r>
              <a:rPr dirty="0" sz="1400" spc="105" i="1">
                <a:latin typeface="Times New Roman"/>
                <a:cs typeface="Times New Roman"/>
              </a:rPr>
              <a:t> </a:t>
            </a:r>
            <a:r>
              <a:rPr dirty="0" sz="1400" spc="-5" i="1">
                <a:latin typeface="Times New Roman"/>
                <a:cs typeface="Times New Roman"/>
              </a:rPr>
              <a:t>initiatives</a:t>
            </a:r>
            <a:r>
              <a:rPr dirty="0" sz="1400" spc="105" i="1">
                <a:latin typeface="Times New Roman"/>
                <a:cs typeface="Times New Roman"/>
              </a:rPr>
              <a:t> </a:t>
            </a:r>
            <a:r>
              <a:rPr dirty="0" sz="1400" i="1">
                <a:latin typeface="Times New Roman"/>
                <a:cs typeface="Times New Roman"/>
              </a:rPr>
              <a:t>such</a:t>
            </a:r>
            <a:r>
              <a:rPr dirty="0" sz="1400" spc="105" i="1">
                <a:latin typeface="Times New Roman"/>
                <a:cs typeface="Times New Roman"/>
              </a:rPr>
              <a:t> </a:t>
            </a:r>
            <a:r>
              <a:rPr dirty="0" sz="1400" spc="-5" i="1">
                <a:latin typeface="Times New Roman"/>
                <a:cs typeface="Times New Roman"/>
              </a:rPr>
              <a:t>as</a:t>
            </a:r>
            <a:r>
              <a:rPr dirty="0" sz="1400" spc="110" i="1">
                <a:latin typeface="Times New Roman"/>
                <a:cs typeface="Times New Roman"/>
              </a:rPr>
              <a:t> </a:t>
            </a:r>
            <a:r>
              <a:rPr dirty="0" sz="1400" spc="-15" i="1">
                <a:latin typeface="Times New Roman"/>
                <a:cs typeface="Times New Roman"/>
              </a:rPr>
              <a:t>real</a:t>
            </a:r>
            <a:r>
              <a:rPr dirty="0" sz="1400" spc="95" i="1">
                <a:latin typeface="Times New Roman"/>
                <a:cs typeface="Times New Roman"/>
              </a:rPr>
              <a:t> </a:t>
            </a:r>
            <a:r>
              <a:rPr dirty="0" sz="1400" spc="-5" i="1">
                <a:latin typeface="Times New Roman"/>
                <a:cs typeface="Times New Roman"/>
              </a:rPr>
              <a:t>life</a:t>
            </a:r>
            <a:r>
              <a:rPr dirty="0" sz="1400" spc="100" i="1">
                <a:latin typeface="Times New Roman"/>
                <a:cs typeface="Times New Roman"/>
              </a:rPr>
              <a:t> </a:t>
            </a:r>
            <a:r>
              <a:rPr dirty="0" sz="1400" spc="-5" i="1">
                <a:latin typeface="Times New Roman"/>
                <a:cs typeface="Times New Roman"/>
              </a:rPr>
              <a:t>examples,</a:t>
            </a:r>
            <a:r>
              <a:rPr dirty="0" sz="1400" spc="114" i="1">
                <a:latin typeface="Times New Roman"/>
                <a:cs typeface="Times New Roman"/>
              </a:rPr>
              <a:t> </a:t>
            </a:r>
            <a:r>
              <a:rPr dirty="0" sz="1400" spc="-5" i="1">
                <a:latin typeface="Times New Roman"/>
                <a:cs typeface="Times New Roman"/>
              </a:rPr>
              <a:t>collaborative</a:t>
            </a:r>
            <a:endParaRPr sz="1400">
              <a:latin typeface="Times New Roman"/>
              <a:cs typeface="Times New Roman"/>
            </a:endParaRPr>
          </a:p>
          <a:p>
            <a:pPr marL="355600">
              <a:lnSpc>
                <a:spcPct val="100000"/>
              </a:lnSpc>
              <a:spcBef>
                <a:spcPts val="840"/>
              </a:spcBef>
            </a:pPr>
            <a:r>
              <a:rPr dirty="0" sz="1400" i="1">
                <a:latin typeface="Times New Roman"/>
                <a:cs typeface="Times New Roman"/>
              </a:rPr>
              <a:t>learning, ICT supported learning, interactive </a:t>
            </a:r>
            <a:r>
              <a:rPr dirty="0" sz="1400" spc="-5" i="1">
                <a:latin typeface="Times New Roman"/>
                <a:cs typeface="Times New Roman"/>
              </a:rPr>
              <a:t>class </a:t>
            </a:r>
            <a:r>
              <a:rPr dirty="0" sz="1400" spc="-15" i="1">
                <a:latin typeface="Times New Roman"/>
                <a:cs typeface="Times New Roman"/>
              </a:rPr>
              <a:t>rooms</a:t>
            </a:r>
            <a:r>
              <a:rPr dirty="0" sz="1400" i="1">
                <a:latin typeface="Times New Roman"/>
                <a:cs typeface="Times New Roman"/>
              </a:rPr>
              <a:t> </a:t>
            </a:r>
            <a:r>
              <a:rPr dirty="0" sz="1400" spc="-5" i="1">
                <a:latin typeface="Times New Roman"/>
                <a:cs typeface="Times New Roman"/>
              </a:rPr>
              <a:t>etc.</a:t>
            </a:r>
            <a:endParaRPr sz="1400">
              <a:latin typeface="Times New Roman"/>
              <a:cs typeface="Times New Roman"/>
            </a:endParaRPr>
          </a:p>
          <a:p>
            <a:pPr lvl="1" marL="355600" indent="-228600">
              <a:lnSpc>
                <a:spcPct val="100000"/>
              </a:lnSpc>
              <a:spcBef>
                <a:spcPts val="840"/>
              </a:spcBef>
              <a:buSzPct val="89285"/>
              <a:buAutoNum type="alphaUcPeriod" startAt="3"/>
              <a:tabLst>
                <a:tab pos="355600" algn="l"/>
              </a:tabLst>
            </a:pPr>
            <a:r>
              <a:rPr dirty="0" sz="1400" spc="-5" i="1">
                <a:latin typeface="Times New Roman"/>
                <a:cs typeface="Times New Roman"/>
              </a:rPr>
              <a:t>Guidelines to identify weak and bright </a:t>
            </a:r>
            <a:r>
              <a:rPr dirty="0" sz="1400" i="1">
                <a:latin typeface="Times New Roman"/>
                <a:cs typeface="Times New Roman"/>
              </a:rPr>
              <a:t>students; </a:t>
            </a:r>
            <a:r>
              <a:rPr dirty="0" sz="1400" spc="-5" i="1">
                <a:latin typeface="Times New Roman"/>
                <a:cs typeface="Times New Roman"/>
              </a:rPr>
              <a:t>post identification actions taken; impact</a:t>
            </a:r>
            <a:r>
              <a:rPr dirty="0" sz="1400" spc="130" i="1">
                <a:latin typeface="Times New Roman"/>
                <a:cs typeface="Times New Roman"/>
              </a:rPr>
              <a:t> </a:t>
            </a:r>
            <a:r>
              <a:rPr dirty="0" sz="1400" spc="-5" i="1">
                <a:latin typeface="Times New Roman"/>
                <a:cs typeface="Times New Roman"/>
              </a:rPr>
              <a:t>observed</a:t>
            </a:r>
            <a:endParaRPr sz="1400">
              <a:latin typeface="Times New Roman"/>
              <a:cs typeface="Times New Roman"/>
            </a:endParaRPr>
          </a:p>
          <a:p>
            <a:pPr lvl="1" marL="355600" indent="-228600">
              <a:lnSpc>
                <a:spcPct val="100000"/>
              </a:lnSpc>
              <a:spcBef>
                <a:spcPts val="840"/>
              </a:spcBef>
              <a:buSzPct val="89285"/>
              <a:buAutoNum type="alphaUcPeriod" startAt="3"/>
              <a:tabLst>
                <a:tab pos="355600" algn="l"/>
              </a:tabLst>
            </a:pPr>
            <a:r>
              <a:rPr dirty="0" sz="1400" spc="-5" i="1">
                <a:latin typeface="Times New Roman"/>
                <a:cs typeface="Times New Roman"/>
              </a:rPr>
              <a:t>Class </a:t>
            </a:r>
            <a:r>
              <a:rPr dirty="0" sz="1400" spc="-15" i="1">
                <a:latin typeface="Times New Roman"/>
                <a:cs typeface="Times New Roman"/>
              </a:rPr>
              <a:t>room </a:t>
            </a:r>
            <a:r>
              <a:rPr dirty="0" sz="1400" spc="-5" i="1">
                <a:latin typeface="Times New Roman"/>
                <a:cs typeface="Times New Roman"/>
              </a:rPr>
              <a:t>ambience; efforts to keep students engaged (also to be verified during interaction with the</a:t>
            </a:r>
            <a:r>
              <a:rPr dirty="0" sz="1400" spc="5" i="1">
                <a:latin typeface="Times New Roman"/>
                <a:cs typeface="Times New Roman"/>
              </a:rPr>
              <a:t> </a:t>
            </a:r>
            <a:r>
              <a:rPr dirty="0" sz="1400" spc="-5" i="1">
                <a:latin typeface="Times New Roman"/>
                <a:cs typeface="Times New Roman"/>
              </a:rPr>
              <a:t>students)</a:t>
            </a:r>
            <a:endParaRPr sz="1400">
              <a:latin typeface="Times New Roman"/>
              <a:cs typeface="Times New Roman"/>
            </a:endParaRPr>
          </a:p>
          <a:p>
            <a:pPr lvl="1" marL="355600" marR="445770" indent="-228600">
              <a:lnSpc>
                <a:spcPct val="150000"/>
              </a:lnSpc>
              <a:buSzPct val="89285"/>
              <a:buAutoNum type="alphaUcPeriod" startAt="3"/>
              <a:tabLst>
                <a:tab pos="355600" algn="l"/>
              </a:tabLst>
            </a:pPr>
            <a:r>
              <a:rPr dirty="0" sz="1400" spc="-5" i="1">
                <a:latin typeface="Times New Roman"/>
                <a:cs typeface="Times New Roman"/>
              </a:rPr>
              <a:t>Quality of laboratory </a:t>
            </a:r>
            <a:r>
              <a:rPr dirty="0" sz="1400" i="1">
                <a:latin typeface="Times New Roman"/>
                <a:cs typeface="Times New Roman"/>
              </a:rPr>
              <a:t>experience </a:t>
            </a:r>
            <a:r>
              <a:rPr dirty="0" sz="1400" spc="-5" i="1">
                <a:latin typeface="Times New Roman"/>
                <a:cs typeface="Times New Roman"/>
              </a:rPr>
              <a:t>with </a:t>
            </a:r>
            <a:r>
              <a:rPr dirty="0" sz="1400" spc="-10" i="1">
                <a:latin typeface="Times New Roman"/>
                <a:cs typeface="Times New Roman"/>
              </a:rPr>
              <a:t>respect </a:t>
            </a:r>
            <a:r>
              <a:rPr dirty="0" sz="1400" spc="-5" i="1">
                <a:latin typeface="Times New Roman"/>
                <a:cs typeface="Times New Roman"/>
              </a:rPr>
              <a:t>to conducting, </a:t>
            </a:r>
            <a:r>
              <a:rPr dirty="0" sz="1400" spc="-15" i="1">
                <a:latin typeface="Times New Roman"/>
                <a:cs typeface="Times New Roman"/>
              </a:rPr>
              <a:t>recording </a:t>
            </a:r>
            <a:r>
              <a:rPr dirty="0" sz="1400" spc="-5" i="1">
                <a:latin typeface="Times New Roman"/>
                <a:cs typeface="Times New Roman"/>
              </a:rPr>
              <a:t>observations, analysis etc.(also to be  </a:t>
            </a:r>
            <a:r>
              <a:rPr dirty="0" sz="1400" spc="-5" i="1">
                <a:latin typeface="Times New Roman"/>
                <a:cs typeface="Times New Roman"/>
              </a:rPr>
              <a:t>verified during interaction with the</a:t>
            </a:r>
            <a:r>
              <a:rPr dirty="0" sz="1400" spc="45" i="1">
                <a:latin typeface="Times New Roman"/>
                <a:cs typeface="Times New Roman"/>
              </a:rPr>
              <a:t> </a:t>
            </a:r>
            <a:r>
              <a:rPr dirty="0" sz="1400" spc="-5" i="1">
                <a:latin typeface="Times New Roman"/>
                <a:cs typeface="Times New Roman"/>
              </a:rPr>
              <a:t>students)</a:t>
            </a:r>
            <a:endParaRPr sz="1400">
              <a:latin typeface="Times New Roman"/>
              <a:cs typeface="Times New Roman"/>
            </a:endParaRPr>
          </a:p>
          <a:p>
            <a:pPr lvl="1" marL="355600" marR="5080" indent="-228600">
              <a:lnSpc>
                <a:spcPct val="150000"/>
              </a:lnSpc>
              <a:buSzPct val="89285"/>
              <a:buAutoNum type="alphaUcPeriod" startAt="3"/>
              <a:tabLst>
                <a:tab pos="355600" algn="l"/>
              </a:tabLst>
            </a:pPr>
            <a:r>
              <a:rPr dirty="0" sz="1400" spc="-5" i="1">
                <a:latin typeface="Times New Roman"/>
                <a:cs typeface="Times New Roman"/>
              </a:rPr>
              <a:t>Internal Semester examination and internal marks </a:t>
            </a:r>
            <a:r>
              <a:rPr dirty="0" sz="1400" spc="-10" i="1">
                <a:latin typeface="Times New Roman"/>
                <a:cs typeface="Times New Roman"/>
              </a:rPr>
              <a:t>thereof, </a:t>
            </a:r>
            <a:r>
              <a:rPr dirty="0" sz="1400" spc="-5" i="1">
                <a:latin typeface="Times New Roman"/>
                <a:cs typeface="Times New Roman"/>
              </a:rPr>
              <a:t>Practical </a:t>
            </a:r>
            <a:r>
              <a:rPr dirty="0" sz="1400" spc="-20" i="1">
                <a:latin typeface="Times New Roman"/>
                <a:cs typeface="Times New Roman"/>
              </a:rPr>
              <a:t>record </a:t>
            </a:r>
            <a:r>
              <a:rPr dirty="0" sz="1400" spc="-5" i="1">
                <a:latin typeface="Times New Roman"/>
                <a:cs typeface="Times New Roman"/>
              </a:rPr>
              <a:t>books, each experiment </a:t>
            </a:r>
            <a:r>
              <a:rPr dirty="0" sz="1400" i="1">
                <a:latin typeface="Times New Roman"/>
                <a:cs typeface="Times New Roman"/>
              </a:rPr>
              <a:t>assessment, </a:t>
            </a:r>
            <a:r>
              <a:rPr dirty="0" sz="1400" spc="-5" i="1">
                <a:latin typeface="Times New Roman"/>
                <a:cs typeface="Times New Roman"/>
              </a:rPr>
              <a:t>final  </a:t>
            </a:r>
            <a:r>
              <a:rPr dirty="0" sz="1400" spc="-5" i="1">
                <a:latin typeface="Times New Roman"/>
                <a:cs typeface="Times New Roman"/>
              </a:rPr>
              <a:t>marks based on assessment of all the experiments and other assessments; if</a:t>
            </a:r>
            <a:r>
              <a:rPr dirty="0" sz="1400" spc="175" i="1">
                <a:latin typeface="Times New Roman"/>
                <a:cs typeface="Times New Roman"/>
              </a:rPr>
              <a:t> </a:t>
            </a:r>
            <a:r>
              <a:rPr dirty="0" sz="1400" spc="-5" i="1">
                <a:latin typeface="Times New Roman"/>
                <a:cs typeface="Times New Roman"/>
              </a:rPr>
              <a:t>any</a:t>
            </a:r>
            <a:endParaRPr sz="1400">
              <a:latin typeface="Times New Roman"/>
              <a:cs typeface="Times New Roman"/>
            </a:endParaRPr>
          </a:p>
          <a:p>
            <a:pPr lvl="1" marL="355600" indent="-228600">
              <a:lnSpc>
                <a:spcPct val="100000"/>
              </a:lnSpc>
              <a:spcBef>
                <a:spcPts val="840"/>
              </a:spcBef>
              <a:buSzPct val="89285"/>
              <a:buAutoNum type="alphaUcPeriod" startAt="3"/>
              <a:tabLst>
                <a:tab pos="355600" algn="l"/>
              </a:tabLst>
            </a:pPr>
            <a:r>
              <a:rPr dirty="0" sz="1400" spc="-5" i="1">
                <a:latin typeface="Times New Roman"/>
                <a:cs typeface="Times New Roman"/>
              </a:rPr>
              <a:t>Feedback format, </a:t>
            </a:r>
            <a:r>
              <a:rPr dirty="0" sz="1400" spc="-15" i="1">
                <a:latin typeface="Times New Roman"/>
                <a:cs typeface="Times New Roman"/>
              </a:rPr>
              <a:t>frequency, </a:t>
            </a:r>
            <a:r>
              <a:rPr dirty="0" sz="1400" spc="-5" i="1">
                <a:latin typeface="Times New Roman"/>
                <a:cs typeface="Times New Roman"/>
              </a:rPr>
              <a:t>analysis and actions taken (also to be verified during interaction with</a:t>
            </a:r>
            <a:r>
              <a:rPr dirty="0" sz="1400" spc="275" i="1">
                <a:latin typeface="Times New Roman"/>
                <a:cs typeface="Times New Roman"/>
              </a:rPr>
              <a:t> </a:t>
            </a:r>
            <a:r>
              <a:rPr dirty="0" sz="1400" spc="-5" i="1">
                <a:latin typeface="Times New Roman"/>
                <a:cs typeface="Times New Roman"/>
              </a:rPr>
              <a:t>students)</a:t>
            </a:r>
            <a:endParaRPr sz="140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612140" y="894841"/>
            <a:ext cx="8428355" cy="330200"/>
          </a:xfrm>
          <a:prstGeom prst="rect"/>
        </p:spPr>
        <p:txBody>
          <a:bodyPr wrap="square" lIns="0" tIns="12065" rIns="0" bIns="0" rtlCol="0" vert="horz">
            <a:spAutoFit/>
          </a:bodyPr>
          <a:lstStyle/>
          <a:p>
            <a:pPr marL="12700">
              <a:lnSpc>
                <a:spcPct val="100000"/>
              </a:lnSpc>
              <a:spcBef>
                <a:spcPts val="95"/>
              </a:spcBef>
              <a:tabLst>
                <a:tab pos="808355" algn="l"/>
              </a:tabLst>
            </a:pPr>
            <a:r>
              <a:rPr dirty="0" spc="-5"/>
              <a:t>2.2.2.	Quality of internal semester Question papers, Assignments and</a:t>
            </a:r>
            <a:r>
              <a:rPr dirty="0" spc="-10"/>
              <a:t> </a:t>
            </a:r>
            <a:r>
              <a:rPr dirty="0" spc="-5"/>
              <a:t>Evaluation.</a:t>
            </a: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639826" y="1222197"/>
            <a:ext cx="8806815" cy="4423410"/>
          </a:xfrm>
          <a:prstGeom prst="rect">
            <a:avLst/>
          </a:prstGeom>
        </p:spPr>
        <p:txBody>
          <a:bodyPr wrap="square" lIns="0" tIns="12700" rIns="0" bIns="0" rtlCol="0" vert="horz">
            <a:spAutoFit/>
          </a:bodyPr>
          <a:lstStyle/>
          <a:p>
            <a:pPr marL="899160" marR="5715">
              <a:lnSpc>
                <a:spcPct val="153700"/>
              </a:lnSpc>
              <a:spcBef>
                <a:spcPts val="100"/>
              </a:spcBef>
            </a:pPr>
            <a:r>
              <a:rPr dirty="0" sz="2000" spc="-5">
                <a:latin typeface="Times New Roman"/>
                <a:cs typeface="Times New Roman"/>
              </a:rPr>
              <a:t>Mention the initiatives, Implementation details and analysis of learning levels  related to</a:t>
            </a:r>
            <a:r>
              <a:rPr dirty="0" sz="2000" spc="-25">
                <a:latin typeface="Times New Roman"/>
                <a:cs typeface="Times New Roman"/>
              </a:rPr>
              <a:t> </a:t>
            </a:r>
            <a:r>
              <a:rPr dirty="0" sz="2000" spc="-5">
                <a:latin typeface="Times New Roman"/>
                <a:cs typeface="Times New Roman"/>
              </a:rPr>
              <a:t>–</a:t>
            </a:r>
            <a:endParaRPr sz="2000">
              <a:latin typeface="Times New Roman"/>
              <a:cs typeface="Times New Roman"/>
            </a:endParaRPr>
          </a:p>
          <a:p>
            <a:pPr marL="1469390" indent="-354965">
              <a:lnSpc>
                <a:spcPct val="100000"/>
              </a:lnSpc>
              <a:spcBef>
                <a:spcPts val="835"/>
              </a:spcBef>
              <a:buAutoNum type="alphaLcPeriod"/>
              <a:tabLst>
                <a:tab pos="1469390" algn="l"/>
                <a:tab pos="1470025" algn="l"/>
              </a:tabLst>
            </a:pPr>
            <a:r>
              <a:rPr dirty="0" sz="2000" spc="-5">
                <a:latin typeface="Times New Roman"/>
                <a:cs typeface="Times New Roman"/>
              </a:rPr>
              <a:t>Quality of Semester Question</a:t>
            </a:r>
            <a:r>
              <a:rPr dirty="0" sz="2000" spc="-30">
                <a:latin typeface="Times New Roman"/>
                <a:cs typeface="Times New Roman"/>
              </a:rPr>
              <a:t> </a:t>
            </a:r>
            <a:r>
              <a:rPr dirty="0" sz="2000" spc="-5">
                <a:latin typeface="Times New Roman"/>
                <a:cs typeface="Times New Roman"/>
              </a:rPr>
              <a:t>papers</a:t>
            </a:r>
            <a:endParaRPr sz="2000">
              <a:latin typeface="Times New Roman"/>
              <a:cs typeface="Times New Roman"/>
            </a:endParaRPr>
          </a:p>
          <a:p>
            <a:pPr marL="1469390" indent="-354965">
              <a:lnSpc>
                <a:spcPct val="100000"/>
              </a:lnSpc>
              <a:spcBef>
                <a:spcPts val="800"/>
              </a:spcBef>
              <a:buAutoNum type="alphaLcPeriod"/>
              <a:tabLst>
                <a:tab pos="1469390" algn="l"/>
                <a:tab pos="1470025" algn="l"/>
              </a:tabLst>
            </a:pPr>
            <a:r>
              <a:rPr dirty="0" sz="2000" spc="-5">
                <a:latin typeface="Times New Roman"/>
                <a:cs typeface="Times New Roman"/>
              </a:rPr>
              <a:t>Assignments</a:t>
            </a:r>
            <a:endParaRPr sz="2000">
              <a:latin typeface="Times New Roman"/>
              <a:cs typeface="Times New Roman"/>
            </a:endParaRPr>
          </a:p>
          <a:p>
            <a:pPr marL="1469390" indent="-354965">
              <a:lnSpc>
                <a:spcPct val="100000"/>
              </a:lnSpc>
              <a:spcBef>
                <a:spcPts val="795"/>
              </a:spcBef>
              <a:buAutoNum type="alphaLcPeriod"/>
              <a:tabLst>
                <a:tab pos="1469390" algn="l"/>
                <a:tab pos="1470025" algn="l"/>
              </a:tabLst>
            </a:pPr>
            <a:r>
              <a:rPr dirty="0" sz="2000" spc="-5">
                <a:latin typeface="Times New Roman"/>
                <a:cs typeface="Times New Roman"/>
              </a:rPr>
              <a:t>Evaluation</a:t>
            </a:r>
            <a:endParaRPr sz="2000">
              <a:latin typeface="Times New Roman"/>
              <a:cs typeface="Times New Roman"/>
            </a:endParaRPr>
          </a:p>
          <a:p>
            <a:pPr marL="1469390" indent="-354965">
              <a:lnSpc>
                <a:spcPct val="100000"/>
              </a:lnSpc>
              <a:spcBef>
                <a:spcPts val="805"/>
              </a:spcBef>
              <a:buAutoNum type="alphaLcPeriod"/>
              <a:tabLst>
                <a:tab pos="1469390" algn="l"/>
                <a:tab pos="1470025" algn="l"/>
              </a:tabLst>
            </a:pPr>
            <a:r>
              <a:rPr dirty="0" sz="2000" spc="-5">
                <a:latin typeface="Times New Roman"/>
                <a:cs typeface="Times New Roman"/>
              </a:rPr>
              <a:t>Relevance to COs</a:t>
            </a:r>
            <a:endParaRPr sz="2000">
              <a:latin typeface="Times New Roman"/>
              <a:cs typeface="Times New Roman"/>
            </a:endParaRPr>
          </a:p>
          <a:p>
            <a:pPr>
              <a:lnSpc>
                <a:spcPct val="100000"/>
              </a:lnSpc>
              <a:spcBef>
                <a:spcPts val="35"/>
              </a:spcBef>
            </a:pPr>
            <a:endParaRPr sz="1850">
              <a:latin typeface="Times New Roman"/>
              <a:cs typeface="Times New Roman"/>
            </a:endParaRPr>
          </a:p>
          <a:p>
            <a:pPr marL="12700">
              <a:lnSpc>
                <a:spcPct val="100000"/>
              </a:lnSpc>
              <a:spcBef>
                <a:spcPts val="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310515" indent="-229235">
              <a:lnSpc>
                <a:spcPct val="100000"/>
              </a:lnSpc>
              <a:spcBef>
                <a:spcPts val="10"/>
              </a:spcBef>
              <a:buAutoNum type="alphaUcPeriod"/>
              <a:tabLst>
                <a:tab pos="311150" algn="l"/>
              </a:tabLst>
            </a:pPr>
            <a:r>
              <a:rPr dirty="0" sz="1400" spc="-15" i="1">
                <a:latin typeface="Times New Roman"/>
                <a:cs typeface="Times New Roman"/>
              </a:rPr>
              <a:t>Process </a:t>
            </a:r>
            <a:r>
              <a:rPr dirty="0" sz="1400" spc="-5" i="1">
                <a:latin typeface="Times New Roman"/>
                <a:cs typeface="Times New Roman"/>
              </a:rPr>
              <a:t>of internal semester question paper setting, model answers, evaluation and its</a:t>
            </a:r>
            <a:r>
              <a:rPr dirty="0" sz="1400" spc="195" i="1">
                <a:latin typeface="Times New Roman"/>
                <a:cs typeface="Times New Roman"/>
              </a:rPr>
              <a:t> </a:t>
            </a:r>
            <a:r>
              <a:rPr dirty="0" sz="1400" spc="-5" i="1">
                <a:latin typeface="Times New Roman"/>
                <a:cs typeface="Times New Roman"/>
              </a:rPr>
              <a:t>compliance</a:t>
            </a:r>
            <a:endParaRPr sz="1400">
              <a:latin typeface="Times New Roman"/>
              <a:cs typeface="Times New Roman"/>
            </a:endParaRPr>
          </a:p>
          <a:p>
            <a:pPr marL="310515" marR="5080" indent="-228600">
              <a:lnSpc>
                <a:spcPct val="100000"/>
              </a:lnSpc>
              <a:buAutoNum type="alphaUcPeriod"/>
              <a:tabLst>
                <a:tab pos="311150" algn="l"/>
              </a:tabLst>
            </a:pPr>
            <a:r>
              <a:rPr dirty="0" sz="1400" spc="-5" i="1">
                <a:latin typeface="Times New Roman"/>
                <a:cs typeface="Times New Roman"/>
              </a:rPr>
              <a:t>Question paper validation to </a:t>
            </a:r>
            <a:r>
              <a:rPr dirty="0" sz="1400" spc="-15" i="1">
                <a:latin typeface="Times New Roman"/>
                <a:cs typeface="Times New Roman"/>
              </a:rPr>
              <a:t>ensure </a:t>
            </a:r>
            <a:r>
              <a:rPr dirty="0" sz="1400" spc="-10" i="1">
                <a:latin typeface="Times New Roman"/>
                <a:cs typeface="Times New Roman"/>
              </a:rPr>
              <a:t>desired standard </a:t>
            </a:r>
            <a:r>
              <a:rPr dirty="0" sz="1400" spc="-15" i="1">
                <a:latin typeface="Times New Roman"/>
                <a:cs typeface="Times New Roman"/>
              </a:rPr>
              <a:t>from </a:t>
            </a:r>
            <a:r>
              <a:rPr dirty="0" sz="1400" spc="-5" i="1">
                <a:latin typeface="Times New Roman"/>
                <a:cs typeface="Times New Roman"/>
              </a:rPr>
              <a:t>outcome attainment perspective as well as learning levels  </a:t>
            </a:r>
            <a:r>
              <a:rPr dirty="0" sz="1400" spc="-5" i="1">
                <a:latin typeface="Times New Roman"/>
                <a:cs typeface="Times New Roman"/>
              </a:rPr>
              <a:t>perspective</a:t>
            </a:r>
            <a:endParaRPr sz="1400">
              <a:latin typeface="Times New Roman"/>
              <a:cs typeface="Times New Roman"/>
            </a:endParaRPr>
          </a:p>
          <a:p>
            <a:pPr marL="310515" indent="-229235">
              <a:lnSpc>
                <a:spcPct val="100000"/>
              </a:lnSpc>
              <a:buAutoNum type="alphaUcPeriod"/>
              <a:tabLst>
                <a:tab pos="311150" algn="l"/>
              </a:tabLst>
            </a:pPr>
            <a:r>
              <a:rPr dirty="0" sz="1400" spc="-5" i="1">
                <a:latin typeface="Times New Roman"/>
                <a:cs typeface="Times New Roman"/>
              </a:rPr>
              <a:t>Mapping of questions </a:t>
            </a:r>
            <a:r>
              <a:rPr dirty="0" sz="1400" spc="-10" i="1">
                <a:latin typeface="Times New Roman"/>
                <a:cs typeface="Times New Roman"/>
              </a:rPr>
              <a:t>with </a:t>
            </a:r>
            <a:r>
              <a:rPr dirty="0" sz="1400" spc="-5" i="1">
                <a:latin typeface="Times New Roman"/>
                <a:cs typeface="Times New Roman"/>
              </a:rPr>
              <a:t>the Course</a:t>
            </a:r>
            <a:r>
              <a:rPr dirty="0" sz="1400" spc="40" i="1">
                <a:latin typeface="Times New Roman"/>
                <a:cs typeface="Times New Roman"/>
              </a:rPr>
              <a:t> </a:t>
            </a:r>
            <a:r>
              <a:rPr dirty="0" sz="1400" spc="-5" i="1">
                <a:latin typeface="Times New Roman"/>
                <a:cs typeface="Times New Roman"/>
              </a:rPr>
              <a:t>outcomes</a:t>
            </a:r>
            <a:endParaRPr sz="1400">
              <a:latin typeface="Times New Roman"/>
              <a:cs typeface="Times New Roman"/>
            </a:endParaRPr>
          </a:p>
          <a:p>
            <a:pPr marL="310515" marR="5715" indent="-228600">
              <a:lnSpc>
                <a:spcPct val="100000"/>
              </a:lnSpc>
              <a:buAutoNum type="alphaUcPeriod"/>
              <a:tabLst>
                <a:tab pos="311150" algn="l"/>
              </a:tabLst>
            </a:pPr>
            <a:r>
              <a:rPr dirty="0" sz="1400" spc="-5" i="1">
                <a:latin typeface="Times New Roman"/>
                <a:cs typeface="Times New Roman"/>
              </a:rPr>
              <a:t>Assignments to </a:t>
            </a:r>
            <a:r>
              <a:rPr dirty="0" sz="1400" spc="-10" i="1">
                <a:latin typeface="Times New Roman"/>
                <a:cs typeface="Times New Roman"/>
              </a:rPr>
              <a:t>promote </a:t>
            </a:r>
            <a:r>
              <a:rPr dirty="0" sz="1400" spc="-5" i="1">
                <a:latin typeface="Times New Roman"/>
                <a:cs typeface="Times New Roman"/>
              </a:rPr>
              <a:t>self-learning, survey of contents </a:t>
            </a:r>
            <a:r>
              <a:rPr dirty="0" sz="1400" spc="-15" i="1">
                <a:latin typeface="Times New Roman"/>
                <a:cs typeface="Times New Roman"/>
              </a:rPr>
              <a:t>from </a:t>
            </a:r>
            <a:r>
              <a:rPr dirty="0" sz="1400" spc="-5" i="1">
                <a:latin typeface="Times New Roman"/>
                <a:cs typeface="Times New Roman"/>
              </a:rPr>
              <a:t>multiple </a:t>
            </a:r>
            <a:r>
              <a:rPr dirty="0" sz="1400" spc="-10" i="1">
                <a:latin typeface="Times New Roman"/>
                <a:cs typeface="Times New Roman"/>
              </a:rPr>
              <a:t>sources, </a:t>
            </a:r>
            <a:r>
              <a:rPr dirty="0" sz="1400" spc="-5" i="1">
                <a:latin typeface="Times New Roman"/>
                <a:cs typeface="Times New Roman"/>
              </a:rPr>
              <a:t>assignment evaluation and feedback to  </a:t>
            </a:r>
            <a:r>
              <a:rPr dirty="0" sz="1400" spc="-5" i="1">
                <a:latin typeface="Times New Roman"/>
                <a:cs typeface="Times New Roman"/>
              </a:rPr>
              <a:t>the students, mapping with </a:t>
            </a:r>
            <a:r>
              <a:rPr dirty="0" sz="1400" spc="-10" i="1">
                <a:latin typeface="Times New Roman"/>
                <a:cs typeface="Times New Roman"/>
              </a:rPr>
              <a:t>the</a:t>
            </a:r>
            <a:r>
              <a:rPr dirty="0" sz="1400" spc="30" i="1">
                <a:latin typeface="Times New Roman"/>
                <a:cs typeface="Times New Roman"/>
              </a:rPr>
              <a:t> </a:t>
            </a:r>
            <a:r>
              <a:rPr dirty="0" sz="1400" spc="-5" i="1">
                <a:latin typeface="Times New Roman"/>
                <a:cs typeface="Times New Roman"/>
              </a:rPr>
              <a:t>COs</a:t>
            </a:r>
            <a:endParaRPr sz="140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612140" y="558038"/>
            <a:ext cx="3576320" cy="330200"/>
          </a:xfrm>
          <a:prstGeom prst="rect"/>
        </p:spPr>
        <p:txBody>
          <a:bodyPr wrap="square" lIns="0" tIns="12065" rIns="0" bIns="0" rtlCol="0" vert="horz">
            <a:spAutoFit/>
          </a:bodyPr>
          <a:lstStyle/>
          <a:p>
            <a:pPr marL="12700">
              <a:lnSpc>
                <a:spcPct val="100000"/>
              </a:lnSpc>
              <a:spcBef>
                <a:spcPts val="95"/>
              </a:spcBef>
              <a:tabLst>
                <a:tab pos="808355" algn="l"/>
              </a:tabLst>
            </a:pPr>
            <a:r>
              <a:rPr dirty="0" spc="-5"/>
              <a:t>2.2.3.	Quality of Student</a:t>
            </a:r>
            <a:r>
              <a:rPr dirty="0" spc="-25"/>
              <a:t> </a:t>
            </a:r>
            <a:r>
              <a:rPr dirty="0" spc="-5"/>
              <a:t>Projects</a:t>
            </a: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688340" y="863600"/>
            <a:ext cx="8758555" cy="5071745"/>
          </a:xfrm>
          <a:prstGeom prst="rect">
            <a:avLst/>
          </a:prstGeom>
        </p:spPr>
        <p:txBody>
          <a:bodyPr wrap="square" lIns="0" tIns="12700" rIns="0" bIns="0" rtlCol="0" vert="horz">
            <a:spAutoFit/>
          </a:bodyPr>
          <a:lstStyle/>
          <a:p>
            <a:pPr marL="393700">
              <a:lnSpc>
                <a:spcPct val="100000"/>
              </a:lnSpc>
              <a:spcBef>
                <a:spcPts val="100"/>
              </a:spcBef>
            </a:pPr>
            <a:r>
              <a:rPr dirty="0" sz="1800" spc="-5">
                <a:latin typeface="Times New Roman"/>
                <a:cs typeface="Times New Roman"/>
              </a:rPr>
              <a:t>Consideration </a:t>
            </a:r>
            <a:r>
              <a:rPr dirty="0" sz="1800">
                <a:latin typeface="Times New Roman"/>
                <a:cs typeface="Times New Roman"/>
              </a:rPr>
              <a:t>to factors </a:t>
            </a:r>
            <a:r>
              <a:rPr dirty="0" sz="1800" spc="-5">
                <a:latin typeface="Times New Roman"/>
                <a:cs typeface="Times New Roman"/>
              </a:rPr>
              <a:t>including, </a:t>
            </a:r>
            <a:r>
              <a:rPr dirty="0" sz="1800">
                <a:latin typeface="Times New Roman"/>
                <a:cs typeface="Times New Roman"/>
              </a:rPr>
              <a:t>but not </a:t>
            </a:r>
            <a:r>
              <a:rPr dirty="0" sz="1800" spc="-5">
                <a:latin typeface="Times New Roman"/>
                <a:cs typeface="Times New Roman"/>
              </a:rPr>
              <a:t>limited </a:t>
            </a:r>
            <a:r>
              <a:rPr dirty="0" sz="1800">
                <a:latin typeface="Times New Roman"/>
                <a:cs typeface="Times New Roman"/>
              </a:rPr>
              <a:t>to</a:t>
            </a:r>
            <a:r>
              <a:rPr dirty="0" sz="1800" spc="45">
                <a:latin typeface="Times New Roman"/>
                <a:cs typeface="Times New Roman"/>
              </a:rPr>
              <a:t> </a:t>
            </a:r>
            <a:r>
              <a:rPr dirty="0" sz="1800">
                <a:latin typeface="Times New Roman"/>
                <a:cs typeface="Times New Roman"/>
              </a:rPr>
              <a:t>–</a:t>
            </a:r>
            <a:endParaRPr sz="1800">
              <a:latin typeface="Times New Roman"/>
              <a:cs typeface="Times New Roman"/>
            </a:endParaRPr>
          </a:p>
          <a:p>
            <a:pPr marL="732155" indent="-229870">
              <a:lnSpc>
                <a:spcPct val="100000"/>
              </a:lnSpc>
              <a:buFont typeface="Arial"/>
              <a:buChar char="•"/>
              <a:tabLst>
                <a:tab pos="732155" algn="l"/>
                <a:tab pos="732790" algn="l"/>
              </a:tabLst>
            </a:pPr>
            <a:r>
              <a:rPr dirty="0" sz="1800" spc="-5">
                <a:latin typeface="Times New Roman"/>
                <a:cs typeface="Times New Roman"/>
              </a:rPr>
              <a:t>Environment </a:t>
            </a:r>
            <a:r>
              <a:rPr dirty="0" sz="1800">
                <a:latin typeface="Times New Roman"/>
                <a:cs typeface="Times New Roman"/>
              </a:rPr>
              <a:t>&amp; Safety</a:t>
            </a:r>
            <a:endParaRPr sz="1800">
              <a:latin typeface="Times New Roman"/>
              <a:cs typeface="Times New Roman"/>
            </a:endParaRPr>
          </a:p>
          <a:p>
            <a:pPr marL="732155" indent="-229870">
              <a:lnSpc>
                <a:spcPct val="100000"/>
              </a:lnSpc>
              <a:buFont typeface="Arial"/>
              <a:buChar char="•"/>
              <a:tabLst>
                <a:tab pos="732155" algn="l"/>
                <a:tab pos="732790" algn="l"/>
              </a:tabLst>
            </a:pPr>
            <a:r>
              <a:rPr dirty="0" sz="1800" spc="-5">
                <a:latin typeface="Times New Roman"/>
                <a:cs typeface="Times New Roman"/>
              </a:rPr>
              <a:t>Ethics</a:t>
            </a:r>
            <a:endParaRPr sz="1800">
              <a:latin typeface="Times New Roman"/>
              <a:cs typeface="Times New Roman"/>
            </a:endParaRPr>
          </a:p>
          <a:p>
            <a:pPr marL="732155" indent="-229870">
              <a:lnSpc>
                <a:spcPct val="100000"/>
              </a:lnSpc>
              <a:buFont typeface="Arial"/>
              <a:buChar char="•"/>
              <a:tabLst>
                <a:tab pos="732155" algn="l"/>
                <a:tab pos="732790" algn="l"/>
              </a:tabLst>
            </a:pPr>
            <a:r>
              <a:rPr dirty="0" sz="1800">
                <a:latin typeface="Times New Roman"/>
                <a:cs typeface="Times New Roman"/>
              </a:rPr>
              <a:t>Cost</a:t>
            </a:r>
            <a:endParaRPr sz="1800">
              <a:latin typeface="Times New Roman"/>
              <a:cs typeface="Times New Roman"/>
            </a:endParaRPr>
          </a:p>
          <a:p>
            <a:pPr marL="732155" indent="-229870">
              <a:lnSpc>
                <a:spcPct val="100000"/>
              </a:lnSpc>
              <a:buFont typeface="Arial"/>
              <a:buChar char="•"/>
              <a:tabLst>
                <a:tab pos="732155" algn="l"/>
                <a:tab pos="732790" algn="l"/>
              </a:tabLst>
            </a:pPr>
            <a:r>
              <a:rPr dirty="0" sz="1800" spc="-35">
                <a:latin typeface="Times New Roman"/>
                <a:cs typeface="Times New Roman"/>
              </a:rPr>
              <a:t>Type </a:t>
            </a:r>
            <a:r>
              <a:rPr dirty="0" sz="1800" spc="-5">
                <a:latin typeface="Times New Roman"/>
                <a:cs typeface="Times New Roman"/>
              </a:rPr>
              <a:t>(application, </a:t>
            </a:r>
            <a:r>
              <a:rPr dirty="0" sz="1800">
                <a:latin typeface="Times New Roman"/>
                <a:cs typeface="Times New Roman"/>
              </a:rPr>
              <a:t>product, research, review</a:t>
            </a:r>
            <a:r>
              <a:rPr dirty="0" sz="1800" spc="50">
                <a:latin typeface="Times New Roman"/>
                <a:cs typeface="Times New Roman"/>
              </a:rPr>
              <a:t> </a:t>
            </a:r>
            <a:r>
              <a:rPr dirty="0" sz="1800" spc="-5">
                <a:latin typeface="Times New Roman"/>
                <a:cs typeface="Times New Roman"/>
              </a:rPr>
              <a:t>etc.)</a:t>
            </a:r>
            <a:endParaRPr sz="1800">
              <a:latin typeface="Times New Roman"/>
              <a:cs typeface="Times New Roman"/>
            </a:endParaRPr>
          </a:p>
          <a:p>
            <a:pPr marL="732155" indent="-229870">
              <a:lnSpc>
                <a:spcPct val="100000"/>
              </a:lnSpc>
              <a:buFont typeface="Arial"/>
              <a:buChar char="•"/>
              <a:tabLst>
                <a:tab pos="732155" algn="l"/>
                <a:tab pos="732790" algn="l"/>
              </a:tabLst>
            </a:pPr>
            <a:r>
              <a:rPr dirty="0" sz="1800">
                <a:latin typeface="Times New Roman"/>
                <a:cs typeface="Times New Roman"/>
              </a:rPr>
              <a:t>Standards</a:t>
            </a:r>
            <a:endParaRPr sz="1800">
              <a:latin typeface="Times New Roman"/>
              <a:cs typeface="Times New Roman"/>
            </a:endParaRPr>
          </a:p>
          <a:p>
            <a:pPr marL="732155" marR="5080" indent="-229235">
              <a:lnSpc>
                <a:spcPct val="100000"/>
              </a:lnSpc>
              <a:buFont typeface="Arial"/>
              <a:buChar char="•"/>
              <a:tabLst>
                <a:tab pos="732155" algn="l"/>
                <a:tab pos="732790" algn="l"/>
                <a:tab pos="1763395" algn="l"/>
                <a:tab pos="2528570" algn="l"/>
                <a:tab pos="2849245" algn="l"/>
                <a:tab pos="3627754" algn="l"/>
                <a:tab pos="5046345" algn="l"/>
                <a:tab pos="6110605" algn="l"/>
                <a:tab pos="7256780" algn="l"/>
                <a:tab pos="8415020" algn="l"/>
              </a:tabLst>
            </a:pPr>
            <a:r>
              <a:rPr dirty="0" sz="1800" spc="-5">
                <a:latin typeface="Times New Roman"/>
                <a:cs typeface="Times New Roman"/>
              </a:rPr>
              <a:t>Processes</a:t>
            </a:r>
            <a:r>
              <a:rPr dirty="0" sz="1800" spc="-5">
                <a:latin typeface="Times New Roman"/>
                <a:cs typeface="Times New Roman"/>
              </a:rPr>
              <a:t>	related	</a:t>
            </a:r>
            <a:r>
              <a:rPr dirty="0" sz="1800" spc="-5">
                <a:latin typeface="Times New Roman"/>
                <a:cs typeface="Times New Roman"/>
              </a:rPr>
              <a:t>t</a:t>
            </a:r>
            <a:r>
              <a:rPr dirty="0" sz="1800">
                <a:latin typeface="Times New Roman"/>
                <a:cs typeface="Times New Roman"/>
              </a:rPr>
              <a:t>o	project	iden</a:t>
            </a:r>
            <a:r>
              <a:rPr dirty="0" sz="1800" spc="-10">
                <a:latin typeface="Times New Roman"/>
                <a:cs typeface="Times New Roman"/>
              </a:rPr>
              <a:t>t</a:t>
            </a:r>
            <a:r>
              <a:rPr dirty="0" sz="1800">
                <a:latin typeface="Times New Roman"/>
                <a:cs typeface="Times New Roman"/>
              </a:rPr>
              <a:t>ifi</a:t>
            </a:r>
            <a:r>
              <a:rPr dirty="0" sz="1800" spc="5">
                <a:latin typeface="Times New Roman"/>
                <a:cs typeface="Times New Roman"/>
              </a:rPr>
              <a:t>c</a:t>
            </a:r>
            <a:r>
              <a:rPr dirty="0" sz="1800">
                <a:latin typeface="Times New Roman"/>
                <a:cs typeface="Times New Roman"/>
              </a:rPr>
              <a:t>at</a:t>
            </a:r>
            <a:r>
              <a:rPr dirty="0" sz="1800" spc="-10">
                <a:latin typeface="Times New Roman"/>
                <a:cs typeface="Times New Roman"/>
              </a:rPr>
              <a:t>i</a:t>
            </a:r>
            <a:r>
              <a:rPr dirty="0" sz="1800">
                <a:latin typeface="Times New Roman"/>
                <a:cs typeface="Times New Roman"/>
              </a:rPr>
              <a:t>on,	allotment,	cont</a:t>
            </a:r>
            <a:r>
              <a:rPr dirty="0" sz="1800" spc="-10">
                <a:latin typeface="Times New Roman"/>
                <a:cs typeface="Times New Roman"/>
              </a:rPr>
              <a:t>i</a:t>
            </a:r>
            <a:r>
              <a:rPr dirty="0" sz="1800">
                <a:latin typeface="Times New Roman"/>
                <a:cs typeface="Times New Roman"/>
              </a:rPr>
              <a:t>nuous	moni</a:t>
            </a:r>
            <a:r>
              <a:rPr dirty="0" sz="1800" spc="-10">
                <a:latin typeface="Times New Roman"/>
                <a:cs typeface="Times New Roman"/>
              </a:rPr>
              <a:t>t</a:t>
            </a:r>
            <a:r>
              <a:rPr dirty="0" sz="1800">
                <a:latin typeface="Times New Roman"/>
                <a:cs typeface="Times New Roman"/>
              </a:rPr>
              <a:t>oring	and  </a:t>
            </a:r>
            <a:r>
              <a:rPr dirty="0" sz="1800" spc="-5">
                <a:latin typeface="Times New Roman"/>
                <a:cs typeface="Times New Roman"/>
              </a:rPr>
              <a:t>evaluation</a:t>
            </a:r>
            <a:endParaRPr sz="1800">
              <a:latin typeface="Times New Roman"/>
              <a:cs typeface="Times New Roman"/>
            </a:endParaRPr>
          </a:p>
          <a:p>
            <a:pPr marL="732155" indent="-229870">
              <a:lnSpc>
                <a:spcPct val="100000"/>
              </a:lnSpc>
              <a:buFont typeface="Arial"/>
              <a:buChar char="•"/>
              <a:tabLst>
                <a:tab pos="732155" algn="l"/>
                <a:tab pos="732790" algn="l"/>
              </a:tabLst>
            </a:pPr>
            <a:r>
              <a:rPr dirty="0" sz="1800" spc="-5">
                <a:latin typeface="Times New Roman"/>
                <a:cs typeface="Times New Roman"/>
              </a:rPr>
              <a:t>Demonstration </a:t>
            </a:r>
            <a:r>
              <a:rPr dirty="0" sz="1800">
                <a:latin typeface="Times New Roman"/>
                <a:cs typeface="Times New Roman"/>
              </a:rPr>
              <a:t>of working prototype sand </a:t>
            </a:r>
            <a:r>
              <a:rPr dirty="0" sz="1800" spc="-5">
                <a:latin typeface="Times New Roman"/>
                <a:cs typeface="Times New Roman"/>
              </a:rPr>
              <a:t>enhancing </a:t>
            </a:r>
            <a:r>
              <a:rPr dirty="0" sz="1800">
                <a:latin typeface="Times New Roman"/>
                <a:cs typeface="Times New Roman"/>
              </a:rPr>
              <a:t>the </a:t>
            </a:r>
            <a:r>
              <a:rPr dirty="0" sz="1800" spc="-5">
                <a:latin typeface="Times New Roman"/>
                <a:cs typeface="Times New Roman"/>
              </a:rPr>
              <a:t>relevance </a:t>
            </a:r>
            <a:r>
              <a:rPr dirty="0" sz="1800">
                <a:latin typeface="Times New Roman"/>
                <a:cs typeface="Times New Roman"/>
              </a:rPr>
              <a:t>of</a:t>
            </a:r>
            <a:r>
              <a:rPr dirty="0" sz="1800" spc="55">
                <a:latin typeface="Times New Roman"/>
                <a:cs typeface="Times New Roman"/>
              </a:rPr>
              <a:t> </a:t>
            </a:r>
            <a:r>
              <a:rPr dirty="0" sz="1800" spc="-5">
                <a:latin typeface="Times New Roman"/>
                <a:cs typeface="Times New Roman"/>
              </a:rPr>
              <a:t>projects.</a:t>
            </a:r>
            <a:endParaRPr sz="1800">
              <a:latin typeface="Times New Roman"/>
              <a:cs typeface="Times New Roman"/>
            </a:endParaRPr>
          </a:p>
          <a:p>
            <a:pPr marL="732155" marR="6350" indent="-229235">
              <a:lnSpc>
                <a:spcPct val="100000"/>
              </a:lnSpc>
              <a:buFont typeface="Arial"/>
              <a:buChar char="•"/>
              <a:tabLst>
                <a:tab pos="732155" algn="l"/>
                <a:tab pos="732790" algn="l"/>
              </a:tabLst>
            </a:pPr>
            <a:r>
              <a:rPr dirty="0" sz="1800">
                <a:latin typeface="Times New Roman"/>
                <a:cs typeface="Times New Roman"/>
              </a:rPr>
              <a:t>Mention </a:t>
            </a:r>
            <a:r>
              <a:rPr dirty="0" sz="1800" spc="-5">
                <a:latin typeface="Times New Roman"/>
                <a:cs typeface="Times New Roman"/>
              </a:rPr>
              <a:t>Implementation </a:t>
            </a:r>
            <a:r>
              <a:rPr dirty="0" sz="1800">
                <a:latin typeface="Times New Roman"/>
                <a:cs typeface="Times New Roman"/>
              </a:rPr>
              <a:t>details </a:t>
            </a:r>
            <a:r>
              <a:rPr dirty="0" sz="1800" spc="-5">
                <a:latin typeface="Times New Roman"/>
                <a:cs typeface="Times New Roman"/>
              </a:rPr>
              <a:t>including </a:t>
            </a:r>
            <a:r>
              <a:rPr dirty="0" sz="1800">
                <a:latin typeface="Times New Roman"/>
                <a:cs typeface="Times New Roman"/>
              </a:rPr>
              <a:t>details of </a:t>
            </a:r>
            <a:r>
              <a:rPr dirty="0" sz="1800" spc="-5">
                <a:latin typeface="Times New Roman"/>
                <a:cs typeface="Times New Roman"/>
              </a:rPr>
              <a:t>POs and PSOs </a:t>
            </a:r>
            <a:r>
              <a:rPr dirty="0" sz="1800">
                <a:latin typeface="Times New Roman"/>
                <a:cs typeface="Times New Roman"/>
              </a:rPr>
              <a:t>addressed with  </a:t>
            </a:r>
            <a:r>
              <a:rPr dirty="0" sz="1800" spc="-5">
                <a:latin typeface="Times New Roman"/>
                <a:cs typeface="Times New Roman"/>
              </a:rPr>
              <a:t>justification</a:t>
            </a:r>
            <a:endParaRPr sz="1800">
              <a:latin typeface="Times New Roman"/>
              <a:cs typeface="Times New Roman"/>
            </a:endParaRPr>
          </a:p>
          <a:p>
            <a:pPr marL="12700">
              <a:lnSpc>
                <a:spcPct val="100000"/>
              </a:lnSpc>
              <a:spcBef>
                <a:spcPts val="850"/>
              </a:spcBef>
            </a:pPr>
            <a:r>
              <a:rPr dirty="0" sz="1400" spc="-5" b="1" i="1">
                <a:solidFill>
                  <a:srgbClr val="00AF50"/>
                </a:solidFill>
                <a:latin typeface="Times New Roman"/>
                <a:cs typeface="Times New Roman"/>
              </a:rPr>
              <a:t>Exhibits/Context to be</a:t>
            </a:r>
            <a:r>
              <a:rPr dirty="0" sz="1400" spc="5" b="1" i="1">
                <a:solidFill>
                  <a:srgbClr val="00AF50"/>
                </a:solidFill>
                <a:latin typeface="Times New Roman"/>
                <a:cs typeface="Times New Roman"/>
              </a:rPr>
              <a:t> </a:t>
            </a:r>
            <a:r>
              <a:rPr dirty="0" sz="1400" b="1" i="1">
                <a:solidFill>
                  <a:srgbClr val="00AF50"/>
                </a:solidFill>
                <a:latin typeface="Times New Roman"/>
                <a:cs typeface="Times New Roman"/>
              </a:rPr>
              <a:t>Observed/Assessed:</a:t>
            </a:r>
            <a:endParaRPr sz="1400">
              <a:latin typeface="Times New Roman"/>
              <a:cs typeface="Times New Roman"/>
            </a:endParaRPr>
          </a:p>
          <a:p>
            <a:pPr marL="469900" indent="-457200">
              <a:lnSpc>
                <a:spcPct val="100000"/>
              </a:lnSpc>
              <a:spcBef>
                <a:spcPts val="5"/>
              </a:spcBef>
              <a:buAutoNum type="alphaUcPeriod"/>
              <a:tabLst>
                <a:tab pos="469265" algn="l"/>
                <a:tab pos="469900" algn="l"/>
              </a:tabLst>
            </a:pPr>
            <a:r>
              <a:rPr dirty="0" sz="1400" spc="-10" i="1">
                <a:latin typeface="Times New Roman"/>
                <a:cs typeface="Times New Roman"/>
              </a:rPr>
              <a:t>Projects </a:t>
            </a:r>
            <a:r>
              <a:rPr dirty="0" sz="1400" spc="-5" i="1">
                <a:latin typeface="Times New Roman"/>
                <a:cs typeface="Times New Roman"/>
              </a:rPr>
              <a:t>identification and guide allocation</a:t>
            </a:r>
            <a:r>
              <a:rPr dirty="0" sz="1400" spc="30" i="1">
                <a:latin typeface="Times New Roman"/>
                <a:cs typeface="Times New Roman"/>
              </a:rPr>
              <a:t> </a:t>
            </a:r>
            <a:r>
              <a:rPr dirty="0" sz="1400" spc="-10" i="1">
                <a:latin typeface="Times New Roman"/>
                <a:cs typeface="Times New Roman"/>
              </a:rPr>
              <a:t>Process</a:t>
            </a:r>
            <a:endParaRPr sz="1400">
              <a:latin typeface="Times New Roman"/>
              <a:cs typeface="Times New Roman"/>
            </a:endParaRPr>
          </a:p>
          <a:p>
            <a:pPr marL="469900" marR="83185" indent="-457200">
              <a:lnSpc>
                <a:spcPct val="100000"/>
              </a:lnSpc>
              <a:buAutoNum type="alphaUcPeriod"/>
              <a:tabLst>
                <a:tab pos="469265" algn="l"/>
                <a:tab pos="469900" algn="l"/>
              </a:tabLst>
            </a:pPr>
            <a:r>
              <a:rPr dirty="0" sz="1400" spc="-10" i="1">
                <a:latin typeface="Times New Roman"/>
                <a:cs typeface="Times New Roman"/>
              </a:rPr>
              <a:t>Projects </a:t>
            </a:r>
            <a:r>
              <a:rPr dirty="0" sz="1400" spc="-5" i="1">
                <a:latin typeface="Times New Roman"/>
                <a:cs typeface="Times New Roman"/>
              </a:rPr>
              <a:t>classification (application, </a:t>
            </a:r>
            <a:r>
              <a:rPr dirty="0" sz="1400" spc="-10" i="1">
                <a:latin typeface="Times New Roman"/>
                <a:cs typeface="Times New Roman"/>
              </a:rPr>
              <a:t>product, </a:t>
            </a:r>
            <a:r>
              <a:rPr dirty="0" sz="1400" spc="-15" i="1">
                <a:latin typeface="Times New Roman"/>
                <a:cs typeface="Times New Roman"/>
              </a:rPr>
              <a:t>research, </a:t>
            </a:r>
            <a:r>
              <a:rPr dirty="0" sz="1400" spc="-10" i="1">
                <a:latin typeface="Times New Roman"/>
                <a:cs typeface="Times New Roman"/>
              </a:rPr>
              <a:t>review </a:t>
            </a:r>
            <a:r>
              <a:rPr dirty="0" sz="1400" spc="-5" i="1">
                <a:latin typeface="Times New Roman"/>
                <a:cs typeface="Times New Roman"/>
              </a:rPr>
              <a:t>etc.) consideration to factors </a:t>
            </a:r>
            <a:r>
              <a:rPr dirty="0" sz="1400" i="1">
                <a:latin typeface="Times New Roman"/>
                <a:cs typeface="Times New Roman"/>
              </a:rPr>
              <a:t>such as </a:t>
            </a:r>
            <a:r>
              <a:rPr dirty="0" sz="1400" spc="-10" i="1">
                <a:latin typeface="Times New Roman"/>
                <a:cs typeface="Times New Roman"/>
              </a:rPr>
              <a:t>environment,  </a:t>
            </a:r>
            <a:r>
              <a:rPr dirty="0" sz="1400" spc="-15" i="1">
                <a:latin typeface="Times New Roman"/>
                <a:cs typeface="Times New Roman"/>
              </a:rPr>
              <a:t>safety, </a:t>
            </a:r>
            <a:r>
              <a:rPr dirty="0" sz="1400" spc="-5" i="1">
                <a:latin typeface="Times New Roman"/>
                <a:cs typeface="Times New Roman"/>
              </a:rPr>
              <a:t>ethics, cost, </a:t>
            </a:r>
            <a:r>
              <a:rPr dirty="0" sz="1400" spc="-10" i="1">
                <a:latin typeface="Times New Roman"/>
                <a:cs typeface="Times New Roman"/>
              </a:rPr>
              <a:t>standards </a:t>
            </a:r>
            <a:r>
              <a:rPr dirty="0" sz="1400" spc="-5" i="1">
                <a:latin typeface="Times New Roman"/>
                <a:cs typeface="Times New Roman"/>
              </a:rPr>
              <a:t>and mapping with </a:t>
            </a:r>
            <a:r>
              <a:rPr dirty="0" sz="1400" spc="-10" i="1">
                <a:latin typeface="Times New Roman"/>
                <a:cs typeface="Times New Roman"/>
              </a:rPr>
              <a:t>program </a:t>
            </a:r>
            <a:r>
              <a:rPr dirty="0" sz="1400" spc="-5" i="1">
                <a:latin typeface="Times New Roman"/>
                <a:cs typeface="Times New Roman"/>
              </a:rPr>
              <a:t>outcomes and </a:t>
            </a:r>
            <a:r>
              <a:rPr dirty="0" sz="1400" spc="-10" i="1">
                <a:latin typeface="Times New Roman"/>
                <a:cs typeface="Times New Roman"/>
              </a:rPr>
              <a:t>program </a:t>
            </a:r>
            <a:r>
              <a:rPr dirty="0" sz="1400" spc="-5" i="1">
                <a:latin typeface="Times New Roman"/>
                <a:cs typeface="Times New Roman"/>
              </a:rPr>
              <a:t>specific</a:t>
            </a:r>
            <a:r>
              <a:rPr dirty="0" sz="1400" spc="220" i="1">
                <a:latin typeface="Times New Roman"/>
                <a:cs typeface="Times New Roman"/>
              </a:rPr>
              <a:t> </a:t>
            </a:r>
            <a:r>
              <a:rPr dirty="0" sz="1400" spc="-5" i="1">
                <a:latin typeface="Times New Roman"/>
                <a:cs typeface="Times New Roman"/>
              </a:rPr>
              <a:t>outcomes</a:t>
            </a:r>
            <a:endParaRPr sz="1400">
              <a:latin typeface="Times New Roman"/>
              <a:cs typeface="Times New Roman"/>
            </a:endParaRPr>
          </a:p>
          <a:p>
            <a:pPr marL="469900" indent="-457200">
              <a:lnSpc>
                <a:spcPct val="100000"/>
              </a:lnSpc>
              <a:buAutoNum type="alphaUcPeriod"/>
              <a:tabLst>
                <a:tab pos="469265" algn="l"/>
                <a:tab pos="469900" algn="l"/>
              </a:tabLst>
            </a:pPr>
            <a:r>
              <a:rPr dirty="0" sz="1400" spc="-5" i="1">
                <a:latin typeface="Times New Roman"/>
                <a:cs typeface="Times New Roman"/>
              </a:rPr>
              <a:t>Continuous monitoring mechanism and</a:t>
            </a:r>
            <a:r>
              <a:rPr dirty="0" sz="1400" spc="30" i="1">
                <a:latin typeface="Times New Roman"/>
                <a:cs typeface="Times New Roman"/>
              </a:rPr>
              <a:t> </a:t>
            </a:r>
            <a:r>
              <a:rPr dirty="0" sz="1400" spc="-5" i="1">
                <a:latin typeface="Times New Roman"/>
                <a:cs typeface="Times New Roman"/>
              </a:rPr>
              <a:t>evaluation</a:t>
            </a:r>
            <a:endParaRPr sz="1400">
              <a:latin typeface="Times New Roman"/>
              <a:cs typeface="Times New Roman"/>
            </a:endParaRPr>
          </a:p>
          <a:p>
            <a:pPr marL="469900" marR="81915" indent="-457200">
              <a:lnSpc>
                <a:spcPct val="100000"/>
              </a:lnSpc>
              <a:buAutoNum type="alphaUcPeriod"/>
              <a:tabLst>
                <a:tab pos="469265" algn="l"/>
                <a:tab pos="469900" algn="l"/>
              </a:tabLst>
            </a:pPr>
            <a:r>
              <a:rPr dirty="0" sz="1400" spc="-5" i="1">
                <a:latin typeface="Times New Roman"/>
                <a:cs typeface="Times New Roman"/>
              </a:rPr>
              <a:t>Methodology (Appropriately </a:t>
            </a:r>
            <a:r>
              <a:rPr dirty="0" sz="1400" i="1">
                <a:latin typeface="Times New Roman"/>
                <a:cs typeface="Times New Roman"/>
              </a:rPr>
              <a:t>documented) </a:t>
            </a:r>
            <a:r>
              <a:rPr dirty="0" sz="1400" spc="-5" i="1">
                <a:latin typeface="Times New Roman"/>
                <a:cs typeface="Times New Roman"/>
              </a:rPr>
              <a:t>to assess individual contribution/ understanding of the </a:t>
            </a:r>
            <a:r>
              <a:rPr dirty="0" sz="1400" spc="-10" i="1">
                <a:latin typeface="Times New Roman"/>
                <a:cs typeface="Times New Roman"/>
              </a:rPr>
              <a:t>project </a:t>
            </a:r>
            <a:r>
              <a:rPr dirty="0" sz="1400" i="1">
                <a:latin typeface="Times New Roman"/>
                <a:cs typeface="Times New Roman"/>
              </a:rPr>
              <a:t>as </a:t>
            </a:r>
            <a:r>
              <a:rPr dirty="0" sz="1400" spc="-5" i="1">
                <a:latin typeface="Times New Roman"/>
                <a:cs typeface="Times New Roman"/>
              </a:rPr>
              <a:t>well  </a:t>
            </a:r>
            <a:r>
              <a:rPr dirty="0" sz="1400" spc="-5" i="1">
                <a:latin typeface="Times New Roman"/>
                <a:cs typeface="Times New Roman"/>
              </a:rPr>
              <a:t>as collective</a:t>
            </a:r>
            <a:r>
              <a:rPr dirty="0" sz="1400" spc="25" i="1">
                <a:latin typeface="Times New Roman"/>
                <a:cs typeface="Times New Roman"/>
              </a:rPr>
              <a:t> </a:t>
            </a:r>
            <a:r>
              <a:rPr dirty="0" sz="1400" spc="-5" i="1">
                <a:latin typeface="Times New Roman"/>
                <a:cs typeface="Times New Roman"/>
              </a:rPr>
              <a:t>contribution/understanding</a:t>
            </a:r>
            <a:endParaRPr sz="1400">
              <a:latin typeface="Times New Roman"/>
              <a:cs typeface="Times New Roman"/>
            </a:endParaRPr>
          </a:p>
          <a:p>
            <a:pPr marL="469900" indent="-457200">
              <a:lnSpc>
                <a:spcPct val="100000"/>
              </a:lnSpc>
              <a:buAutoNum type="alphaUcPeriod"/>
              <a:tabLst>
                <a:tab pos="469265" algn="l"/>
                <a:tab pos="469900" algn="l"/>
              </a:tabLst>
            </a:pPr>
            <a:r>
              <a:rPr dirty="0" sz="1400" spc="-5" i="1">
                <a:latin typeface="Times New Roman"/>
                <a:cs typeface="Times New Roman"/>
              </a:rPr>
              <a:t>Based on </a:t>
            </a:r>
            <a:r>
              <a:rPr dirty="0" sz="1400" spc="-10" i="1">
                <a:latin typeface="Times New Roman"/>
                <a:cs typeface="Times New Roman"/>
              </a:rPr>
              <a:t>Projects</a:t>
            </a:r>
            <a:r>
              <a:rPr dirty="0" sz="1400" spc="30" i="1">
                <a:latin typeface="Times New Roman"/>
                <a:cs typeface="Times New Roman"/>
              </a:rPr>
              <a:t> </a:t>
            </a:r>
            <a:r>
              <a:rPr dirty="0" sz="1400" spc="-5" i="1">
                <a:latin typeface="Times New Roman"/>
                <a:cs typeface="Times New Roman"/>
              </a:rPr>
              <a:t>demonstration</a:t>
            </a:r>
            <a:endParaRPr sz="1400">
              <a:latin typeface="Times New Roman"/>
              <a:cs typeface="Times New Roman"/>
            </a:endParaRPr>
          </a:p>
          <a:p>
            <a:pPr marL="469900" indent="-457200">
              <a:lnSpc>
                <a:spcPct val="100000"/>
              </a:lnSpc>
              <a:buAutoNum type="alphaUcPeriod"/>
              <a:tabLst>
                <a:tab pos="469265" algn="l"/>
                <a:tab pos="469900" algn="l"/>
              </a:tabLst>
            </a:pPr>
            <a:r>
              <a:rPr dirty="0" sz="1400" spc="-5" i="1">
                <a:latin typeface="Times New Roman"/>
                <a:cs typeface="Times New Roman"/>
              </a:rPr>
              <a:t>Quality of place (host) </a:t>
            </a:r>
            <a:r>
              <a:rPr dirty="0" sz="1400" spc="-15" i="1">
                <a:latin typeface="Times New Roman"/>
                <a:cs typeface="Times New Roman"/>
              </a:rPr>
              <a:t>where </a:t>
            </a:r>
            <a:r>
              <a:rPr dirty="0" sz="1400" spc="-5" i="1">
                <a:latin typeface="Times New Roman"/>
                <a:cs typeface="Times New Roman"/>
              </a:rPr>
              <a:t>the paper has been published /quality of competition in which </a:t>
            </a:r>
            <a:r>
              <a:rPr dirty="0" sz="1400" spc="-15" i="1">
                <a:latin typeface="Times New Roman"/>
                <a:cs typeface="Times New Roman"/>
              </a:rPr>
              <a:t>award </a:t>
            </a:r>
            <a:r>
              <a:rPr dirty="0" sz="1400" spc="-5" i="1">
                <a:latin typeface="Times New Roman"/>
                <a:cs typeface="Times New Roman"/>
              </a:rPr>
              <a:t>has been</a:t>
            </a:r>
            <a:r>
              <a:rPr dirty="0" sz="1400" spc="15" i="1">
                <a:latin typeface="Times New Roman"/>
                <a:cs typeface="Times New Roman"/>
              </a:rPr>
              <a:t> </a:t>
            </a:r>
            <a:r>
              <a:rPr dirty="0" sz="1400" spc="-5" i="1">
                <a:latin typeface="Times New Roman"/>
                <a:cs typeface="Times New Roman"/>
              </a:rPr>
              <a:t>won</a:t>
            </a:r>
            <a:endParaRPr sz="14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a:spLocks noGrp="1"/>
          </p:cNvSpPr>
          <p:nvPr>
            <p:ph type="title"/>
          </p:nvPr>
        </p:nvSpPr>
        <p:spPr>
          <a:xfrm>
            <a:off x="3459479" y="340105"/>
            <a:ext cx="2987675" cy="528320"/>
          </a:xfrm>
          <a:prstGeom prst="rect"/>
        </p:spPr>
        <p:txBody>
          <a:bodyPr wrap="square" lIns="0" tIns="12700" rIns="0" bIns="0" rtlCol="0" vert="horz">
            <a:spAutoFit/>
          </a:bodyPr>
          <a:lstStyle/>
          <a:p>
            <a:pPr marL="12700">
              <a:lnSpc>
                <a:spcPct val="100000"/>
              </a:lnSpc>
              <a:spcBef>
                <a:spcPts val="100"/>
              </a:spcBef>
            </a:pPr>
            <a:r>
              <a:rPr dirty="0" sz="3300" b="1">
                <a:latin typeface="Georgia"/>
                <a:cs typeface="Georgia"/>
              </a:rPr>
              <a:t>SAR</a:t>
            </a:r>
            <a:r>
              <a:rPr dirty="0" sz="3300" spc="-90" b="1">
                <a:latin typeface="Georgia"/>
                <a:cs typeface="Georgia"/>
              </a:rPr>
              <a:t> </a:t>
            </a:r>
            <a:r>
              <a:rPr dirty="0" sz="3300" spc="-5" b="1">
                <a:latin typeface="Georgia"/>
                <a:cs typeface="Georgia"/>
              </a:rPr>
              <a:t>Contents</a:t>
            </a:r>
            <a:endParaRPr sz="3300">
              <a:latin typeface="Georgia"/>
              <a:cs typeface="Georgia"/>
            </a:endParaRPr>
          </a:p>
        </p:txBody>
      </p:sp>
      <p:grpSp>
        <p:nvGrpSpPr>
          <p:cNvPr id="13" name="object 13"/>
          <p:cNvGrpSpPr/>
          <p:nvPr/>
        </p:nvGrpSpPr>
        <p:grpSpPr>
          <a:xfrm>
            <a:off x="571500" y="1517650"/>
            <a:ext cx="8928100" cy="4188460"/>
            <a:chOff x="571500" y="1517650"/>
            <a:chExt cx="8928100" cy="4188460"/>
          </a:xfrm>
        </p:grpSpPr>
        <p:sp>
          <p:nvSpPr>
            <p:cNvPr id="14" name="object 14"/>
            <p:cNvSpPr/>
            <p:nvPr/>
          </p:nvSpPr>
          <p:spPr>
            <a:xfrm>
              <a:off x="577850" y="1920239"/>
              <a:ext cx="8915400" cy="3779520"/>
            </a:xfrm>
            <a:custGeom>
              <a:avLst/>
              <a:gdLst/>
              <a:ahLst/>
              <a:cxnLst/>
              <a:rect l="l" t="t" r="r" b="b"/>
              <a:pathLst>
                <a:path w="8915400" h="3779520">
                  <a:moveTo>
                    <a:pt x="8915400" y="3352800"/>
                  </a:moveTo>
                  <a:lnTo>
                    <a:pt x="1784350" y="3352800"/>
                  </a:lnTo>
                  <a:lnTo>
                    <a:pt x="0" y="3352800"/>
                  </a:lnTo>
                  <a:lnTo>
                    <a:pt x="0" y="3779520"/>
                  </a:lnTo>
                  <a:lnTo>
                    <a:pt x="1784350" y="3779520"/>
                  </a:lnTo>
                  <a:lnTo>
                    <a:pt x="8915400" y="3779520"/>
                  </a:lnTo>
                  <a:lnTo>
                    <a:pt x="8915400" y="3352800"/>
                  </a:lnTo>
                  <a:close/>
                </a:path>
                <a:path w="8915400" h="3779520">
                  <a:moveTo>
                    <a:pt x="8915400" y="2499360"/>
                  </a:moveTo>
                  <a:lnTo>
                    <a:pt x="1784350" y="2499360"/>
                  </a:lnTo>
                  <a:lnTo>
                    <a:pt x="0" y="2499360"/>
                  </a:lnTo>
                  <a:lnTo>
                    <a:pt x="0" y="2926080"/>
                  </a:lnTo>
                  <a:lnTo>
                    <a:pt x="1784350" y="2926080"/>
                  </a:lnTo>
                  <a:lnTo>
                    <a:pt x="8915400" y="2926080"/>
                  </a:lnTo>
                  <a:lnTo>
                    <a:pt x="8915400" y="2499360"/>
                  </a:lnTo>
                  <a:close/>
                </a:path>
                <a:path w="8915400" h="3779520">
                  <a:moveTo>
                    <a:pt x="8915400" y="1645920"/>
                  </a:moveTo>
                  <a:lnTo>
                    <a:pt x="1784350" y="1645920"/>
                  </a:lnTo>
                  <a:lnTo>
                    <a:pt x="0" y="1645920"/>
                  </a:lnTo>
                  <a:lnTo>
                    <a:pt x="0" y="2072640"/>
                  </a:lnTo>
                  <a:lnTo>
                    <a:pt x="1784350" y="2072640"/>
                  </a:lnTo>
                  <a:lnTo>
                    <a:pt x="8915400" y="2072640"/>
                  </a:lnTo>
                  <a:lnTo>
                    <a:pt x="8915400" y="1645920"/>
                  </a:lnTo>
                  <a:close/>
                </a:path>
                <a:path w="8915400" h="3779520">
                  <a:moveTo>
                    <a:pt x="8915400" y="792480"/>
                  </a:moveTo>
                  <a:lnTo>
                    <a:pt x="1784350" y="792480"/>
                  </a:lnTo>
                  <a:lnTo>
                    <a:pt x="0" y="792480"/>
                  </a:lnTo>
                  <a:lnTo>
                    <a:pt x="0" y="1219200"/>
                  </a:lnTo>
                  <a:lnTo>
                    <a:pt x="1784350" y="1219200"/>
                  </a:lnTo>
                  <a:lnTo>
                    <a:pt x="8915400" y="1219200"/>
                  </a:lnTo>
                  <a:lnTo>
                    <a:pt x="8915400" y="792480"/>
                  </a:lnTo>
                  <a:close/>
                </a:path>
                <a:path w="8915400" h="3779520">
                  <a:moveTo>
                    <a:pt x="8915400" y="0"/>
                  </a:moveTo>
                  <a:lnTo>
                    <a:pt x="1784350" y="0"/>
                  </a:lnTo>
                  <a:lnTo>
                    <a:pt x="0" y="0"/>
                  </a:lnTo>
                  <a:lnTo>
                    <a:pt x="0" y="396240"/>
                  </a:lnTo>
                  <a:lnTo>
                    <a:pt x="1784350" y="396240"/>
                  </a:lnTo>
                  <a:lnTo>
                    <a:pt x="8915400" y="396240"/>
                  </a:lnTo>
                  <a:lnTo>
                    <a:pt x="8915400" y="0"/>
                  </a:lnTo>
                  <a:close/>
                </a:path>
              </a:pathLst>
            </a:custGeom>
            <a:solidFill>
              <a:srgbClr val="000000">
                <a:alpha val="19999"/>
              </a:srgbClr>
            </a:solidFill>
          </p:spPr>
          <p:txBody>
            <a:bodyPr wrap="square" lIns="0" tIns="0" rIns="0" bIns="0" rtlCol="0"/>
            <a:lstStyle/>
            <a:p/>
          </p:txBody>
        </p:sp>
        <p:sp>
          <p:nvSpPr>
            <p:cNvPr id="15" name="object 15"/>
            <p:cNvSpPr/>
            <p:nvPr/>
          </p:nvSpPr>
          <p:spPr>
            <a:xfrm>
              <a:off x="2362200" y="1517650"/>
              <a:ext cx="0" cy="4188460"/>
            </a:xfrm>
            <a:custGeom>
              <a:avLst/>
              <a:gdLst/>
              <a:ahLst/>
              <a:cxnLst/>
              <a:rect l="l" t="t" r="r" b="b"/>
              <a:pathLst>
                <a:path w="0" h="4188460">
                  <a:moveTo>
                    <a:pt x="0" y="0"/>
                  </a:moveTo>
                  <a:lnTo>
                    <a:pt x="0" y="4188460"/>
                  </a:lnTo>
                </a:path>
              </a:pathLst>
            </a:custGeom>
            <a:ln w="12700">
              <a:solidFill>
                <a:srgbClr val="000000"/>
              </a:solidFill>
            </a:ln>
          </p:spPr>
          <p:txBody>
            <a:bodyPr wrap="square" lIns="0" tIns="0" rIns="0" bIns="0" rtlCol="0"/>
            <a:lstStyle/>
            <a:p/>
          </p:txBody>
        </p:sp>
        <p:sp>
          <p:nvSpPr>
            <p:cNvPr id="16" name="object 16"/>
            <p:cNvSpPr/>
            <p:nvPr/>
          </p:nvSpPr>
          <p:spPr>
            <a:xfrm>
              <a:off x="571500" y="1920240"/>
              <a:ext cx="8928100" cy="0"/>
            </a:xfrm>
            <a:custGeom>
              <a:avLst/>
              <a:gdLst/>
              <a:ahLst/>
              <a:cxnLst/>
              <a:rect l="l" t="t" r="r" b="b"/>
              <a:pathLst>
                <a:path w="8928100" h="0">
                  <a:moveTo>
                    <a:pt x="0" y="0"/>
                  </a:moveTo>
                  <a:lnTo>
                    <a:pt x="8928100" y="0"/>
                  </a:lnTo>
                </a:path>
              </a:pathLst>
            </a:custGeom>
            <a:ln w="25400">
              <a:solidFill>
                <a:srgbClr val="000000"/>
              </a:solidFill>
            </a:ln>
          </p:spPr>
          <p:txBody>
            <a:bodyPr wrap="square" lIns="0" tIns="0" rIns="0" bIns="0" rtlCol="0"/>
            <a:lstStyle/>
            <a:p/>
          </p:txBody>
        </p:sp>
        <p:sp>
          <p:nvSpPr>
            <p:cNvPr id="17" name="object 17"/>
            <p:cNvSpPr/>
            <p:nvPr/>
          </p:nvSpPr>
          <p:spPr>
            <a:xfrm>
              <a:off x="571500" y="1517650"/>
              <a:ext cx="8928100" cy="4188460"/>
            </a:xfrm>
            <a:custGeom>
              <a:avLst/>
              <a:gdLst/>
              <a:ahLst/>
              <a:cxnLst/>
              <a:rect l="l" t="t" r="r" b="b"/>
              <a:pathLst>
                <a:path w="8928100" h="4188460">
                  <a:moveTo>
                    <a:pt x="0" y="798829"/>
                  </a:moveTo>
                  <a:lnTo>
                    <a:pt x="8928100" y="798829"/>
                  </a:lnTo>
                </a:path>
                <a:path w="8928100" h="4188460">
                  <a:moveTo>
                    <a:pt x="0" y="1195070"/>
                  </a:moveTo>
                  <a:lnTo>
                    <a:pt x="8928100" y="1195070"/>
                  </a:lnTo>
                </a:path>
                <a:path w="8928100" h="4188460">
                  <a:moveTo>
                    <a:pt x="0" y="1621789"/>
                  </a:moveTo>
                  <a:lnTo>
                    <a:pt x="8928100" y="1621789"/>
                  </a:lnTo>
                </a:path>
                <a:path w="8928100" h="4188460">
                  <a:moveTo>
                    <a:pt x="0" y="2048510"/>
                  </a:moveTo>
                  <a:lnTo>
                    <a:pt x="8928100" y="2048510"/>
                  </a:lnTo>
                </a:path>
                <a:path w="8928100" h="4188460">
                  <a:moveTo>
                    <a:pt x="0" y="2475230"/>
                  </a:moveTo>
                  <a:lnTo>
                    <a:pt x="8928100" y="2475230"/>
                  </a:lnTo>
                </a:path>
                <a:path w="8928100" h="4188460">
                  <a:moveTo>
                    <a:pt x="0" y="2901950"/>
                  </a:moveTo>
                  <a:lnTo>
                    <a:pt x="8928100" y="2901950"/>
                  </a:lnTo>
                </a:path>
                <a:path w="8928100" h="4188460">
                  <a:moveTo>
                    <a:pt x="0" y="3328670"/>
                  </a:moveTo>
                  <a:lnTo>
                    <a:pt x="8928100" y="3328670"/>
                  </a:lnTo>
                </a:path>
                <a:path w="8928100" h="4188460">
                  <a:moveTo>
                    <a:pt x="0" y="3755390"/>
                  </a:moveTo>
                  <a:lnTo>
                    <a:pt x="8928100" y="3755390"/>
                  </a:lnTo>
                </a:path>
                <a:path w="8928100" h="4188460">
                  <a:moveTo>
                    <a:pt x="6350" y="0"/>
                  </a:moveTo>
                  <a:lnTo>
                    <a:pt x="6350" y="4188460"/>
                  </a:lnTo>
                </a:path>
                <a:path w="8928100" h="4188460">
                  <a:moveTo>
                    <a:pt x="8921750" y="0"/>
                  </a:moveTo>
                  <a:lnTo>
                    <a:pt x="8921750" y="4188460"/>
                  </a:lnTo>
                </a:path>
                <a:path w="8928100" h="4188460">
                  <a:moveTo>
                    <a:pt x="0" y="6350"/>
                  </a:moveTo>
                  <a:lnTo>
                    <a:pt x="8928100" y="6350"/>
                  </a:lnTo>
                </a:path>
                <a:path w="8928100" h="4188460">
                  <a:moveTo>
                    <a:pt x="0" y="4182110"/>
                  </a:moveTo>
                  <a:lnTo>
                    <a:pt x="8928100" y="4182110"/>
                  </a:lnTo>
                </a:path>
              </a:pathLst>
            </a:custGeom>
            <a:ln w="12700">
              <a:solidFill>
                <a:srgbClr val="000000"/>
              </a:solidFill>
            </a:ln>
          </p:spPr>
          <p:txBody>
            <a:bodyPr wrap="square" lIns="0" tIns="0" rIns="0" bIns="0" rtlCol="0"/>
            <a:lstStyle/>
            <a:p/>
          </p:txBody>
        </p:sp>
      </p:grpSp>
      <p:graphicFrame>
        <p:nvGraphicFramePr>
          <p:cNvPr id="18" name="object 18"/>
          <p:cNvGraphicFramePr>
            <a:graphicFrameLocks noGrp="1"/>
          </p:cNvGraphicFramePr>
          <p:nvPr/>
        </p:nvGraphicFramePr>
        <p:xfrm>
          <a:off x="577850" y="1277492"/>
          <a:ext cx="8915400" cy="4422775"/>
        </p:xfrm>
        <a:graphic>
          <a:graphicData uri="http://schemas.openxmlformats.org/drawingml/2006/table">
            <a:tbl>
              <a:tblPr firstRow="1" bandRow="1">
                <a:tableStyleId>{2D5ABB26-0587-4C30-8999-92F81FD0307C}</a:tableStyleId>
              </a:tblPr>
              <a:tblGrid>
                <a:gridCol w="1784350"/>
                <a:gridCol w="7131050"/>
              </a:tblGrid>
              <a:tr h="246507">
                <a:tc>
                  <a:txBody>
                    <a:bodyPr/>
                    <a:lstStyle/>
                    <a:p>
                      <a:pPr>
                        <a:lnSpc>
                          <a:spcPct val="100000"/>
                        </a:lnSpc>
                      </a:pPr>
                      <a:endParaRPr sz="1500">
                        <a:latin typeface="Times New Roman"/>
                        <a:cs typeface="Times New Roman"/>
                      </a:endParaRPr>
                    </a:p>
                  </a:txBody>
                  <a:tcPr marL="0" marR="0" marB="0" marT="0"/>
                </a:tc>
                <a:tc>
                  <a:txBody>
                    <a:bodyPr/>
                    <a:lstStyle/>
                    <a:p>
                      <a:pPr>
                        <a:lnSpc>
                          <a:spcPct val="100000"/>
                        </a:lnSpc>
                      </a:pPr>
                      <a:endParaRPr sz="1500">
                        <a:latin typeface="Times New Roman"/>
                        <a:cs typeface="Times New Roman"/>
                      </a:endParaRPr>
                    </a:p>
                  </a:txBody>
                  <a:tcPr marL="0" marR="0" marB="0" marT="0"/>
                </a:tc>
              </a:tr>
              <a:tr h="396239">
                <a:tc>
                  <a:txBody>
                    <a:bodyPr/>
                    <a:lstStyle/>
                    <a:p>
                      <a:pPr marL="98425">
                        <a:lnSpc>
                          <a:spcPct val="100000"/>
                        </a:lnSpc>
                        <a:spcBef>
                          <a:spcPts val="300"/>
                        </a:spcBef>
                      </a:pPr>
                      <a:r>
                        <a:rPr dirty="0" sz="2000" spc="-10" b="1">
                          <a:solidFill>
                            <a:srgbClr val="6F2F9F"/>
                          </a:solidFill>
                          <a:latin typeface="Georgia"/>
                          <a:cs typeface="Georgia"/>
                        </a:rPr>
                        <a:t>PART</a:t>
                      </a:r>
                      <a:r>
                        <a:rPr dirty="0" sz="2000" spc="-5" b="1">
                          <a:solidFill>
                            <a:srgbClr val="6F2F9F"/>
                          </a:solidFill>
                          <a:latin typeface="Georgia"/>
                          <a:cs typeface="Georgia"/>
                        </a:rPr>
                        <a:t> A</a:t>
                      </a:r>
                      <a:endParaRPr sz="2000">
                        <a:latin typeface="Georgia"/>
                        <a:cs typeface="Georgia"/>
                      </a:endParaRPr>
                    </a:p>
                  </a:txBody>
                  <a:tcPr marL="0" marR="0" marB="0" marT="38100">
                    <a:solidFill>
                      <a:srgbClr val="E9EEE8"/>
                    </a:solidFill>
                  </a:tcPr>
                </a:tc>
                <a:tc>
                  <a:txBody>
                    <a:bodyPr/>
                    <a:lstStyle/>
                    <a:p>
                      <a:pPr marL="99060">
                        <a:lnSpc>
                          <a:spcPct val="100000"/>
                        </a:lnSpc>
                        <a:spcBef>
                          <a:spcPts val="300"/>
                        </a:spcBef>
                      </a:pPr>
                      <a:r>
                        <a:rPr dirty="0" sz="2000" spc="-5" b="1">
                          <a:solidFill>
                            <a:srgbClr val="6F2F9F"/>
                          </a:solidFill>
                          <a:latin typeface="Georgia"/>
                          <a:cs typeface="Georgia"/>
                        </a:rPr>
                        <a:t>Institutional</a:t>
                      </a:r>
                      <a:r>
                        <a:rPr dirty="0" sz="2000" spc="20" b="1">
                          <a:solidFill>
                            <a:srgbClr val="6F2F9F"/>
                          </a:solidFill>
                          <a:latin typeface="Georgia"/>
                          <a:cs typeface="Georgia"/>
                        </a:rPr>
                        <a:t> </a:t>
                      </a:r>
                      <a:r>
                        <a:rPr dirty="0" sz="2000" spc="-5" b="1">
                          <a:solidFill>
                            <a:srgbClr val="6F2F9F"/>
                          </a:solidFill>
                          <a:latin typeface="Georgia"/>
                          <a:cs typeface="Georgia"/>
                        </a:rPr>
                        <a:t>Information</a:t>
                      </a:r>
                      <a:endParaRPr sz="2000">
                        <a:latin typeface="Georgia"/>
                        <a:cs typeface="Georgia"/>
                      </a:endParaRPr>
                    </a:p>
                  </a:txBody>
                  <a:tcPr marL="0" marR="0" marB="0" marT="38100">
                    <a:solidFill>
                      <a:srgbClr val="E9EEE8"/>
                    </a:solidFill>
                  </a:tcPr>
                </a:tc>
              </a:tr>
              <a:tr h="396239">
                <a:tc>
                  <a:txBody>
                    <a:bodyPr/>
                    <a:lstStyle/>
                    <a:p>
                      <a:pPr marL="98425">
                        <a:lnSpc>
                          <a:spcPct val="100000"/>
                        </a:lnSpc>
                        <a:spcBef>
                          <a:spcPts val="300"/>
                        </a:spcBef>
                      </a:pPr>
                      <a:r>
                        <a:rPr dirty="0" sz="2000" spc="-10" b="1">
                          <a:solidFill>
                            <a:srgbClr val="0000CC"/>
                          </a:solidFill>
                          <a:latin typeface="Georgia"/>
                          <a:cs typeface="Georgia"/>
                        </a:rPr>
                        <a:t>PART</a:t>
                      </a:r>
                      <a:r>
                        <a:rPr dirty="0" sz="2000" spc="-5" b="1">
                          <a:solidFill>
                            <a:srgbClr val="0000CC"/>
                          </a:solidFill>
                          <a:latin typeface="Georgia"/>
                          <a:cs typeface="Georgia"/>
                        </a:rPr>
                        <a:t> B</a:t>
                      </a:r>
                      <a:endParaRPr sz="2000">
                        <a:latin typeface="Georgia"/>
                        <a:cs typeface="Georgia"/>
                      </a:endParaRPr>
                    </a:p>
                  </a:txBody>
                  <a:tcPr marL="0" marR="0" marB="0" marT="38100">
                    <a:solidFill>
                      <a:srgbClr val="CCCCCC"/>
                    </a:solidFill>
                  </a:tcPr>
                </a:tc>
                <a:tc>
                  <a:txBody>
                    <a:bodyPr/>
                    <a:lstStyle/>
                    <a:p>
                      <a:pPr marL="99060">
                        <a:lnSpc>
                          <a:spcPct val="100000"/>
                        </a:lnSpc>
                        <a:spcBef>
                          <a:spcPts val="300"/>
                        </a:spcBef>
                      </a:pPr>
                      <a:r>
                        <a:rPr dirty="0" sz="2000" spc="-10" b="1">
                          <a:solidFill>
                            <a:srgbClr val="0000CC"/>
                          </a:solidFill>
                          <a:latin typeface="Georgia"/>
                          <a:cs typeface="Georgia"/>
                        </a:rPr>
                        <a:t>Criteria</a:t>
                      </a:r>
                      <a:r>
                        <a:rPr dirty="0" sz="2000" spc="-5" b="1">
                          <a:solidFill>
                            <a:srgbClr val="0000CC"/>
                          </a:solidFill>
                          <a:latin typeface="Georgia"/>
                          <a:cs typeface="Georgia"/>
                        </a:rPr>
                        <a:t> Summary</a:t>
                      </a:r>
                      <a:endParaRPr sz="2000">
                        <a:latin typeface="Georgia"/>
                        <a:cs typeface="Georgia"/>
                      </a:endParaRPr>
                    </a:p>
                  </a:txBody>
                  <a:tcPr marL="0" marR="0" marB="0" marT="38100">
                    <a:solidFill>
                      <a:srgbClr val="CCCCCC"/>
                    </a:solidFill>
                  </a:tcPr>
                </a:tc>
              </a:tr>
              <a:tr h="396240">
                <a:tc>
                  <a:txBody>
                    <a:bodyPr/>
                    <a:lstStyle/>
                    <a:p>
                      <a:pPr marL="98425">
                        <a:lnSpc>
                          <a:spcPct val="100000"/>
                        </a:lnSpc>
                        <a:spcBef>
                          <a:spcPts val="300"/>
                        </a:spcBef>
                      </a:pPr>
                      <a:r>
                        <a:rPr dirty="0" sz="2000" spc="-10" b="1">
                          <a:solidFill>
                            <a:srgbClr val="C00000"/>
                          </a:solidFill>
                          <a:latin typeface="Georgia"/>
                          <a:cs typeface="Georgia"/>
                        </a:rPr>
                        <a:t>Criteria</a:t>
                      </a:r>
                      <a:r>
                        <a:rPr dirty="0" sz="2000" spc="-20" b="1">
                          <a:solidFill>
                            <a:srgbClr val="C00000"/>
                          </a:solidFill>
                          <a:latin typeface="Georgia"/>
                          <a:cs typeface="Georgia"/>
                        </a:rPr>
                        <a:t> </a:t>
                      </a:r>
                      <a:r>
                        <a:rPr dirty="0" sz="2000" spc="-10" b="1">
                          <a:solidFill>
                            <a:srgbClr val="C00000"/>
                          </a:solidFill>
                          <a:latin typeface="Georgia"/>
                          <a:cs typeface="Georgia"/>
                        </a:rPr>
                        <a:t>No.</a:t>
                      </a:r>
                      <a:endParaRPr sz="2000">
                        <a:latin typeface="Georgia"/>
                        <a:cs typeface="Georgia"/>
                      </a:endParaRPr>
                    </a:p>
                  </a:txBody>
                  <a:tcPr marL="0" marR="0" marB="0" marT="38100">
                    <a:solidFill>
                      <a:srgbClr val="E9EEE8"/>
                    </a:solidFill>
                  </a:tcPr>
                </a:tc>
                <a:tc>
                  <a:txBody>
                    <a:bodyPr/>
                    <a:lstStyle/>
                    <a:p>
                      <a:pPr marL="99060">
                        <a:lnSpc>
                          <a:spcPct val="100000"/>
                        </a:lnSpc>
                        <a:spcBef>
                          <a:spcPts val="300"/>
                        </a:spcBef>
                      </a:pPr>
                      <a:r>
                        <a:rPr dirty="0" sz="2000" spc="-10" b="1">
                          <a:solidFill>
                            <a:srgbClr val="C00000"/>
                          </a:solidFill>
                          <a:latin typeface="Georgia"/>
                          <a:cs typeface="Georgia"/>
                        </a:rPr>
                        <a:t>Program </a:t>
                      </a:r>
                      <a:r>
                        <a:rPr dirty="0" sz="2000" spc="-5" b="1">
                          <a:solidFill>
                            <a:srgbClr val="C00000"/>
                          </a:solidFill>
                          <a:latin typeface="Georgia"/>
                          <a:cs typeface="Georgia"/>
                        </a:rPr>
                        <a:t>Level</a:t>
                      </a:r>
                      <a:r>
                        <a:rPr dirty="0" sz="2000" spc="20" b="1">
                          <a:solidFill>
                            <a:srgbClr val="C00000"/>
                          </a:solidFill>
                          <a:latin typeface="Georgia"/>
                          <a:cs typeface="Georgia"/>
                        </a:rPr>
                        <a:t> </a:t>
                      </a:r>
                      <a:r>
                        <a:rPr dirty="0" sz="2000" spc="-10" b="1">
                          <a:solidFill>
                            <a:srgbClr val="C00000"/>
                          </a:solidFill>
                          <a:latin typeface="Georgia"/>
                          <a:cs typeface="Georgia"/>
                        </a:rPr>
                        <a:t>Criteria</a:t>
                      </a:r>
                      <a:endParaRPr sz="2000">
                        <a:latin typeface="Georgia"/>
                        <a:cs typeface="Georgia"/>
                      </a:endParaRPr>
                    </a:p>
                  </a:txBody>
                  <a:tcPr marL="0" marR="0" marB="0" marT="38100">
                    <a:solidFill>
                      <a:srgbClr val="E9EEE8"/>
                    </a:solidFill>
                  </a:tcPr>
                </a:tc>
              </a:tr>
              <a:tr h="426719">
                <a:tc>
                  <a:txBody>
                    <a:bodyPr/>
                    <a:lstStyle/>
                    <a:p>
                      <a:pPr algn="ctr">
                        <a:lnSpc>
                          <a:spcPct val="100000"/>
                        </a:lnSpc>
                        <a:spcBef>
                          <a:spcPts val="305"/>
                        </a:spcBef>
                      </a:pPr>
                      <a:r>
                        <a:rPr dirty="0" sz="2200">
                          <a:solidFill>
                            <a:srgbClr val="0000CC"/>
                          </a:solidFill>
                          <a:latin typeface="Cambria"/>
                          <a:cs typeface="Cambria"/>
                        </a:rPr>
                        <a:t>1</a:t>
                      </a:r>
                      <a:endParaRPr sz="2200">
                        <a:latin typeface="Cambria"/>
                        <a:cs typeface="Cambria"/>
                      </a:endParaRPr>
                    </a:p>
                  </a:txBody>
                  <a:tcPr marL="0" marR="0" marB="0" marT="38735">
                    <a:solidFill>
                      <a:srgbClr val="CCCCCC"/>
                    </a:solidFill>
                  </a:tcPr>
                </a:tc>
                <a:tc>
                  <a:txBody>
                    <a:bodyPr/>
                    <a:lstStyle/>
                    <a:p>
                      <a:pPr marL="99060">
                        <a:lnSpc>
                          <a:spcPct val="100000"/>
                        </a:lnSpc>
                        <a:spcBef>
                          <a:spcPts val="305"/>
                        </a:spcBef>
                      </a:pPr>
                      <a:r>
                        <a:rPr dirty="0" sz="2200">
                          <a:solidFill>
                            <a:srgbClr val="0000CC"/>
                          </a:solidFill>
                          <a:latin typeface="Cambria"/>
                          <a:cs typeface="Cambria"/>
                        </a:rPr>
                        <a:t>Vision, </a:t>
                      </a:r>
                      <a:r>
                        <a:rPr dirty="0" sz="2200" spc="-5">
                          <a:solidFill>
                            <a:srgbClr val="0000CC"/>
                          </a:solidFill>
                          <a:latin typeface="Cambria"/>
                          <a:cs typeface="Cambria"/>
                        </a:rPr>
                        <a:t>Mission and </a:t>
                      </a:r>
                      <a:r>
                        <a:rPr dirty="0" sz="2200" spc="-15">
                          <a:solidFill>
                            <a:srgbClr val="0000CC"/>
                          </a:solidFill>
                          <a:latin typeface="Cambria"/>
                          <a:cs typeface="Cambria"/>
                        </a:rPr>
                        <a:t>Program </a:t>
                      </a:r>
                      <a:r>
                        <a:rPr dirty="0" sz="2200" spc="-5">
                          <a:solidFill>
                            <a:srgbClr val="0000CC"/>
                          </a:solidFill>
                          <a:latin typeface="Cambria"/>
                          <a:cs typeface="Cambria"/>
                        </a:rPr>
                        <a:t>Educational</a:t>
                      </a:r>
                      <a:r>
                        <a:rPr dirty="0" sz="2200" spc="10">
                          <a:solidFill>
                            <a:srgbClr val="0000CC"/>
                          </a:solidFill>
                          <a:latin typeface="Cambria"/>
                          <a:cs typeface="Cambria"/>
                        </a:rPr>
                        <a:t> </a:t>
                      </a:r>
                      <a:r>
                        <a:rPr dirty="0" sz="2200" spc="-15">
                          <a:solidFill>
                            <a:srgbClr val="0000CC"/>
                          </a:solidFill>
                          <a:latin typeface="Cambria"/>
                          <a:cs typeface="Cambria"/>
                        </a:rPr>
                        <a:t>Objectives</a:t>
                      </a:r>
                      <a:endParaRPr sz="2200">
                        <a:latin typeface="Cambria"/>
                        <a:cs typeface="Cambria"/>
                      </a:endParaRPr>
                    </a:p>
                  </a:txBody>
                  <a:tcPr marL="0" marR="0" marB="0" marT="38735">
                    <a:solidFill>
                      <a:srgbClr val="CCCCCC"/>
                    </a:solidFill>
                  </a:tcPr>
                </a:tc>
              </a:tr>
              <a:tr h="426720">
                <a:tc>
                  <a:txBody>
                    <a:bodyPr/>
                    <a:lstStyle/>
                    <a:p>
                      <a:pPr algn="ctr">
                        <a:lnSpc>
                          <a:spcPct val="100000"/>
                        </a:lnSpc>
                        <a:spcBef>
                          <a:spcPts val="300"/>
                        </a:spcBef>
                      </a:pPr>
                      <a:r>
                        <a:rPr dirty="0" sz="2200">
                          <a:solidFill>
                            <a:srgbClr val="0000CC"/>
                          </a:solidFill>
                          <a:latin typeface="Cambria"/>
                          <a:cs typeface="Cambria"/>
                        </a:rPr>
                        <a:t>2</a:t>
                      </a:r>
                      <a:endParaRPr sz="2200">
                        <a:latin typeface="Cambria"/>
                        <a:cs typeface="Cambria"/>
                      </a:endParaRPr>
                    </a:p>
                  </a:txBody>
                  <a:tcPr marL="0" marR="0" marB="0" marT="38100">
                    <a:solidFill>
                      <a:srgbClr val="E9EEE8"/>
                    </a:solidFill>
                  </a:tcPr>
                </a:tc>
                <a:tc>
                  <a:txBody>
                    <a:bodyPr/>
                    <a:lstStyle/>
                    <a:p>
                      <a:pPr marL="99060">
                        <a:lnSpc>
                          <a:spcPct val="100000"/>
                        </a:lnSpc>
                        <a:spcBef>
                          <a:spcPts val="300"/>
                        </a:spcBef>
                      </a:pPr>
                      <a:r>
                        <a:rPr dirty="0" sz="2200" spc="-15">
                          <a:solidFill>
                            <a:srgbClr val="0000CC"/>
                          </a:solidFill>
                          <a:latin typeface="Cambria"/>
                          <a:cs typeface="Cambria"/>
                        </a:rPr>
                        <a:t>Program </a:t>
                      </a:r>
                      <a:r>
                        <a:rPr dirty="0" sz="2200" spc="-5">
                          <a:solidFill>
                            <a:srgbClr val="0000CC"/>
                          </a:solidFill>
                          <a:latin typeface="Cambria"/>
                          <a:cs typeface="Cambria"/>
                        </a:rPr>
                        <a:t>Curriculum and </a:t>
                      </a:r>
                      <a:r>
                        <a:rPr dirty="0" sz="2200" spc="-15">
                          <a:solidFill>
                            <a:srgbClr val="0000CC"/>
                          </a:solidFill>
                          <a:latin typeface="Cambria"/>
                          <a:cs typeface="Cambria"/>
                        </a:rPr>
                        <a:t>Teaching-Learning</a:t>
                      </a:r>
                      <a:r>
                        <a:rPr dirty="0" sz="2200" spc="-10">
                          <a:solidFill>
                            <a:srgbClr val="0000CC"/>
                          </a:solidFill>
                          <a:latin typeface="Cambria"/>
                          <a:cs typeface="Cambria"/>
                        </a:rPr>
                        <a:t> </a:t>
                      </a:r>
                      <a:r>
                        <a:rPr dirty="0" sz="2200" spc="-5">
                          <a:solidFill>
                            <a:srgbClr val="0000CC"/>
                          </a:solidFill>
                          <a:latin typeface="Cambria"/>
                          <a:cs typeface="Cambria"/>
                        </a:rPr>
                        <a:t>Processes</a:t>
                      </a:r>
                      <a:endParaRPr sz="2200">
                        <a:latin typeface="Cambria"/>
                        <a:cs typeface="Cambria"/>
                      </a:endParaRPr>
                    </a:p>
                  </a:txBody>
                  <a:tcPr marL="0" marR="0" marB="0" marT="38100">
                    <a:solidFill>
                      <a:srgbClr val="E9EEE8"/>
                    </a:solidFill>
                  </a:tcPr>
                </a:tc>
              </a:tr>
              <a:tr h="426719">
                <a:tc>
                  <a:txBody>
                    <a:bodyPr/>
                    <a:lstStyle/>
                    <a:p>
                      <a:pPr algn="ctr">
                        <a:lnSpc>
                          <a:spcPct val="100000"/>
                        </a:lnSpc>
                        <a:spcBef>
                          <a:spcPts val="300"/>
                        </a:spcBef>
                      </a:pPr>
                      <a:r>
                        <a:rPr dirty="0" sz="2200">
                          <a:solidFill>
                            <a:srgbClr val="0000CC"/>
                          </a:solidFill>
                          <a:latin typeface="Cambria"/>
                          <a:cs typeface="Cambria"/>
                        </a:rPr>
                        <a:t>3</a:t>
                      </a:r>
                      <a:endParaRPr sz="2200">
                        <a:latin typeface="Cambria"/>
                        <a:cs typeface="Cambria"/>
                      </a:endParaRPr>
                    </a:p>
                  </a:txBody>
                  <a:tcPr marL="0" marR="0" marB="0" marT="38100">
                    <a:solidFill>
                      <a:srgbClr val="CCCCCC"/>
                    </a:solidFill>
                  </a:tcPr>
                </a:tc>
                <a:tc>
                  <a:txBody>
                    <a:bodyPr/>
                    <a:lstStyle/>
                    <a:p>
                      <a:pPr marL="99060">
                        <a:lnSpc>
                          <a:spcPct val="100000"/>
                        </a:lnSpc>
                        <a:spcBef>
                          <a:spcPts val="300"/>
                        </a:spcBef>
                      </a:pPr>
                      <a:r>
                        <a:rPr dirty="0" sz="2200">
                          <a:solidFill>
                            <a:srgbClr val="0000CC"/>
                          </a:solidFill>
                          <a:latin typeface="Cambria"/>
                          <a:cs typeface="Cambria"/>
                        </a:rPr>
                        <a:t>Course </a:t>
                      </a:r>
                      <a:r>
                        <a:rPr dirty="0" sz="2200" spc="-5">
                          <a:solidFill>
                            <a:srgbClr val="0000CC"/>
                          </a:solidFill>
                          <a:latin typeface="Cambria"/>
                          <a:cs typeface="Cambria"/>
                        </a:rPr>
                        <a:t>Outcomes and </a:t>
                      </a:r>
                      <a:r>
                        <a:rPr dirty="0" sz="2200" spc="-15">
                          <a:solidFill>
                            <a:srgbClr val="0000CC"/>
                          </a:solidFill>
                          <a:latin typeface="Cambria"/>
                          <a:cs typeface="Cambria"/>
                        </a:rPr>
                        <a:t>Program</a:t>
                      </a:r>
                      <a:r>
                        <a:rPr dirty="0" sz="2200" spc="-25">
                          <a:solidFill>
                            <a:srgbClr val="0000CC"/>
                          </a:solidFill>
                          <a:latin typeface="Cambria"/>
                          <a:cs typeface="Cambria"/>
                        </a:rPr>
                        <a:t> </a:t>
                      </a:r>
                      <a:r>
                        <a:rPr dirty="0" sz="2200" spc="-5">
                          <a:solidFill>
                            <a:srgbClr val="0000CC"/>
                          </a:solidFill>
                          <a:latin typeface="Cambria"/>
                          <a:cs typeface="Cambria"/>
                        </a:rPr>
                        <a:t>Outcomes</a:t>
                      </a:r>
                      <a:endParaRPr sz="2200">
                        <a:latin typeface="Cambria"/>
                        <a:cs typeface="Cambria"/>
                      </a:endParaRPr>
                    </a:p>
                  </a:txBody>
                  <a:tcPr marL="0" marR="0" marB="0" marT="38100">
                    <a:solidFill>
                      <a:srgbClr val="CCCCCC"/>
                    </a:solidFill>
                  </a:tcPr>
                </a:tc>
              </a:tr>
              <a:tr h="426719">
                <a:tc>
                  <a:txBody>
                    <a:bodyPr/>
                    <a:lstStyle/>
                    <a:p>
                      <a:pPr algn="ctr">
                        <a:lnSpc>
                          <a:spcPct val="100000"/>
                        </a:lnSpc>
                        <a:spcBef>
                          <a:spcPts val="305"/>
                        </a:spcBef>
                      </a:pPr>
                      <a:r>
                        <a:rPr dirty="0" sz="2200">
                          <a:solidFill>
                            <a:srgbClr val="0000CC"/>
                          </a:solidFill>
                          <a:latin typeface="Cambria"/>
                          <a:cs typeface="Cambria"/>
                        </a:rPr>
                        <a:t>4</a:t>
                      </a:r>
                      <a:endParaRPr sz="2200">
                        <a:latin typeface="Cambria"/>
                        <a:cs typeface="Cambria"/>
                      </a:endParaRPr>
                    </a:p>
                  </a:txBody>
                  <a:tcPr marL="0" marR="0" marB="0" marT="38735">
                    <a:solidFill>
                      <a:srgbClr val="E9EEE8"/>
                    </a:solidFill>
                  </a:tcPr>
                </a:tc>
                <a:tc>
                  <a:txBody>
                    <a:bodyPr/>
                    <a:lstStyle/>
                    <a:p>
                      <a:pPr marL="99060">
                        <a:lnSpc>
                          <a:spcPct val="100000"/>
                        </a:lnSpc>
                        <a:spcBef>
                          <a:spcPts val="305"/>
                        </a:spcBef>
                      </a:pPr>
                      <a:r>
                        <a:rPr dirty="0" sz="2200" spc="-5">
                          <a:solidFill>
                            <a:srgbClr val="0000CC"/>
                          </a:solidFill>
                          <a:latin typeface="Cambria"/>
                          <a:cs typeface="Cambria"/>
                        </a:rPr>
                        <a:t>Students’</a:t>
                      </a:r>
                      <a:r>
                        <a:rPr dirty="0" sz="2200" spc="5">
                          <a:solidFill>
                            <a:srgbClr val="0000CC"/>
                          </a:solidFill>
                          <a:latin typeface="Cambria"/>
                          <a:cs typeface="Cambria"/>
                        </a:rPr>
                        <a:t> </a:t>
                      </a:r>
                      <a:r>
                        <a:rPr dirty="0" sz="2200" spc="-10">
                          <a:solidFill>
                            <a:srgbClr val="0000CC"/>
                          </a:solidFill>
                          <a:latin typeface="Cambria"/>
                          <a:cs typeface="Cambria"/>
                        </a:rPr>
                        <a:t>Performance</a:t>
                      </a:r>
                      <a:endParaRPr sz="2200">
                        <a:latin typeface="Cambria"/>
                        <a:cs typeface="Cambria"/>
                      </a:endParaRPr>
                    </a:p>
                  </a:txBody>
                  <a:tcPr marL="0" marR="0" marB="0" marT="38735">
                    <a:solidFill>
                      <a:srgbClr val="E9EEE8"/>
                    </a:solidFill>
                  </a:tcPr>
                </a:tc>
              </a:tr>
              <a:tr h="426719">
                <a:tc>
                  <a:txBody>
                    <a:bodyPr/>
                    <a:lstStyle/>
                    <a:p>
                      <a:pPr algn="ctr">
                        <a:lnSpc>
                          <a:spcPct val="100000"/>
                        </a:lnSpc>
                        <a:spcBef>
                          <a:spcPts val="305"/>
                        </a:spcBef>
                      </a:pPr>
                      <a:r>
                        <a:rPr dirty="0" sz="2200">
                          <a:solidFill>
                            <a:srgbClr val="0000CC"/>
                          </a:solidFill>
                          <a:latin typeface="Cambria"/>
                          <a:cs typeface="Cambria"/>
                        </a:rPr>
                        <a:t>5</a:t>
                      </a:r>
                      <a:endParaRPr sz="2200">
                        <a:latin typeface="Cambria"/>
                        <a:cs typeface="Cambria"/>
                      </a:endParaRPr>
                    </a:p>
                  </a:txBody>
                  <a:tcPr marL="0" marR="0" marB="0" marT="38735">
                    <a:solidFill>
                      <a:srgbClr val="CCCCCC"/>
                    </a:solidFill>
                  </a:tcPr>
                </a:tc>
                <a:tc>
                  <a:txBody>
                    <a:bodyPr/>
                    <a:lstStyle/>
                    <a:p>
                      <a:pPr marL="99060">
                        <a:lnSpc>
                          <a:spcPct val="100000"/>
                        </a:lnSpc>
                        <a:spcBef>
                          <a:spcPts val="305"/>
                        </a:spcBef>
                      </a:pPr>
                      <a:r>
                        <a:rPr dirty="0" sz="2200" spc="-15">
                          <a:solidFill>
                            <a:srgbClr val="0000CC"/>
                          </a:solidFill>
                          <a:latin typeface="Cambria"/>
                          <a:cs typeface="Cambria"/>
                        </a:rPr>
                        <a:t>Faculty </a:t>
                      </a:r>
                      <a:r>
                        <a:rPr dirty="0" sz="2200" spc="-5">
                          <a:solidFill>
                            <a:srgbClr val="0000CC"/>
                          </a:solidFill>
                          <a:latin typeface="Cambria"/>
                          <a:cs typeface="Cambria"/>
                        </a:rPr>
                        <a:t>Information and</a:t>
                      </a:r>
                      <a:r>
                        <a:rPr dirty="0" sz="2200" spc="-10">
                          <a:solidFill>
                            <a:srgbClr val="0000CC"/>
                          </a:solidFill>
                          <a:latin typeface="Cambria"/>
                          <a:cs typeface="Cambria"/>
                        </a:rPr>
                        <a:t> </a:t>
                      </a:r>
                      <a:r>
                        <a:rPr dirty="0" sz="2200">
                          <a:solidFill>
                            <a:srgbClr val="0000CC"/>
                          </a:solidFill>
                          <a:latin typeface="Cambria"/>
                          <a:cs typeface="Cambria"/>
                        </a:rPr>
                        <a:t>Contributions</a:t>
                      </a:r>
                      <a:endParaRPr sz="2200">
                        <a:latin typeface="Cambria"/>
                        <a:cs typeface="Cambria"/>
                      </a:endParaRPr>
                    </a:p>
                  </a:txBody>
                  <a:tcPr marL="0" marR="0" marB="0" marT="38735">
                    <a:solidFill>
                      <a:srgbClr val="CCCCCC"/>
                    </a:solidFill>
                  </a:tcPr>
                </a:tc>
              </a:tr>
              <a:tr h="426720">
                <a:tc>
                  <a:txBody>
                    <a:bodyPr/>
                    <a:lstStyle/>
                    <a:p>
                      <a:pPr algn="ctr">
                        <a:lnSpc>
                          <a:spcPct val="100000"/>
                        </a:lnSpc>
                        <a:spcBef>
                          <a:spcPts val="305"/>
                        </a:spcBef>
                      </a:pPr>
                      <a:r>
                        <a:rPr dirty="0" sz="2200">
                          <a:solidFill>
                            <a:srgbClr val="0000CC"/>
                          </a:solidFill>
                          <a:latin typeface="Cambria"/>
                          <a:cs typeface="Cambria"/>
                        </a:rPr>
                        <a:t>6</a:t>
                      </a:r>
                      <a:endParaRPr sz="2200">
                        <a:latin typeface="Cambria"/>
                        <a:cs typeface="Cambria"/>
                      </a:endParaRPr>
                    </a:p>
                  </a:txBody>
                  <a:tcPr marL="0" marR="0" marB="0" marT="38735">
                    <a:solidFill>
                      <a:srgbClr val="E9EEE8"/>
                    </a:solidFill>
                  </a:tcPr>
                </a:tc>
                <a:tc>
                  <a:txBody>
                    <a:bodyPr/>
                    <a:lstStyle/>
                    <a:p>
                      <a:pPr marL="99060">
                        <a:lnSpc>
                          <a:spcPct val="100000"/>
                        </a:lnSpc>
                        <a:spcBef>
                          <a:spcPts val="305"/>
                        </a:spcBef>
                      </a:pPr>
                      <a:r>
                        <a:rPr dirty="0" sz="2200" spc="-15">
                          <a:solidFill>
                            <a:srgbClr val="0000CC"/>
                          </a:solidFill>
                          <a:latin typeface="Cambria"/>
                          <a:cs typeface="Cambria"/>
                        </a:rPr>
                        <a:t>Facilities </a:t>
                      </a:r>
                      <a:r>
                        <a:rPr dirty="0" sz="2200" spc="-5">
                          <a:solidFill>
                            <a:srgbClr val="0000CC"/>
                          </a:solidFill>
                          <a:latin typeface="Cambria"/>
                          <a:cs typeface="Cambria"/>
                        </a:rPr>
                        <a:t>and </a:t>
                      </a:r>
                      <a:r>
                        <a:rPr dirty="0" sz="2200" spc="-20">
                          <a:solidFill>
                            <a:srgbClr val="0000CC"/>
                          </a:solidFill>
                          <a:latin typeface="Cambria"/>
                          <a:cs typeface="Cambria"/>
                        </a:rPr>
                        <a:t>Technical</a:t>
                      </a:r>
                      <a:r>
                        <a:rPr dirty="0" sz="2200" spc="20">
                          <a:solidFill>
                            <a:srgbClr val="0000CC"/>
                          </a:solidFill>
                          <a:latin typeface="Cambria"/>
                          <a:cs typeface="Cambria"/>
                        </a:rPr>
                        <a:t> </a:t>
                      </a:r>
                      <a:r>
                        <a:rPr dirty="0" sz="2200" spc="-5">
                          <a:solidFill>
                            <a:srgbClr val="0000CC"/>
                          </a:solidFill>
                          <a:latin typeface="Cambria"/>
                          <a:cs typeface="Cambria"/>
                        </a:rPr>
                        <a:t>Support</a:t>
                      </a:r>
                      <a:endParaRPr sz="2200">
                        <a:latin typeface="Cambria"/>
                        <a:cs typeface="Cambria"/>
                      </a:endParaRPr>
                    </a:p>
                  </a:txBody>
                  <a:tcPr marL="0" marR="0" marB="0" marT="38735">
                    <a:solidFill>
                      <a:srgbClr val="E9EEE8"/>
                    </a:solidFill>
                  </a:tcPr>
                </a:tc>
              </a:tr>
              <a:tr h="426719">
                <a:tc>
                  <a:txBody>
                    <a:bodyPr/>
                    <a:lstStyle/>
                    <a:p>
                      <a:pPr algn="ctr">
                        <a:lnSpc>
                          <a:spcPct val="100000"/>
                        </a:lnSpc>
                        <a:spcBef>
                          <a:spcPts val="305"/>
                        </a:spcBef>
                      </a:pPr>
                      <a:r>
                        <a:rPr dirty="0" sz="2200">
                          <a:solidFill>
                            <a:srgbClr val="0000CC"/>
                          </a:solidFill>
                          <a:latin typeface="Cambria"/>
                          <a:cs typeface="Cambria"/>
                        </a:rPr>
                        <a:t>7</a:t>
                      </a:r>
                      <a:endParaRPr sz="2200">
                        <a:latin typeface="Cambria"/>
                        <a:cs typeface="Cambria"/>
                      </a:endParaRPr>
                    </a:p>
                  </a:txBody>
                  <a:tcPr marL="0" marR="0" marB="0" marT="38735">
                    <a:solidFill>
                      <a:srgbClr val="CCCCCC"/>
                    </a:solidFill>
                  </a:tcPr>
                </a:tc>
                <a:tc>
                  <a:txBody>
                    <a:bodyPr/>
                    <a:lstStyle/>
                    <a:p>
                      <a:pPr marL="99060">
                        <a:lnSpc>
                          <a:spcPct val="100000"/>
                        </a:lnSpc>
                        <a:spcBef>
                          <a:spcPts val="305"/>
                        </a:spcBef>
                      </a:pPr>
                      <a:r>
                        <a:rPr dirty="0" sz="2200">
                          <a:solidFill>
                            <a:srgbClr val="0000CC"/>
                          </a:solidFill>
                          <a:latin typeface="Cambria"/>
                          <a:cs typeface="Cambria"/>
                        </a:rPr>
                        <a:t>Continuous</a:t>
                      </a:r>
                      <a:r>
                        <a:rPr dirty="0" sz="2200" spc="-15">
                          <a:solidFill>
                            <a:srgbClr val="0000CC"/>
                          </a:solidFill>
                          <a:latin typeface="Cambria"/>
                          <a:cs typeface="Cambria"/>
                        </a:rPr>
                        <a:t> Improvement</a:t>
                      </a:r>
                      <a:endParaRPr sz="2200">
                        <a:latin typeface="Cambria"/>
                        <a:cs typeface="Cambria"/>
                      </a:endParaRPr>
                    </a:p>
                  </a:txBody>
                  <a:tcPr marL="0" marR="0" marB="0" marT="38735">
                    <a:solidFill>
                      <a:srgbClr val="CCCCCC"/>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574040" y="634238"/>
            <a:ext cx="4887595" cy="330200"/>
          </a:xfrm>
          <a:prstGeom prst="rect"/>
        </p:spPr>
        <p:txBody>
          <a:bodyPr wrap="square" lIns="0" tIns="12065" rIns="0" bIns="0" rtlCol="0" vert="horz">
            <a:spAutoFit/>
          </a:bodyPr>
          <a:lstStyle/>
          <a:p>
            <a:pPr marL="12700">
              <a:lnSpc>
                <a:spcPct val="100000"/>
              </a:lnSpc>
              <a:spcBef>
                <a:spcPts val="95"/>
              </a:spcBef>
              <a:tabLst>
                <a:tab pos="808355" algn="l"/>
              </a:tabLst>
            </a:pPr>
            <a:r>
              <a:rPr dirty="0" spc="-5"/>
              <a:t>2.2.4.	Initiatives related to industry interaction</a:t>
            </a: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548640" y="1015187"/>
            <a:ext cx="8898255" cy="5020945"/>
          </a:xfrm>
          <a:prstGeom prst="rect">
            <a:avLst/>
          </a:prstGeom>
        </p:spPr>
        <p:txBody>
          <a:bodyPr wrap="square" lIns="0" tIns="88900" rIns="0" bIns="0" rtlCol="0" vert="horz">
            <a:spAutoFit/>
          </a:bodyPr>
          <a:lstStyle/>
          <a:p>
            <a:pPr marL="838200" indent="-343535">
              <a:lnSpc>
                <a:spcPct val="100000"/>
              </a:lnSpc>
              <a:spcBef>
                <a:spcPts val="700"/>
              </a:spcBef>
              <a:buFont typeface="Arial"/>
              <a:buChar char="•"/>
              <a:tabLst>
                <a:tab pos="838200" algn="l"/>
                <a:tab pos="838835" algn="l"/>
              </a:tabLst>
            </a:pPr>
            <a:r>
              <a:rPr dirty="0" sz="2000" spc="-5">
                <a:latin typeface="Times New Roman"/>
                <a:cs typeface="Times New Roman"/>
              </a:rPr>
              <a:t>Industry supported</a:t>
            </a:r>
            <a:r>
              <a:rPr dirty="0" sz="2000">
                <a:latin typeface="Times New Roman"/>
                <a:cs typeface="Times New Roman"/>
              </a:rPr>
              <a:t> </a:t>
            </a:r>
            <a:r>
              <a:rPr dirty="0" sz="2000" spc="-5">
                <a:latin typeface="Times New Roman"/>
                <a:cs typeface="Times New Roman"/>
              </a:rPr>
              <a:t>laboratories.</a:t>
            </a:r>
            <a:endParaRPr sz="2000">
              <a:latin typeface="Times New Roman"/>
              <a:cs typeface="Times New Roman"/>
            </a:endParaRPr>
          </a:p>
          <a:p>
            <a:pPr marL="838200" marR="5080" indent="-343535">
              <a:lnSpc>
                <a:spcPct val="100000"/>
              </a:lnSpc>
              <a:spcBef>
                <a:spcPts val="600"/>
              </a:spcBef>
              <a:buFont typeface="Arial"/>
              <a:buChar char="•"/>
              <a:tabLst>
                <a:tab pos="838200" algn="l"/>
                <a:tab pos="838835" algn="l"/>
              </a:tabLst>
            </a:pPr>
            <a:r>
              <a:rPr dirty="0" sz="2000" spc="-5">
                <a:latin typeface="Times New Roman"/>
                <a:cs typeface="Times New Roman"/>
              </a:rPr>
              <a:t>Industry involvement in the program design and partial delivery of any regular  courses for</a:t>
            </a:r>
            <a:r>
              <a:rPr dirty="0" sz="2000" spc="-15">
                <a:latin typeface="Times New Roman"/>
                <a:cs typeface="Times New Roman"/>
              </a:rPr>
              <a:t> </a:t>
            </a:r>
            <a:r>
              <a:rPr dirty="0" sz="2000" spc="-5">
                <a:latin typeface="Times New Roman"/>
                <a:cs typeface="Times New Roman"/>
              </a:rPr>
              <a:t>students.</a:t>
            </a:r>
            <a:endParaRPr sz="2000">
              <a:latin typeface="Times New Roman"/>
              <a:cs typeface="Times New Roman"/>
            </a:endParaRPr>
          </a:p>
          <a:p>
            <a:pPr marL="838200" indent="-343535">
              <a:lnSpc>
                <a:spcPct val="100000"/>
              </a:lnSpc>
              <a:spcBef>
                <a:spcPts val="600"/>
              </a:spcBef>
              <a:buFont typeface="Arial"/>
              <a:buChar char="•"/>
              <a:tabLst>
                <a:tab pos="838200" algn="l"/>
                <a:tab pos="838835" algn="l"/>
              </a:tabLst>
            </a:pPr>
            <a:r>
              <a:rPr dirty="0" sz="2000" spc="-5">
                <a:latin typeface="Times New Roman"/>
                <a:cs typeface="Times New Roman"/>
              </a:rPr>
              <a:t>Impact analysis of industry institute interaction and actions taken</a:t>
            </a:r>
            <a:r>
              <a:rPr dirty="0" sz="2000" spc="15">
                <a:latin typeface="Times New Roman"/>
                <a:cs typeface="Times New Roman"/>
              </a:rPr>
              <a:t> </a:t>
            </a:r>
            <a:r>
              <a:rPr dirty="0" sz="2000" spc="-5">
                <a:latin typeface="Times New Roman"/>
                <a:cs typeface="Times New Roman"/>
              </a:rPr>
              <a:t>thereof</a:t>
            </a:r>
            <a:endParaRPr sz="2000">
              <a:latin typeface="Times New Roman"/>
              <a:cs typeface="Times New Roman"/>
            </a:endParaRPr>
          </a:p>
          <a:p>
            <a:pPr marL="228600">
              <a:lnSpc>
                <a:spcPct val="100000"/>
              </a:lnSpc>
              <a:spcBef>
                <a:spcPts val="97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685800" indent="-457200">
              <a:lnSpc>
                <a:spcPct val="100000"/>
              </a:lnSpc>
              <a:spcBef>
                <a:spcPts val="620"/>
              </a:spcBef>
              <a:buAutoNum type="alphaUcPeriod"/>
              <a:tabLst>
                <a:tab pos="685165" algn="l"/>
                <a:tab pos="685800" algn="l"/>
              </a:tabLst>
            </a:pPr>
            <a:r>
              <a:rPr dirty="0" sz="1600" spc="-35" i="1">
                <a:latin typeface="Times New Roman"/>
                <a:cs typeface="Times New Roman"/>
              </a:rPr>
              <a:t>Type </a:t>
            </a:r>
            <a:r>
              <a:rPr dirty="0" sz="1600" i="1">
                <a:latin typeface="Times New Roman"/>
                <a:cs typeface="Times New Roman"/>
              </a:rPr>
              <a:t>of Industries, </a:t>
            </a:r>
            <a:r>
              <a:rPr dirty="0" sz="1600" spc="-35" i="1">
                <a:latin typeface="Times New Roman"/>
                <a:cs typeface="Times New Roman"/>
              </a:rPr>
              <a:t>Type </a:t>
            </a:r>
            <a:r>
              <a:rPr dirty="0" sz="1600" i="1">
                <a:latin typeface="Times New Roman"/>
                <a:cs typeface="Times New Roman"/>
              </a:rPr>
              <a:t>of Labs, objectives, utilization and</a:t>
            </a:r>
            <a:r>
              <a:rPr dirty="0" sz="1600" spc="80" i="1">
                <a:latin typeface="Times New Roman"/>
                <a:cs typeface="Times New Roman"/>
              </a:rPr>
              <a:t> </a:t>
            </a:r>
            <a:r>
              <a:rPr dirty="0" sz="1600" i="1">
                <a:latin typeface="Times New Roman"/>
                <a:cs typeface="Times New Roman"/>
              </a:rPr>
              <a:t>effectiveness</a:t>
            </a:r>
            <a:endParaRPr sz="1600">
              <a:latin typeface="Times New Roman"/>
              <a:cs typeface="Times New Roman"/>
            </a:endParaRPr>
          </a:p>
          <a:p>
            <a:pPr marL="685800" indent="-457200">
              <a:lnSpc>
                <a:spcPct val="100000"/>
              </a:lnSpc>
              <a:spcBef>
                <a:spcPts val="960"/>
              </a:spcBef>
              <a:buAutoNum type="alphaUcPeriod"/>
              <a:tabLst>
                <a:tab pos="685165" algn="l"/>
                <a:tab pos="685800" algn="l"/>
              </a:tabLst>
            </a:pPr>
            <a:r>
              <a:rPr dirty="0" sz="1600" i="1">
                <a:latin typeface="Times New Roman"/>
                <a:cs typeface="Times New Roman"/>
              </a:rPr>
              <a:t>Documentary</a:t>
            </a:r>
            <a:r>
              <a:rPr dirty="0" sz="1600" spc="-15" i="1">
                <a:latin typeface="Times New Roman"/>
                <a:cs typeface="Times New Roman"/>
              </a:rPr>
              <a:t> </a:t>
            </a:r>
            <a:r>
              <a:rPr dirty="0" sz="1600" i="1">
                <a:latin typeface="Times New Roman"/>
                <a:cs typeface="Times New Roman"/>
              </a:rPr>
              <a:t>evidence</a:t>
            </a:r>
            <a:endParaRPr sz="1600">
              <a:latin typeface="Times New Roman"/>
              <a:cs typeface="Times New Roman"/>
            </a:endParaRPr>
          </a:p>
          <a:p>
            <a:pPr marL="685800" indent="-457200">
              <a:lnSpc>
                <a:spcPct val="100000"/>
              </a:lnSpc>
              <a:spcBef>
                <a:spcPts val="960"/>
              </a:spcBef>
              <a:buAutoNum type="alphaUcPeriod"/>
              <a:tabLst>
                <a:tab pos="685165" algn="l"/>
                <a:tab pos="685800" algn="l"/>
              </a:tabLst>
            </a:pPr>
            <a:r>
              <a:rPr dirty="0" sz="1600" i="1">
                <a:latin typeface="Times New Roman"/>
                <a:cs typeface="Times New Roman"/>
              </a:rPr>
              <a:t>Analysis and actions taken</a:t>
            </a:r>
            <a:r>
              <a:rPr dirty="0" sz="1600" spc="-10" i="1">
                <a:latin typeface="Times New Roman"/>
                <a:cs typeface="Times New Roman"/>
              </a:rPr>
              <a:t> thereof</a:t>
            </a:r>
            <a:endParaRPr sz="1600">
              <a:latin typeface="Times New Roman"/>
              <a:cs typeface="Times New Roman"/>
            </a:endParaRPr>
          </a:p>
          <a:p>
            <a:pPr>
              <a:lnSpc>
                <a:spcPct val="100000"/>
              </a:lnSpc>
              <a:spcBef>
                <a:spcPts val="25"/>
              </a:spcBef>
            </a:pPr>
            <a:endParaRPr sz="1800">
              <a:latin typeface="Times New Roman"/>
              <a:cs typeface="Times New Roman"/>
            </a:endParaRPr>
          </a:p>
          <a:p>
            <a:pPr>
              <a:lnSpc>
                <a:spcPct val="100000"/>
              </a:lnSpc>
              <a:spcBef>
                <a:spcPts val="5"/>
              </a:spcBef>
              <a:tabLst>
                <a:tab pos="795020" algn="l"/>
              </a:tabLst>
            </a:pPr>
            <a:r>
              <a:rPr dirty="0" sz="2000" spc="-5">
                <a:solidFill>
                  <a:srgbClr val="FF0000"/>
                </a:solidFill>
                <a:latin typeface="Times New Roman"/>
                <a:cs typeface="Times New Roman"/>
              </a:rPr>
              <a:t>2.2.5.	Initiatives related to industry internship/summer</a:t>
            </a:r>
            <a:r>
              <a:rPr dirty="0" sz="2000" spc="-20">
                <a:solidFill>
                  <a:srgbClr val="FF0000"/>
                </a:solidFill>
                <a:latin typeface="Times New Roman"/>
                <a:cs typeface="Times New Roman"/>
              </a:rPr>
              <a:t> </a:t>
            </a:r>
            <a:r>
              <a:rPr dirty="0" sz="2000" spc="-5">
                <a:solidFill>
                  <a:srgbClr val="FF0000"/>
                </a:solidFill>
                <a:latin typeface="Times New Roman"/>
                <a:cs typeface="Times New Roman"/>
              </a:rPr>
              <a:t>training</a:t>
            </a:r>
            <a:endParaRPr sz="2000">
              <a:latin typeface="Times New Roman"/>
              <a:cs typeface="Times New Roman"/>
            </a:endParaRPr>
          </a:p>
          <a:p>
            <a:pPr marL="790575" indent="-343535">
              <a:lnSpc>
                <a:spcPct val="100000"/>
              </a:lnSpc>
              <a:buFont typeface="Arial"/>
              <a:buChar char="•"/>
              <a:tabLst>
                <a:tab pos="790575" algn="l"/>
                <a:tab pos="791210" algn="l"/>
              </a:tabLst>
            </a:pPr>
            <a:r>
              <a:rPr dirty="0" sz="2000" spc="-5">
                <a:latin typeface="Times New Roman"/>
                <a:cs typeface="Times New Roman"/>
              </a:rPr>
              <a:t>Industrial training/tours for</a:t>
            </a:r>
            <a:r>
              <a:rPr dirty="0" sz="2000" spc="-40">
                <a:latin typeface="Times New Roman"/>
                <a:cs typeface="Times New Roman"/>
              </a:rPr>
              <a:t> </a:t>
            </a:r>
            <a:r>
              <a:rPr dirty="0" sz="2000">
                <a:latin typeface="Times New Roman"/>
                <a:cs typeface="Times New Roman"/>
              </a:rPr>
              <a:t>students.</a:t>
            </a:r>
            <a:endParaRPr sz="2000">
              <a:latin typeface="Times New Roman"/>
              <a:cs typeface="Times New Roman"/>
            </a:endParaRPr>
          </a:p>
          <a:p>
            <a:pPr marL="790575" marR="210185" indent="-342900">
              <a:lnSpc>
                <a:spcPct val="100000"/>
              </a:lnSpc>
              <a:buFont typeface="Arial"/>
              <a:buChar char="•"/>
              <a:tabLst>
                <a:tab pos="790575" algn="l"/>
                <a:tab pos="791210" algn="l"/>
              </a:tabLst>
            </a:pPr>
            <a:r>
              <a:rPr dirty="0" sz="2000" spc="-5">
                <a:latin typeface="Times New Roman"/>
                <a:cs typeface="Times New Roman"/>
              </a:rPr>
              <a:t>Industrial / internship / summer training of more than two weeks and </a:t>
            </a:r>
            <a:r>
              <a:rPr dirty="0" sz="2000" spc="-10">
                <a:latin typeface="Times New Roman"/>
                <a:cs typeface="Times New Roman"/>
              </a:rPr>
              <a:t>post  </a:t>
            </a:r>
            <a:r>
              <a:rPr dirty="0" sz="2000" spc="-5">
                <a:latin typeface="Times New Roman"/>
                <a:cs typeface="Times New Roman"/>
              </a:rPr>
              <a:t>training</a:t>
            </a:r>
            <a:r>
              <a:rPr dirty="0" sz="2000" spc="-130">
                <a:latin typeface="Times New Roman"/>
                <a:cs typeface="Times New Roman"/>
              </a:rPr>
              <a:t> </a:t>
            </a:r>
            <a:r>
              <a:rPr dirty="0" sz="2000" spc="-5">
                <a:latin typeface="Times New Roman"/>
                <a:cs typeface="Times New Roman"/>
              </a:rPr>
              <a:t>Assessment.</a:t>
            </a:r>
            <a:endParaRPr sz="2000">
              <a:latin typeface="Times New Roman"/>
              <a:cs typeface="Times New Roman"/>
            </a:endParaRPr>
          </a:p>
          <a:p>
            <a:pPr marL="790575" indent="-343535">
              <a:lnSpc>
                <a:spcPct val="100000"/>
              </a:lnSpc>
              <a:buFont typeface="Arial"/>
              <a:buChar char="•"/>
              <a:tabLst>
                <a:tab pos="790575" algn="l"/>
                <a:tab pos="791210" algn="l"/>
              </a:tabLst>
            </a:pPr>
            <a:r>
              <a:rPr dirty="0" sz="2000" spc="-5">
                <a:latin typeface="Times New Roman"/>
                <a:cs typeface="Times New Roman"/>
              </a:rPr>
              <a:t>Impact analysis of industrial</a:t>
            </a:r>
            <a:r>
              <a:rPr dirty="0" sz="2000" spc="-45">
                <a:latin typeface="Times New Roman"/>
                <a:cs typeface="Times New Roman"/>
              </a:rPr>
              <a:t> </a:t>
            </a:r>
            <a:r>
              <a:rPr dirty="0" sz="2000" spc="-5">
                <a:latin typeface="Times New Roman"/>
                <a:cs typeface="Times New Roman"/>
              </a:rPr>
              <a:t>training.</a:t>
            </a:r>
            <a:endParaRPr sz="2000">
              <a:latin typeface="Times New Roman"/>
              <a:cs typeface="Times New Roman"/>
            </a:endParaRPr>
          </a:p>
          <a:p>
            <a:pPr marL="790575" indent="-343535">
              <a:lnSpc>
                <a:spcPct val="100000"/>
              </a:lnSpc>
              <a:buFont typeface="Arial"/>
              <a:buChar char="•"/>
              <a:tabLst>
                <a:tab pos="790575" algn="l"/>
                <a:tab pos="791210" algn="l"/>
              </a:tabLst>
            </a:pPr>
            <a:r>
              <a:rPr dirty="0" sz="2000" spc="-5">
                <a:latin typeface="Times New Roman"/>
                <a:cs typeface="Times New Roman"/>
              </a:rPr>
              <a:t>Student feedback on</a:t>
            </a:r>
            <a:r>
              <a:rPr dirty="0" sz="2000" spc="-10">
                <a:latin typeface="Times New Roman"/>
                <a:cs typeface="Times New Roman"/>
              </a:rPr>
              <a:t> </a:t>
            </a:r>
            <a:r>
              <a:rPr dirty="0" sz="2000" spc="-5">
                <a:latin typeface="Times New Roman"/>
                <a:cs typeface="Times New Roman"/>
              </a:rPr>
              <a:t>initiatives</a:t>
            </a:r>
            <a:endParaRPr sz="200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383540" y="1546605"/>
            <a:ext cx="5351145" cy="391160"/>
          </a:xfrm>
          <a:prstGeom prst="rect"/>
        </p:spPr>
        <p:txBody>
          <a:bodyPr wrap="square" lIns="0" tIns="12700" rIns="0" bIns="0" rtlCol="0" vert="horz">
            <a:spAutoFit/>
          </a:bodyPr>
          <a:lstStyle/>
          <a:p>
            <a:pPr marL="12700">
              <a:lnSpc>
                <a:spcPct val="100000"/>
              </a:lnSpc>
              <a:spcBef>
                <a:spcPts val="100"/>
              </a:spcBef>
            </a:pPr>
            <a:r>
              <a:rPr dirty="0" sz="2400" spc="-5" b="1" i="1">
                <a:solidFill>
                  <a:srgbClr val="00AF50"/>
                </a:solidFill>
                <a:latin typeface="Times New Roman"/>
                <a:cs typeface="Times New Roman"/>
              </a:rPr>
              <a:t>Exhibits/Context to be</a:t>
            </a:r>
            <a:r>
              <a:rPr dirty="0" sz="2400" spc="-10" b="1" i="1">
                <a:solidFill>
                  <a:srgbClr val="00AF50"/>
                </a:solidFill>
                <a:latin typeface="Times New Roman"/>
                <a:cs typeface="Times New Roman"/>
              </a:rPr>
              <a:t> </a:t>
            </a:r>
            <a:r>
              <a:rPr dirty="0" sz="2400" b="1" i="1">
                <a:solidFill>
                  <a:srgbClr val="00AF50"/>
                </a:solidFill>
                <a:latin typeface="Times New Roman"/>
                <a:cs typeface="Times New Roman"/>
              </a:rPr>
              <a:t>Observed/Assessed:</a:t>
            </a:r>
            <a:endParaRPr sz="2400">
              <a:latin typeface="Times New Roman"/>
              <a:cs typeface="Times New Roman"/>
            </a:endParaRPr>
          </a:p>
        </p:txBody>
      </p:sp>
      <p:sp>
        <p:nvSpPr>
          <p:cNvPr id="8" name="object 8"/>
          <p:cNvSpPr txBox="1"/>
          <p:nvPr/>
        </p:nvSpPr>
        <p:spPr>
          <a:xfrm>
            <a:off x="383540" y="1859483"/>
            <a:ext cx="9063355" cy="1854200"/>
          </a:xfrm>
          <a:prstGeom prst="rect">
            <a:avLst/>
          </a:prstGeom>
        </p:spPr>
        <p:txBody>
          <a:bodyPr wrap="square" lIns="0" tIns="12700" rIns="0" bIns="0" rtlCol="0" vert="horz">
            <a:spAutoFit/>
          </a:bodyPr>
          <a:lstStyle/>
          <a:p>
            <a:pPr marL="812800" marR="6350" indent="-800100">
              <a:lnSpc>
                <a:spcPct val="150000"/>
              </a:lnSpc>
              <a:spcBef>
                <a:spcPts val="100"/>
              </a:spcBef>
            </a:pPr>
            <a:r>
              <a:rPr dirty="0" sz="2000" spc="-5" i="1">
                <a:latin typeface="Times New Roman"/>
                <a:cs typeface="Times New Roman"/>
              </a:rPr>
              <a:t>A. &amp; B. </a:t>
            </a:r>
            <a:r>
              <a:rPr dirty="0" sz="2000" spc="-40" i="1">
                <a:latin typeface="Times New Roman"/>
                <a:cs typeface="Times New Roman"/>
              </a:rPr>
              <a:t>Type </a:t>
            </a:r>
            <a:r>
              <a:rPr dirty="0" sz="2000" spc="-5" i="1">
                <a:latin typeface="Times New Roman"/>
                <a:cs typeface="Times New Roman"/>
              </a:rPr>
              <a:t>of Industries, planned or non-planned </a:t>
            </a:r>
            <a:r>
              <a:rPr dirty="0" sz="2000" spc="-20" i="1">
                <a:latin typeface="Times New Roman"/>
                <a:cs typeface="Times New Roman"/>
              </a:rPr>
              <a:t>activity, </a:t>
            </a:r>
            <a:r>
              <a:rPr dirty="0" sz="2000" spc="-5" i="1">
                <a:latin typeface="Times New Roman"/>
                <a:cs typeface="Times New Roman"/>
              </a:rPr>
              <a:t>objectives clearly defined,  </a:t>
            </a:r>
            <a:r>
              <a:rPr dirty="0" sz="2000" i="1">
                <a:latin typeface="Times New Roman"/>
                <a:cs typeface="Times New Roman"/>
              </a:rPr>
              <a:t>no. </a:t>
            </a:r>
            <a:r>
              <a:rPr dirty="0" sz="2000" spc="-5" i="1">
                <a:latin typeface="Times New Roman"/>
                <a:cs typeface="Times New Roman"/>
              </a:rPr>
              <a:t>of students participated, </a:t>
            </a:r>
            <a:r>
              <a:rPr dirty="0" sz="2000" spc="-10" i="1">
                <a:latin typeface="Times New Roman"/>
                <a:cs typeface="Times New Roman"/>
              </a:rPr>
              <a:t>relevant </a:t>
            </a:r>
            <a:r>
              <a:rPr dirty="0" sz="2000" spc="-20" i="1">
                <a:latin typeface="Times New Roman"/>
                <a:cs typeface="Times New Roman"/>
              </a:rPr>
              <a:t>area </a:t>
            </a:r>
            <a:r>
              <a:rPr dirty="0" sz="2000" spc="-5" i="1">
                <a:latin typeface="Times New Roman"/>
                <a:cs typeface="Times New Roman"/>
              </a:rPr>
              <a:t>of training, visit </a:t>
            </a:r>
            <a:r>
              <a:rPr dirty="0" sz="2000" spc="-15" i="1">
                <a:latin typeface="Times New Roman"/>
                <a:cs typeface="Times New Roman"/>
              </a:rPr>
              <a:t>report</a:t>
            </a:r>
            <a:r>
              <a:rPr dirty="0" sz="2000" spc="-5" i="1">
                <a:latin typeface="Times New Roman"/>
                <a:cs typeface="Times New Roman"/>
              </a:rPr>
              <a:t> documented</a:t>
            </a:r>
            <a:endParaRPr sz="2000">
              <a:latin typeface="Times New Roman"/>
              <a:cs typeface="Times New Roman"/>
            </a:endParaRPr>
          </a:p>
          <a:p>
            <a:pPr marL="812800" marR="5080" indent="-800100">
              <a:lnSpc>
                <a:spcPct val="150000"/>
              </a:lnSpc>
            </a:pPr>
            <a:r>
              <a:rPr dirty="0" sz="2000" spc="-5" i="1">
                <a:latin typeface="Times New Roman"/>
                <a:cs typeface="Times New Roman"/>
              </a:rPr>
              <a:t>C.&amp; D. Impact analysis and feedback format, analysis and actions taken (also to be  </a:t>
            </a:r>
            <a:r>
              <a:rPr dirty="0" sz="2000" spc="-5" i="1">
                <a:latin typeface="Times New Roman"/>
                <a:cs typeface="Times New Roman"/>
              </a:rPr>
              <a:t>verified during interaction with</a:t>
            </a:r>
            <a:r>
              <a:rPr dirty="0" sz="2000" spc="-30" i="1">
                <a:latin typeface="Times New Roman"/>
                <a:cs typeface="Times New Roman"/>
              </a:rPr>
              <a:t> </a:t>
            </a:r>
            <a:r>
              <a:rPr dirty="0" sz="2000" spc="-5" i="1">
                <a:latin typeface="Times New Roman"/>
                <a:cs typeface="Times New Roman"/>
              </a:rPr>
              <a:t>students)</a:t>
            </a:r>
            <a:endParaRPr sz="20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a:spLocks noGrp="1"/>
          </p:cNvSpPr>
          <p:nvPr>
            <p:ph type="title"/>
          </p:nvPr>
        </p:nvSpPr>
        <p:spPr>
          <a:xfrm>
            <a:off x="408940" y="343154"/>
            <a:ext cx="8409305" cy="452755"/>
          </a:xfrm>
          <a:prstGeom prst="rect"/>
        </p:spPr>
        <p:txBody>
          <a:bodyPr wrap="square" lIns="0" tIns="12700" rIns="0" bIns="0" rtlCol="0" vert="horz">
            <a:spAutoFit/>
          </a:bodyPr>
          <a:lstStyle/>
          <a:p>
            <a:pPr marL="12700">
              <a:lnSpc>
                <a:spcPct val="100000"/>
              </a:lnSpc>
              <a:spcBef>
                <a:spcPts val="100"/>
              </a:spcBef>
            </a:pPr>
            <a:r>
              <a:rPr dirty="0" spc="-5" b="1">
                <a:latin typeface="Cambria"/>
                <a:cs typeface="Cambria"/>
              </a:rPr>
              <a:t>CRITERION 3: </a:t>
            </a:r>
            <a:r>
              <a:rPr dirty="0" sz="2800" spc="-10" b="1">
                <a:latin typeface="Cambria"/>
                <a:cs typeface="Cambria"/>
              </a:rPr>
              <a:t>Course Outcomes </a:t>
            </a:r>
            <a:r>
              <a:rPr dirty="0" sz="2800" spc="-5" b="1">
                <a:latin typeface="Cambria"/>
                <a:cs typeface="Cambria"/>
              </a:rPr>
              <a:t>and </a:t>
            </a:r>
            <a:r>
              <a:rPr dirty="0" sz="2800" spc="-15" b="1">
                <a:latin typeface="Cambria"/>
                <a:cs typeface="Cambria"/>
              </a:rPr>
              <a:t>Program</a:t>
            </a:r>
            <a:r>
              <a:rPr dirty="0" sz="2800" spc="-25" b="1">
                <a:latin typeface="Cambria"/>
                <a:cs typeface="Cambria"/>
              </a:rPr>
              <a:t> </a:t>
            </a:r>
            <a:r>
              <a:rPr dirty="0" sz="2800" spc="-10" b="1">
                <a:latin typeface="Cambria"/>
                <a:cs typeface="Cambria"/>
              </a:rPr>
              <a:t>Outcomes</a:t>
            </a:r>
            <a:endParaRPr sz="2800">
              <a:latin typeface="Cambria"/>
              <a:cs typeface="Cambria"/>
            </a:endParaRPr>
          </a:p>
        </p:txBody>
      </p:sp>
      <p:sp>
        <p:nvSpPr>
          <p:cNvPr id="13" name="object 13"/>
          <p:cNvSpPr txBox="1"/>
          <p:nvPr/>
        </p:nvSpPr>
        <p:spPr>
          <a:xfrm>
            <a:off x="408940" y="1497330"/>
            <a:ext cx="9006205" cy="3633470"/>
          </a:xfrm>
          <a:prstGeom prst="rect">
            <a:avLst/>
          </a:prstGeom>
        </p:spPr>
        <p:txBody>
          <a:bodyPr wrap="square" lIns="0" tIns="12700" rIns="0" bIns="0" rtlCol="0" vert="horz">
            <a:spAutoFit/>
          </a:bodyPr>
          <a:lstStyle/>
          <a:p>
            <a:pPr lvl="1" marL="635000" marR="5080" indent="-457200">
              <a:lnSpc>
                <a:spcPct val="100000"/>
              </a:lnSpc>
              <a:spcBef>
                <a:spcPts val="100"/>
              </a:spcBef>
              <a:buAutoNum type="arabicPeriod"/>
              <a:tabLst>
                <a:tab pos="635000" algn="l"/>
                <a:tab pos="1908175" algn="l"/>
                <a:tab pos="2451735" algn="l"/>
                <a:tab pos="3936365" algn="l"/>
                <a:tab pos="5085080" algn="l"/>
                <a:tab pos="5628640" algn="l"/>
                <a:tab pos="6760209" algn="l"/>
                <a:tab pos="7381875" algn="l"/>
                <a:tab pos="7926070" algn="l"/>
              </a:tabLst>
            </a:pPr>
            <a:r>
              <a:rPr dirty="0" sz="2200" b="1">
                <a:solidFill>
                  <a:srgbClr val="0000CC"/>
                </a:solidFill>
                <a:latin typeface="Times New Roman"/>
                <a:cs typeface="Times New Roman"/>
              </a:rPr>
              <a:t>Estab</a:t>
            </a:r>
            <a:r>
              <a:rPr dirty="0" sz="2200" spc="-10" b="1">
                <a:solidFill>
                  <a:srgbClr val="0000CC"/>
                </a:solidFill>
                <a:latin typeface="Times New Roman"/>
                <a:cs typeface="Times New Roman"/>
              </a:rPr>
              <a:t>l</a:t>
            </a:r>
            <a:r>
              <a:rPr dirty="0" sz="2200" b="1">
                <a:solidFill>
                  <a:srgbClr val="0000CC"/>
                </a:solidFill>
                <a:latin typeface="Times New Roman"/>
                <a:cs typeface="Times New Roman"/>
              </a:rPr>
              <a:t>ish</a:t>
            </a:r>
            <a:r>
              <a:rPr dirty="0" sz="2200" b="1">
                <a:solidFill>
                  <a:srgbClr val="0000CC"/>
                </a:solidFill>
                <a:latin typeface="Times New Roman"/>
                <a:cs typeface="Times New Roman"/>
              </a:rPr>
              <a:t>	</a:t>
            </a:r>
            <a:r>
              <a:rPr dirty="0" sz="2200" spc="-5" b="1">
                <a:solidFill>
                  <a:srgbClr val="0000CC"/>
                </a:solidFill>
                <a:latin typeface="Times New Roman"/>
                <a:cs typeface="Times New Roman"/>
              </a:rPr>
              <a:t>th</a:t>
            </a:r>
            <a:r>
              <a:rPr dirty="0" sz="2200" b="1">
                <a:solidFill>
                  <a:srgbClr val="0000CC"/>
                </a:solidFill>
                <a:latin typeface="Times New Roman"/>
                <a:cs typeface="Times New Roman"/>
              </a:rPr>
              <a:t>e</a:t>
            </a:r>
            <a:r>
              <a:rPr dirty="0" sz="2200" b="1">
                <a:solidFill>
                  <a:srgbClr val="0000CC"/>
                </a:solidFill>
                <a:latin typeface="Times New Roman"/>
                <a:cs typeface="Times New Roman"/>
              </a:rPr>
              <a:t>	</a:t>
            </a:r>
            <a:r>
              <a:rPr dirty="0" sz="2200" b="1">
                <a:solidFill>
                  <a:srgbClr val="0000CC"/>
                </a:solidFill>
                <a:latin typeface="Times New Roman"/>
                <a:cs typeface="Times New Roman"/>
              </a:rPr>
              <a:t>co</a:t>
            </a:r>
            <a:r>
              <a:rPr dirty="0" sz="2200" spc="-10" b="1">
                <a:solidFill>
                  <a:srgbClr val="0000CC"/>
                </a:solidFill>
                <a:latin typeface="Times New Roman"/>
                <a:cs typeface="Times New Roman"/>
              </a:rPr>
              <a:t>r</a:t>
            </a:r>
            <a:r>
              <a:rPr dirty="0" sz="2200" spc="-45" b="1">
                <a:solidFill>
                  <a:srgbClr val="0000CC"/>
                </a:solidFill>
                <a:latin typeface="Times New Roman"/>
                <a:cs typeface="Times New Roman"/>
              </a:rPr>
              <a:t>r</a:t>
            </a:r>
            <a:r>
              <a:rPr dirty="0" sz="2200" b="1">
                <a:solidFill>
                  <a:srgbClr val="0000CC"/>
                </a:solidFill>
                <a:latin typeface="Times New Roman"/>
                <a:cs typeface="Times New Roman"/>
              </a:rPr>
              <a:t>elation</a:t>
            </a:r>
            <a:r>
              <a:rPr dirty="0" sz="2200" b="1">
                <a:solidFill>
                  <a:srgbClr val="0000CC"/>
                </a:solidFill>
                <a:latin typeface="Times New Roman"/>
                <a:cs typeface="Times New Roman"/>
              </a:rPr>
              <a:t>	</a:t>
            </a:r>
            <a:r>
              <a:rPr dirty="0" sz="2200" b="1">
                <a:solidFill>
                  <a:srgbClr val="0000CC"/>
                </a:solidFill>
                <a:latin typeface="Times New Roman"/>
                <a:cs typeface="Times New Roman"/>
              </a:rPr>
              <a:t>between</a:t>
            </a:r>
            <a:r>
              <a:rPr dirty="0" sz="2200" b="1">
                <a:solidFill>
                  <a:srgbClr val="0000CC"/>
                </a:solidFill>
                <a:latin typeface="Times New Roman"/>
                <a:cs typeface="Times New Roman"/>
              </a:rPr>
              <a:t>	</a:t>
            </a:r>
            <a:r>
              <a:rPr dirty="0" sz="2200" spc="-5" b="1">
                <a:solidFill>
                  <a:srgbClr val="0000CC"/>
                </a:solidFill>
                <a:latin typeface="Times New Roman"/>
                <a:cs typeface="Times New Roman"/>
              </a:rPr>
              <a:t>th</a:t>
            </a:r>
            <a:r>
              <a:rPr dirty="0" sz="2200" b="1">
                <a:solidFill>
                  <a:srgbClr val="0000CC"/>
                </a:solidFill>
                <a:latin typeface="Times New Roman"/>
                <a:cs typeface="Times New Roman"/>
              </a:rPr>
              <a:t>e</a:t>
            </a:r>
            <a:r>
              <a:rPr dirty="0" sz="2200" b="1">
                <a:solidFill>
                  <a:srgbClr val="0000CC"/>
                </a:solidFill>
                <a:latin typeface="Times New Roman"/>
                <a:cs typeface="Times New Roman"/>
              </a:rPr>
              <a:t>	</a:t>
            </a:r>
            <a:r>
              <a:rPr dirty="0" sz="2200" b="1">
                <a:solidFill>
                  <a:srgbClr val="FF0000"/>
                </a:solidFill>
                <a:latin typeface="Times New Roman"/>
                <a:cs typeface="Times New Roman"/>
              </a:rPr>
              <a:t>Cour</a:t>
            </a:r>
            <a:r>
              <a:rPr dirty="0" sz="2200" spc="-10" b="1">
                <a:solidFill>
                  <a:srgbClr val="FF0000"/>
                </a:solidFill>
                <a:latin typeface="Times New Roman"/>
                <a:cs typeface="Times New Roman"/>
              </a:rPr>
              <a:t>s</a:t>
            </a:r>
            <a:r>
              <a:rPr dirty="0" sz="2200" b="1">
                <a:solidFill>
                  <a:srgbClr val="FF0000"/>
                </a:solidFill>
                <a:latin typeface="Times New Roman"/>
                <a:cs typeface="Times New Roman"/>
              </a:rPr>
              <a:t>es</a:t>
            </a:r>
            <a:r>
              <a:rPr dirty="0" sz="2200" b="1">
                <a:solidFill>
                  <a:srgbClr val="FF0000"/>
                </a:solidFill>
                <a:latin typeface="Times New Roman"/>
                <a:cs typeface="Times New Roman"/>
              </a:rPr>
              <a:t>	</a:t>
            </a:r>
            <a:r>
              <a:rPr dirty="0" sz="2200" b="1">
                <a:solidFill>
                  <a:srgbClr val="FF0000"/>
                </a:solidFill>
                <a:latin typeface="Times New Roman"/>
                <a:cs typeface="Times New Roman"/>
              </a:rPr>
              <a:t>and</a:t>
            </a:r>
            <a:r>
              <a:rPr dirty="0" sz="2200" b="1">
                <a:solidFill>
                  <a:srgbClr val="FF0000"/>
                </a:solidFill>
                <a:latin typeface="Times New Roman"/>
                <a:cs typeface="Times New Roman"/>
              </a:rPr>
              <a:t>	</a:t>
            </a:r>
            <a:r>
              <a:rPr dirty="0" sz="2200" spc="-5" b="1">
                <a:solidFill>
                  <a:srgbClr val="FF0000"/>
                </a:solidFill>
                <a:latin typeface="Times New Roman"/>
                <a:cs typeface="Times New Roman"/>
              </a:rPr>
              <a:t>th</a:t>
            </a:r>
            <a:r>
              <a:rPr dirty="0" sz="2200" b="1">
                <a:solidFill>
                  <a:srgbClr val="FF0000"/>
                </a:solidFill>
                <a:latin typeface="Times New Roman"/>
                <a:cs typeface="Times New Roman"/>
              </a:rPr>
              <a:t>e</a:t>
            </a:r>
            <a:r>
              <a:rPr dirty="0" sz="2200" b="1">
                <a:solidFill>
                  <a:srgbClr val="FF0000"/>
                </a:solidFill>
                <a:latin typeface="Times New Roman"/>
                <a:cs typeface="Times New Roman"/>
              </a:rPr>
              <a:t>	</a:t>
            </a:r>
            <a:r>
              <a:rPr dirty="0" sz="2200" b="1">
                <a:solidFill>
                  <a:srgbClr val="FF0000"/>
                </a:solidFill>
                <a:latin typeface="Times New Roman"/>
                <a:cs typeface="Times New Roman"/>
              </a:rPr>
              <a:t>P</a:t>
            </a:r>
            <a:r>
              <a:rPr dirty="0" sz="2200" spc="-45" b="1">
                <a:solidFill>
                  <a:srgbClr val="FF0000"/>
                </a:solidFill>
                <a:latin typeface="Times New Roman"/>
                <a:cs typeface="Times New Roman"/>
              </a:rPr>
              <a:t>r</a:t>
            </a:r>
            <a:r>
              <a:rPr dirty="0" sz="2200" b="1">
                <a:solidFill>
                  <a:srgbClr val="FF0000"/>
                </a:solidFill>
                <a:latin typeface="Times New Roman"/>
                <a:cs typeface="Times New Roman"/>
              </a:rPr>
              <a:t>ogram  </a:t>
            </a:r>
            <a:r>
              <a:rPr dirty="0" sz="2200" b="1">
                <a:solidFill>
                  <a:srgbClr val="FF0000"/>
                </a:solidFill>
                <a:latin typeface="Times New Roman"/>
                <a:cs typeface="Times New Roman"/>
              </a:rPr>
              <a:t>Outcomes (POs) </a:t>
            </a:r>
            <a:r>
              <a:rPr dirty="0" sz="2200" b="1">
                <a:solidFill>
                  <a:srgbClr val="0000CC"/>
                </a:solidFill>
                <a:latin typeface="Times New Roman"/>
                <a:cs typeface="Times New Roman"/>
              </a:rPr>
              <a:t>and </a:t>
            </a:r>
            <a:r>
              <a:rPr dirty="0" sz="2200" spc="-5" b="1">
                <a:solidFill>
                  <a:srgbClr val="0000CC"/>
                </a:solidFill>
                <a:latin typeface="Times New Roman"/>
                <a:cs typeface="Times New Roman"/>
              </a:rPr>
              <a:t>Program Specific </a:t>
            </a:r>
            <a:r>
              <a:rPr dirty="0" sz="2200" b="1">
                <a:solidFill>
                  <a:srgbClr val="0000CC"/>
                </a:solidFill>
                <a:latin typeface="Times New Roman"/>
                <a:cs typeface="Times New Roman"/>
              </a:rPr>
              <a:t>Outcomes</a:t>
            </a:r>
            <a:r>
              <a:rPr dirty="0" sz="2200" spc="-25" b="1">
                <a:solidFill>
                  <a:srgbClr val="0000CC"/>
                </a:solidFill>
                <a:latin typeface="Times New Roman"/>
                <a:cs typeface="Times New Roman"/>
              </a:rPr>
              <a:t> </a:t>
            </a:r>
            <a:r>
              <a:rPr dirty="0" sz="2200" b="1">
                <a:solidFill>
                  <a:srgbClr val="0000CC"/>
                </a:solidFill>
                <a:latin typeface="Times New Roman"/>
                <a:cs typeface="Times New Roman"/>
              </a:rPr>
              <a:t>(PSOs)</a:t>
            </a:r>
            <a:endParaRPr sz="2200">
              <a:latin typeface="Times New Roman"/>
              <a:cs typeface="Times New Roman"/>
            </a:endParaRPr>
          </a:p>
          <a:p>
            <a:pPr lvl="2" marL="973455" indent="-796290">
              <a:lnSpc>
                <a:spcPct val="100000"/>
              </a:lnSpc>
              <a:spcBef>
                <a:spcPts val="969"/>
              </a:spcBef>
              <a:buAutoNum type="arabicPeriod"/>
              <a:tabLst>
                <a:tab pos="973455" algn="l"/>
                <a:tab pos="974090" algn="l"/>
              </a:tabLst>
            </a:pPr>
            <a:r>
              <a:rPr dirty="0" sz="2000" spc="-5">
                <a:solidFill>
                  <a:srgbClr val="FF0000"/>
                </a:solidFill>
                <a:latin typeface="Times New Roman"/>
                <a:cs typeface="Times New Roman"/>
              </a:rPr>
              <a:t>Course Outcomes</a:t>
            </a:r>
            <a:r>
              <a:rPr dirty="0" sz="2000" spc="-20">
                <a:solidFill>
                  <a:srgbClr val="FF0000"/>
                </a:solidFill>
                <a:latin typeface="Times New Roman"/>
                <a:cs typeface="Times New Roman"/>
              </a:rPr>
              <a:t> </a:t>
            </a:r>
            <a:r>
              <a:rPr dirty="0" sz="2000" spc="-5">
                <a:solidFill>
                  <a:srgbClr val="FF0000"/>
                </a:solidFill>
                <a:latin typeface="Times New Roman"/>
                <a:cs typeface="Times New Roman"/>
              </a:rPr>
              <a:t>(COs)</a:t>
            </a:r>
            <a:endParaRPr sz="2000">
              <a:latin typeface="Times New Roman"/>
              <a:cs typeface="Times New Roman"/>
            </a:endParaRPr>
          </a:p>
          <a:p>
            <a:pPr marL="444500" marR="5080">
              <a:lnSpc>
                <a:spcPct val="145100"/>
              </a:lnSpc>
              <a:spcBef>
                <a:spcPts val="545"/>
              </a:spcBef>
            </a:pPr>
            <a:r>
              <a:rPr dirty="0" sz="2000">
                <a:latin typeface="Times New Roman"/>
                <a:cs typeface="Times New Roman"/>
              </a:rPr>
              <a:t>SAR </a:t>
            </a:r>
            <a:r>
              <a:rPr dirty="0" sz="2000" spc="-5">
                <a:latin typeface="Times New Roman"/>
                <a:cs typeface="Times New Roman"/>
              </a:rPr>
              <a:t>should include course outcomes of </a:t>
            </a:r>
            <a:r>
              <a:rPr dirty="0" sz="2400" b="1">
                <a:solidFill>
                  <a:srgbClr val="FF0000"/>
                </a:solidFill>
                <a:latin typeface="Times New Roman"/>
                <a:cs typeface="Times New Roman"/>
              </a:rPr>
              <a:t>One </a:t>
            </a:r>
            <a:r>
              <a:rPr dirty="0" sz="2400" spc="-5" b="1">
                <a:solidFill>
                  <a:srgbClr val="FF0000"/>
                </a:solidFill>
                <a:latin typeface="Times New Roman"/>
                <a:cs typeface="Times New Roman"/>
              </a:rPr>
              <a:t>course/Semester </a:t>
            </a:r>
            <a:r>
              <a:rPr dirty="0" sz="2000" spc="-5">
                <a:latin typeface="Times New Roman"/>
                <a:cs typeface="Times New Roman"/>
              </a:rPr>
              <a:t>(3rd to 8th) </a:t>
            </a:r>
            <a:r>
              <a:rPr dirty="0" sz="2000" spc="-10">
                <a:latin typeface="Times New Roman"/>
                <a:cs typeface="Times New Roman"/>
              </a:rPr>
              <a:t>of  </a:t>
            </a:r>
            <a:r>
              <a:rPr dirty="0" sz="2000" spc="-25">
                <a:latin typeface="Times New Roman"/>
                <a:cs typeface="Times New Roman"/>
              </a:rPr>
              <a:t>study, </a:t>
            </a:r>
            <a:r>
              <a:rPr dirty="0" sz="2000" spc="-15">
                <a:latin typeface="Times New Roman"/>
                <a:cs typeface="Times New Roman"/>
              </a:rPr>
              <a:t>however, </a:t>
            </a:r>
            <a:r>
              <a:rPr dirty="0" sz="2000" spc="-5">
                <a:latin typeface="Times New Roman"/>
                <a:cs typeface="Times New Roman"/>
              </a:rPr>
              <a:t>should be prepared for all courses and made available as</a:t>
            </a:r>
            <a:r>
              <a:rPr dirty="0" sz="2000" spc="120">
                <a:latin typeface="Times New Roman"/>
                <a:cs typeface="Times New Roman"/>
              </a:rPr>
              <a:t> </a:t>
            </a:r>
            <a:r>
              <a:rPr dirty="0" sz="2000" spc="-5">
                <a:latin typeface="Times New Roman"/>
                <a:cs typeface="Times New Roman"/>
              </a:rPr>
              <a:t>evidence</a:t>
            </a:r>
            <a:endParaRPr sz="2000">
              <a:latin typeface="Times New Roman"/>
              <a:cs typeface="Times New Roman"/>
            </a:endParaRPr>
          </a:p>
          <a:p>
            <a:pPr>
              <a:lnSpc>
                <a:spcPct val="100000"/>
              </a:lnSpc>
              <a:spcBef>
                <a:spcPts val="15"/>
              </a:spcBef>
            </a:pPr>
            <a:endParaRPr sz="2450">
              <a:latin typeface="Times New Roman"/>
              <a:cs typeface="Times New Roman"/>
            </a:endParaRPr>
          </a:p>
          <a:p>
            <a:pPr marL="12700">
              <a:lnSpc>
                <a:spcPct val="100000"/>
              </a:lnSpc>
            </a:pPr>
            <a:r>
              <a:rPr dirty="0" sz="2000" spc="-5" b="1" i="1">
                <a:solidFill>
                  <a:srgbClr val="00AF50"/>
                </a:solidFill>
                <a:latin typeface="Times New Roman"/>
                <a:cs typeface="Times New Roman"/>
              </a:rPr>
              <a:t>Exhibits/Context to be</a:t>
            </a:r>
            <a:r>
              <a:rPr dirty="0" sz="2000" spc="-25" b="1" i="1">
                <a:solidFill>
                  <a:srgbClr val="00AF50"/>
                </a:solidFill>
                <a:latin typeface="Times New Roman"/>
                <a:cs typeface="Times New Roman"/>
              </a:rPr>
              <a:t> </a:t>
            </a:r>
            <a:r>
              <a:rPr dirty="0" sz="2000" spc="-5" b="1" i="1">
                <a:solidFill>
                  <a:srgbClr val="00AF50"/>
                </a:solidFill>
                <a:latin typeface="Times New Roman"/>
                <a:cs typeface="Times New Roman"/>
              </a:rPr>
              <a:t>Observed/Assessed:</a:t>
            </a:r>
            <a:endParaRPr sz="2000">
              <a:latin typeface="Times New Roman"/>
              <a:cs typeface="Times New Roman"/>
            </a:endParaRPr>
          </a:p>
          <a:p>
            <a:pPr marL="12700">
              <a:lnSpc>
                <a:spcPct val="100000"/>
              </a:lnSpc>
              <a:spcBef>
                <a:spcPts val="700"/>
              </a:spcBef>
              <a:tabLst>
                <a:tab pos="469265" algn="l"/>
              </a:tabLst>
            </a:pPr>
            <a:r>
              <a:rPr dirty="0" sz="1800" spc="-5" i="1">
                <a:latin typeface="Times New Roman"/>
                <a:cs typeface="Times New Roman"/>
              </a:rPr>
              <a:t>A.	Appropriateness</a:t>
            </a:r>
            <a:r>
              <a:rPr dirty="0" sz="1800" spc="165" i="1">
                <a:latin typeface="Times New Roman"/>
                <a:cs typeface="Times New Roman"/>
              </a:rPr>
              <a:t> </a:t>
            </a:r>
            <a:r>
              <a:rPr dirty="0" sz="1800" i="1">
                <a:latin typeface="Times New Roman"/>
                <a:cs typeface="Times New Roman"/>
              </a:rPr>
              <a:t>of</a:t>
            </a:r>
            <a:r>
              <a:rPr dirty="0" sz="1800" spc="160" i="1">
                <a:latin typeface="Times New Roman"/>
                <a:cs typeface="Times New Roman"/>
              </a:rPr>
              <a:t> </a:t>
            </a:r>
            <a:r>
              <a:rPr dirty="0" sz="1800" i="1">
                <a:latin typeface="Times New Roman"/>
                <a:cs typeface="Times New Roman"/>
              </a:rPr>
              <a:t>the</a:t>
            </a:r>
            <a:r>
              <a:rPr dirty="0" sz="1800" spc="155" i="1">
                <a:latin typeface="Times New Roman"/>
                <a:cs typeface="Times New Roman"/>
              </a:rPr>
              <a:t> </a:t>
            </a:r>
            <a:r>
              <a:rPr dirty="0" sz="1800" spc="-5" i="1">
                <a:latin typeface="Times New Roman"/>
                <a:cs typeface="Times New Roman"/>
              </a:rPr>
              <a:t>statements</a:t>
            </a:r>
            <a:r>
              <a:rPr dirty="0" sz="1800" spc="170" i="1">
                <a:latin typeface="Times New Roman"/>
                <a:cs typeface="Times New Roman"/>
              </a:rPr>
              <a:t> </a:t>
            </a:r>
            <a:r>
              <a:rPr dirty="0" sz="1800" spc="-5" i="1">
                <a:latin typeface="Times New Roman"/>
                <a:cs typeface="Times New Roman"/>
              </a:rPr>
              <a:t>shall</a:t>
            </a:r>
            <a:r>
              <a:rPr dirty="0" sz="1800" spc="165" i="1">
                <a:latin typeface="Times New Roman"/>
                <a:cs typeface="Times New Roman"/>
              </a:rPr>
              <a:t> </a:t>
            </a:r>
            <a:r>
              <a:rPr dirty="0" sz="1800" spc="-5" i="1">
                <a:latin typeface="Times New Roman"/>
                <a:cs typeface="Times New Roman"/>
              </a:rPr>
              <a:t>be</a:t>
            </a:r>
            <a:r>
              <a:rPr dirty="0" sz="1800" spc="160" i="1">
                <a:latin typeface="Times New Roman"/>
                <a:cs typeface="Times New Roman"/>
              </a:rPr>
              <a:t> </a:t>
            </a:r>
            <a:r>
              <a:rPr dirty="0" sz="1800" spc="-5" i="1">
                <a:latin typeface="Times New Roman"/>
                <a:cs typeface="Times New Roman"/>
              </a:rPr>
              <a:t>seen</a:t>
            </a:r>
            <a:r>
              <a:rPr dirty="0" sz="1800" spc="165" i="1">
                <a:latin typeface="Times New Roman"/>
                <a:cs typeface="Times New Roman"/>
              </a:rPr>
              <a:t> </a:t>
            </a:r>
            <a:r>
              <a:rPr dirty="0" sz="1800" spc="-5" i="1">
                <a:latin typeface="Times New Roman"/>
                <a:cs typeface="Times New Roman"/>
              </a:rPr>
              <a:t>for</a:t>
            </a:r>
            <a:r>
              <a:rPr dirty="0" sz="1800" spc="160" i="1">
                <a:latin typeface="Times New Roman"/>
                <a:cs typeface="Times New Roman"/>
              </a:rPr>
              <a:t> </a:t>
            </a:r>
            <a:r>
              <a:rPr dirty="0" sz="1800" spc="-5" i="1">
                <a:latin typeface="Times New Roman"/>
                <a:cs typeface="Times New Roman"/>
              </a:rPr>
              <a:t>at</a:t>
            </a:r>
            <a:r>
              <a:rPr dirty="0" sz="1800" spc="160" i="1">
                <a:latin typeface="Times New Roman"/>
                <a:cs typeface="Times New Roman"/>
              </a:rPr>
              <a:t> </a:t>
            </a:r>
            <a:r>
              <a:rPr dirty="0" sz="1800" spc="-5" i="1">
                <a:latin typeface="Times New Roman"/>
                <a:cs typeface="Times New Roman"/>
              </a:rPr>
              <a:t>least</a:t>
            </a:r>
            <a:r>
              <a:rPr dirty="0" sz="1800" spc="160" i="1">
                <a:latin typeface="Times New Roman"/>
                <a:cs typeface="Times New Roman"/>
              </a:rPr>
              <a:t> </a:t>
            </a:r>
            <a:r>
              <a:rPr dirty="0" sz="1800" spc="-5" i="1">
                <a:latin typeface="Times New Roman"/>
                <a:cs typeface="Times New Roman"/>
              </a:rPr>
              <a:t>one</a:t>
            </a:r>
            <a:r>
              <a:rPr dirty="0" sz="1800" spc="160" i="1">
                <a:latin typeface="Times New Roman"/>
                <a:cs typeface="Times New Roman"/>
              </a:rPr>
              <a:t> </a:t>
            </a:r>
            <a:r>
              <a:rPr dirty="0" sz="1800" spc="-5" i="1">
                <a:latin typeface="Times New Roman"/>
                <a:cs typeface="Times New Roman"/>
              </a:rPr>
              <a:t>course</a:t>
            </a:r>
            <a:r>
              <a:rPr dirty="0" sz="1800" spc="165" i="1">
                <a:latin typeface="Times New Roman"/>
                <a:cs typeface="Times New Roman"/>
              </a:rPr>
              <a:t> </a:t>
            </a:r>
            <a:r>
              <a:rPr dirty="0" sz="1800" spc="-5" i="1">
                <a:latin typeface="Times New Roman"/>
                <a:cs typeface="Times New Roman"/>
              </a:rPr>
              <a:t>each</a:t>
            </a:r>
            <a:r>
              <a:rPr dirty="0" sz="1800" spc="160" i="1">
                <a:latin typeface="Times New Roman"/>
                <a:cs typeface="Times New Roman"/>
              </a:rPr>
              <a:t> </a:t>
            </a:r>
            <a:r>
              <a:rPr dirty="0" sz="1800" spc="-20" i="1">
                <a:latin typeface="Times New Roman"/>
                <a:cs typeface="Times New Roman"/>
              </a:rPr>
              <a:t>from</a:t>
            </a:r>
            <a:r>
              <a:rPr dirty="0" sz="1800" spc="160" i="1">
                <a:latin typeface="Times New Roman"/>
                <a:cs typeface="Times New Roman"/>
              </a:rPr>
              <a:t> </a:t>
            </a:r>
            <a:r>
              <a:rPr dirty="0" sz="1800" i="1">
                <a:latin typeface="Times New Roman"/>
                <a:cs typeface="Times New Roman"/>
              </a:rPr>
              <a:t>2nd,</a:t>
            </a:r>
            <a:r>
              <a:rPr dirty="0" sz="1800" spc="160" i="1">
                <a:latin typeface="Times New Roman"/>
                <a:cs typeface="Times New Roman"/>
              </a:rPr>
              <a:t> </a:t>
            </a:r>
            <a:r>
              <a:rPr dirty="0" sz="1800" spc="-55" i="1">
                <a:latin typeface="Times New Roman"/>
                <a:cs typeface="Times New Roman"/>
              </a:rPr>
              <a:t>3rd</a:t>
            </a:r>
            <a:endParaRPr sz="1800">
              <a:latin typeface="Times New Roman"/>
              <a:cs typeface="Times New Roman"/>
            </a:endParaRPr>
          </a:p>
          <a:p>
            <a:pPr marL="469900">
              <a:lnSpc>
                <a:spcPct val="100000"/>
              </a:lnSpc>
              <a:spcBef>
                <a:spcPts val="1080"/>
              </a:spcBef>
            </a:pPr>
            <a:r>
              <a:rPr dirty="0" sz="1800" i="1">
                <a:latin typeface="Times New Roman"/>
                <a:cs typeface="Times New Roman"/>
              </a:rPr>
              <a:t>and final year of</a:t>
            </a:r>
            <a:r>
              <a:rPr dirty="0" sz="1800" spc="-10" i="1">
                <a:latin typeface="Times New Roman"/>
                <a:cs typeface="Times New Roman"/>
              </a:rPr>
              <a:t> </a:t>
            </a:r>
            <a:r>
              <a:rPr dirty="0" sz="1800" i="1">
                <a:latin typeface="Times New Roman"/>
                <a:cs typeface="Times New Roman"/>
              </a:rPr>
              <a:t>study</a:t>
            </a:r>
            <a:endParaRPr sz="18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a:spLocks noGrp="1"/>
          </p:cNvSpPr>
          <p:nvPr>
            <p:ph type="title"/>
          </p:nvPr>
        </p:nvSpPr>
        <p:spPr>
          <a:xfrm>
            <a:off x="408940" y="468121"/>
            <a:ext cx="6483985" cy="330200"/>
          </a:xfrm>
          <a:prstGeom prst="rect"/>
        </p:spPr>
        <p:txBody>
          <a:bodyPr wrap="square" lIns="0" tIns="12065" rIns="0" bIns="0" rtlCol="0" vert="horz">
            <a:spAutoFit/>
          </a:bodyPr>
          <a:lstStyle/>
          <a:p>
            <a:pPr marL="12700">
              <a:lnSpc>
                <a:spcPct val="100000"/>
              </a:lnSpc>
              <a:spcBef>
                <a:spcPts val="95"/>
              </a:spcBef>
            </a:pPr>
            <a:r>
              <a:rPr dirty="0" spc="-5" b="1">
                <a:latin typeface="Cambria"/>
                <a:cs typeface="Cambria"/>
              </a:rPr>
              <a:t>CRITERION 3: Course </a:t>
            </a:r>
            <a:r>
              <a:rPr dirty="0" spc="-10" b="1">
                <a:latin typeface="Cambria"/>
                <a:cs typeface="Cambria"/>
              </a:rPr>
              <a:t>Outcomes </a:t>
            </a:r>
            <a:r>
              <a:rPr dirty="0" spc="-5" b="1">
                <a:latin typeface="Cambria"/>
                <a:cs typeface="Cambria"/>
              </a:rPr>
              <a:t>and </a:t>
            </a:r>
            <a:r>
              <a:rPr dirty="0" spc="-15" b="1">
                <a:latin typeface="Cambria"/>
                <a:cs typeface="Cambria"/>
              </a:rPr>
              <a:t>Program</a:t>
            </a:r>
            <a:r>
              <a:rPr dirty="0" spc="-5" b="1">
                <a:latin typeface="Cambria"/>
                <a:cs typeface="Cambria"/>
              </a:rPr>
              <a:t> </a:t>
            </a:r>
            <a:r>
              <a:rPr dirty="0" spc="-10" b="1">
                <a:latin typeface="Cambria"/>
                <a:cs typeface="Cambria"/>
              </a:rPr>
              <a:t>Outcomes</a:t>
            </a:r>
          </a:p>
        </p:txBody>
      </p:sp>
      <p:sp>
        <p:nvSpPr>
          <p:cNvPr id="13" name="object 13"/>
          <p:cNvSpPr txBox="1"/>
          <p:nvPr/>
        </p:nvSpPr>
        <p:spPr>
          <a:xfrm>
            <a:off x="383540" y="1533144"/>
            <a:ext cx="8872220" cy="2110105"/>
          </a:xfrm>
          <a:prstGeom prst="rect">
            <a:avLst/>
          </a:prstGeom>
        </p:spPr>
        <p:txBody>
          <a:bodyPr wrap="square" lIns="0" tIns="12065" rIns="0" bIns="0" rtlCol="0" vert="horz">
            <a:spAutoFit/>
          </a:bodyPr>
          <a:lstStyle/>
          <a:p>
            <a:pPr lvl="2" marL="807720" marR="5080" indent="-795655">
              <a:lnSpc>
                <a:spcPct val="100000"/>
              </a:lnSpc>
              <a:spcBef>
                <a:spcPts val="95"/>
              </a:spcBef>
              <a:buAutoNum type="arabicPeriod" startAt="2"/>
              <a:tabLst>
                <a:tab pos="807720" algn="l"/>
                <a:tab pos="808355" algn="l"/>
              </a:tabLst>
            </a:pPr>
            <a:r>
              <a:rPr dirty="0" sz="2000" spc="-5">
                <a:solidFill>
                  <a:srgbClr val="FF0000"/>
                </a:solidFill>
                <a:latin typeface="Times New Roman"/>
                <a:cs typeface="Times New Roman"/>
              </a:rPr>
              <a:t>CO-PO matrices of courses selected in 3.1.1 (six matrices to be mentioned;  one per semester from 3rd to </a:t>
            </a:r>
            <a:r>
              <a:rPr dirty="0" sz="2000">
                <a:solidFill>
                  <a:srgbClr val="FF0000"/>
                </a:solidFill>
                <a:latin typeface="Times New Roman"/>
                <a:cs typeface="Times New Roman"/>
              </a:rPr>
              <a:t>8th</a:t>
            </a:r>
            <a:r>
              <a:rPr dirty="0" sz="2000" spc="-35">
                <a:solidFill>
                  <a:srgbClr val="FF0000"/>
                </a:solidFill>
                <a:latin typeface="Times New Roman"/>
                <a:cs typeface="Times New Roman"/>
              </a:rPr>
              <a:t> </a:t>
            </a:r>
            <a:r>
              <a:rPr dirty="0" sz="2000" spc="-5">
                <a:solidFill>
                  <a:srgbClr val="FF0000"/>
                </a:solidFill>
                <a:latin typeface="Times New Roman"/>
                <a:cs typeface="Times New Roman"/>
              </a:rPr>
              <a:t>semester)</a:t>
            </a:r>
            <a:endParaRPr sz="2000">
              <a:latin typeface="Times New Roman"/>
              <a:cs typeface="Times New Roman"/>
            </a:endParaRPr>
          </a:p>
          <a:p>
            <a:pPr lvl="2">
              <a:lnSpc>
                <a:spcPct val="100000"/>
              </a:lnSpc>
              <a:spcBef>
                <a:spcPts val="15"/>
              </a:spcBef>
              <a:buClr>
                <a:srgbClr val="FF0000"/>
              </a:buClr>
              <a:buFont typeface="Times New Roman"/>
              <a:buAutoNum type="arabicPeriod" startAt="2"/>
            </a:pPr>
            <a:endParaRPr sz="2050">
              <a:latin typeface="Times New Roman"/>
              <a:cs typeface="Times New Roman"/>
            </a:endParaRPr>
          </a:p>
          <a:p>
            <a:pPr lvl="3" marL="774700" indent="-395605">
              <a:lnSpc>
                <a:spcPct val="100000"/>
              </a:lnSpc>
              <a:spcBef>
                <a:spcPts val="5"/>
              </a:spcBef>
              <a:buAutoNum type="alphaUcPeriod"/>
              <a:tabLst>
                <a:tab pos="774065" algn="l"/>
                <a:tab pos="774700" algn="l"/>
              </a:tabLst>
            </a:pPr>
            <a:r>
              <a:rPr dirty="0" sz="2000" spc="-5">
                <a:solidFill>
                  <a:srgbClr val="313851"/>
                </a:solidFill>
                <a:latin typeface="Times New Roman"/>
                <a:cs typeface="Times New Roman"/>
              </a:rPr>
              <a:t>Explanation of table to be ascertained</a:t>
            </a:r>
            <a:r>
              <a:rPr dirty="0" sz="2000" spc="-45">
                <a:solidFill>
                  <a:srgbClr val="313851"/>
                </a:solidFill>
                <a:latin typeface="Times New Roman"/>
                <a:cs typeface="Times New Roman"/>
              </a:rPr>
              <a:t> </a:t>
            </a:r>
            <a:r>
              <a:rPr dirty="0" sz="2000" spc="-5">
                <a:solidFill>
                  <a:srgbClr val="313851"/>
                </a:solidFill>
                <a:latin typeface="Times New Roman"/>
                <a:cs typeface="Times New Roman"/>
              </a:rPr>
              <a:t>(5)</a:t>
            </a:r>
            <a:endParaRPr sz="2000">
              <a:latin typeface="Times New Roman"/>
              <a:cs typeface="Times New Roman"/>
            </a:endParaRPr>
          </a:p>
          <a:p>
            <a:pPr>
              <a:lnSpc>
                <a:spcPct val="100000"/>
              </a:lnSpc>
              <a:spcBef>
                <a:spcPts val="10"/>
              </a:spcBef>
            </a:pPr>
            <a:endParaRPr sz="1850">
              <a:latin typeface="Times New Roman"/>
              <a:cs typeface="Times New Roman"/>
            </a:endParaRPr>
          </a:p>
          <a:p>
            <a:pPr marL="317500">
              <a:lnSpc>
                <a:spcPct val="100000"/>
              </a:lnSpc>
              <a:spcBef>
                <a:spcPts val="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317500">
              <a:lnSpc>
                <a:spcPct val="100000"/>
              </a:lnSpc>
              <a:spcBef>
                <a:spcPts val="620"/>
              </a:spcBef>
              <a:tabLst>
                <a:tab pos="774065" algn="l"/>
              </a:tabLst>
            </a:pPr>
            <a:r>
              <a:rPr dirty="0" sz="1600" spc="-5" i="1">
                <a:latin typeface="Times New Roman"/>
                <a:cs typeface="Times New Roman"/>
              </a:rPr>
              <a:t>A.	Mapping to </a:t>
            </a:r>
            <a:r>
              <a:rPr dirty="0" sz="1600" i="1">
                <a:latin typeface="Times New Roman"/>
                <a:cs typeface="Times New Roman"/>
              </a:rPr>
              <a:t>be </a:t>
            </a:r>
            <a:r>
              <a:rPr dirty="0" sz="1600" spc="-5" i="1">
                <a:latin typeface="Times New Roman"/>
                <a:cs typeface="Times New Roman"/>
              </a:rPr>
              <a:t>verified </a:t>
            </a:r>
            <a:r>
              <a:rPr dirty="0" sz="1600" i="1">
                <a:latin typeface="Times New Roman"/>
                <a:cs typeface="Times New Roman"/>
              </a:rPr>
              <a:t>for atleast </a:t>
            </a:r>
            <a:r>
              <a:rPr dirty="0" sz="1600" spc="-5" i="1">
                <a:latin typeface="Times New Roman"/>
                <a:cs typeface="Times New Roman"/>
              </a:rPr>
              <a:t>two</a:t>
            </a:r>
            <a:r>
              <a:rPr dirty="0" sz="1600" spc="35" i="1">
                <a:latin typeface="Times New Roman"/>
                <a:cs typeface="Times New Roman"/>
              </a:rPr>
              <a:t> </a:t>
            </a:r>
            <a:r>
              <a:rPr dirty="0" sz="1600" spc="-5" i="1">
                <a:latin typeface="Times New Roman"/>
                <a:cs typeface="Times New Roman"/>
              </a:rPr>
              <a:t>matrices</a:t>
            </a:r>
            <a:endParaRPr sz="16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612140" y="883920"/>
            <a:ext cx="5794375" cy="330200"/>
          </a:xfrm>
          <a:prstGeom prst="rect"/>
        </p:spPr>
        <p:txBody>
          <a:bodyPr wrap="square" lIns="0" tIns="12700" rIns="0" bIns="0" rtlCol="0" vert="horz">
            <a:spAutoFit/>
          </a:bodyPr>
          <a:lstStyle/>
          <a:p>
            <a:pPr marL="12700">
              <a:lnSpc>
                <a:spcPct val="100000"/>
              </a:lnSpc>
              <a:spcBef>
                <a:spcPts val="100"/>
              </a:spcBef>
            </a:pPr>
            <a:r>
              <a:rPr dirty="0" spc="-5" b="1" i="1">
                <a:solidFill>
                  <a:srgbClr val="000000"/>
                </a:solidFill>
                <a:latin typeface="Times New Roman"/>
                <a:cs typeface="Times New Roman"/>
              </a:rPr>
              <a:t>Note: </a:t>
            </a:r>
            <a:r>
              <a:rPr dirty="0" spc="-5">
                <a:solidFill>
                  <a:srgbClr val="000000"/>
                </a:solidFill>
              </a:rPr>
              <a:t>Enter correlation levels 1, 2 or 3 as </a:t>
            </a:r>
            <a:r>
              <a:rPr dirty="0">
                <a:solidFill>
                  <a:srgbClr val="000000"/>
                </a:solidFill>
              </a:rPr>
              <a:t>defined</a:t>
            </a:r>
            <a:r>
              <a:rPr dirty="0" spc="50">
                <a:solidFill>
                  <a:srgbClr val="000000"/>
                </a:solidFill>
              </a:rPr>
              <a:t> </a:t>
            </a:r>
            <a:r>
              <a:rPr dirty="0" spc="-5">
                <a:solidFill>
                  <a:srgbClr val="000000"/>
                </a:solidFill>
              </a:rPr>
              <a:t>below:</a:t>
            </a: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612140" y="1188923"/>
            <a:ext cx="8834120" cy="4314825"/>
          </a:xfrm>
          <a:prstGeom prst="rect">
            <a:avLst/>
          </a:prstGeom>
        </p:spPr>
        <p:txBody>
          <a:bodyPr wrap="square" lIns="0" tIns="165100" rIns="0" bIns="0" rtlCol="0" vert="horz">
            <a:spAutoFit/>
          </a:bodyPr>
          <a:lstStyle/>
          <a:p>
            <a:pPr marL="469900">
              <a:lnSpc>
                <a:spcPct val="100000"/>
              </a:lnSpc>
              <a:spcBef>
                <a:spcPts val="1300"/>
              </a:spcBef>
            </a:pPr>
            <a:r>
              <a:rPr dirty="0" sz="2000" spc="-5">
                <a:latin typeface="Times New Roman"/>
                <a:cs typeface="Times New Roman"/>
              </a:rPr>
              <a:t>1: Slight</a:t>
            </a:r>
            <a:r>
              <a:rPr dirty="0" sz="2000" spc="-10">
                <a:latin typeface="Times New Roman"/>
                <a:cs typeface="Times New Roman"/>
              </a:rPr>
              <a:t> </a:t>
            </a:r>
            <a:r>
              <a:rPr dirty="0" sz="2000" spc="-5">
                <a:latin typeface="Times New Roman"/>
                <a:cs typeface="Times New Roman"/>
              </a:rPr>
              <a:t>(Low)</a:t>
            </a:r>
            <a:endParaRPr sz="2000">
              <a:latin typeface="Times New Roman"/>
              <a:cs typeface="Times New Roman"/>
            </a:endParaRPr>
          </a:p>
          <a:p>
            <a:pPr marL="469900">
              <a:lnSpc>
                <a:spcPct val="100000"/>
              </a:lnSpc>
              <a:spcBef>
                <a:spcPts val="1200"/>
              </a:spcBef>
            </a:pPr>
            <a:r>
              <a:rPr dirty="0" sz="2000" spc="-5">
                <a:latin typeface="Times New Roman"/>
                <a:cs typeface="Times New Roman"/>
              </a:rPr>
              <a:t>2: Moderate</a:t>
            </a:r>
            <a:r>
              <a:rPr dirty="0" sz="2000" spc="-25">
                <a:latin typeface="Times New Roman"/>
                <a:cs typeface="Times New Roman"/>
              </a:rPr>
              <a:t> </a:t>
            </a:r>
            <a:r>
              <a:rPr dirty="0" sz="2000" spc="-5">
                <a:latin typeface="Times New Roman"/>
                <a:cs typeface="Times New Roman"/>
              </a:rPr>
              <a:t>(Medium)</a:t>
            </a:r>
            <a:endParaRPr sz="2000">
              <a:latin typeface="Times New Roman"/>
              <a:cs typeface="Times New Roman"/>
            </a:endParaRPr>
          </a:p>
          <a:p>
            <a:pPr marL="469900">
              <a:lnSpc>
                <a:spcPct val="100000"/>
              </a:lnSpc>
              <a:spcBef>
                <a:spcPts val="1200"/>
              </a:spcBef>
            </a:pPr>
            <a:r>
              <a:rPr dirty="0" sz="2000" spc="-5">
                <a:latin typeface="Times New Roman"/>
                <a:cs typeface="Times New Roman"/>
              </a:rPr>
              <a:t>3: Substantial</a:t>
            </a:r>
            <a:r>
              <a:rPr dirty="0" sz="2000" spc="-30">
                <a:latin typeface="Times New Roman"/>
                <a:cs typeface="Times New Roman"/>
              </a:rPr>
              <a:t> </a:t>
            </a:r>
            <a:r>
              <a:rPr dirty="0" sz="2000" spc="-5">
                <a:latin typeface="Times New Roman"/>
                <a:cs typeface="Times New Roman"/>
              </a:rPr>
              <a:t>(High)</a:t>
            </a:r>
            <a:endParaRPr sz="2000">
              <a:latin typeface="Times New Roman"/>
              <a:cs typeface="Times New Roman"/>
            </a:endParaRPr>
          </a:p>
          <a:p>
            <a:pPr>
              <a:lnSpc>
                <a:spcPct val="100000"/>
              </a:lnSpc>
              <a:spcBef>
                <a:spcPts val="45"/>
              </a:spcBef>
            </a:pPr>
            <a:endParaRPr sz="1900">
              <a:latin typeface="Times New Roman"/>
              <a:cs typeface="Times New Roman"/>
            </a:endParaRPr>
          </a:p>
          <a:p>
            <a:pPr marL="808355" marR="5080" indent="-796290">
              <a:lnSpc>
                <a:spcPct val="100000"/>
              </a:lnSpc>
              <a:tabLst>
                <a:tab pos="808355" algn="l"/>
                <a:tab pos="1834514" algn="l"/>
                <a:tab pos="2479675" algn="l"/>
                <a:tab pos="3761104" algn="l"/>
                <a:tab pos="4573905" algn="l"/>
                <a:tab pos="4938395" algn="l"/>
                <a:tab pos="5343525" algn="l"/>
                <a:tab pos="6257925" algn="l"/>
                <a:tab pos="7824470" algn="l"/>
                <a:tab pos="8385175" algn="l"/>
              </a:tabLst>
            </a:pPr>
            <a:r>
              <a:rPr dirty="0" sz="2000" spc="-5">
                <a:solidFill>
                  <a:srgbClr val="FF0000"/>
                </a:solidFill>
                <a:latin typeface="Times New Roman"/>
                <a:cs typeface="Times New Roman"/>
              </a:rPr>
              <a:t>3</a:t>
            </a:r>
            <a:r>
              <a:rPr dirty="0" sz="2000" spc="-10">
                <a:solidFill>
                  <a:srgbClr val="FF0000"/>
                </a:solidFill>
                <a:latin typeface="Times New Roman"/>
                <a:cs typeface="Times New Roman"/>
              </a:rPr>
              <a:t>.</a:t>
            </a:r>
            <a:r>
              <a:rPr dirty="0" sz="2000" spc="-5">
                <a:solidFill>
                  <a:srgbClr val="FF0000"/>
                </a:solidFill>
                <a:latin typeface="Times New Roman"/>
                <a:cs typeface="Times New Roman"/>
              </a:rPr>
              <a:t>1</a:t>
            </a:r>
            <a:r>
              <a:rPr dirty="0" sz="2000" spc="-10">
                <a:solidFill>
                  <a:srgbClr val="FF0000"/>
                </a:solidFill>
                <a:latin typeface="Times New Roman"/>
                <a:cs typeface="Times New Roman"/>
              </a:rPr>
              <a:t>.</a:t>
            </a:r>
            <a:r>
              <a:rPr dirty="0" sz="2000" spc="-5">
                <a:solidFill>
                  <a:srgbClr val="FF0000"/>
                </a:solidFill>
                <a:latin typeface="Times New Roman"/>
                <a:cs typeface="Times New Roman"/>
              </a:rPr>
              <a:t>3.</a:t>
            </a:r>
            <a:r>
              <a:rPr dirty="0" sz="2000">
                <a:solidFill>
                  <a:srgbClr val="FF0000"/>
                </a:solidFill>
                <a:latin typeface="Times New Roman"/>
                <a:cs typeface="Times New Roman"/>
              </a:rPr>
              <a:t>	</a:t>
            </a:r>
            <a:r>
              <a:rPr dirty="0" sz="2000" spc="-5">
                <a:solidFill>
                  <a:srgbClr val="FF0000"/>
                </a:solidFill>
                <a:latin typeface="Times New Roman"/>
                <a:cs typeface="Times New Roman"/>
              </a:rPr>
              <a:t>Program</a:t>
            </a:r>
            <a:r>
              <a:rPr dirty="0" sz="2000">
                <a:solidFill>
                  <a:srgbClr val="FF0000"/>
                </a:solidFill>
                <a:latin typeface="Times New Roman"/>
                <a:cs typeface="Times New Roman"/>
              </a:rPr>
              <a:t>	</a:t>
            </a:r>
            <a:r>
              <a:rPr dirty="0" sz="2000" spc="-5">
                <a:solidFill>
                  <a:srgbClr val="FF0000"/>
                </a:solidFill>
                <a:latin typeface="Times New Roman"/>
                <a:cs typeface="Times New Roman"/>
              </a:rPr>
              <a:t>level</a:t>
            </a:r>
            <a:r>
              <a:rPr dirty="0" sz="2000">
                <a:solidFill>
                  <a:srgbClr val="FF0000"/>
                </a:solidFill>
                <a:latin typeface="Times New Roman"/>
                <a:cs typeface="Times New Roman"/>
              </a:rPr>
              <a:t>	</a:t>
            </a:r>
            <a:r>
              <a:rPr dirty="0" sz="2000" spc="-5">
                <a:solidFill>
                  <a:srgbClr val="FF0000"/>
                </a:solidFill>
                <a:latin typeface="Times New Roman"/>
                <a:cs typeface="Times New Roman"/>
              </a:rPr>
              <a:t>Course-</a:t>
            </a:r>
            <a:r>
              <a:rPr dirty="0" sz="2000" spc="-10">
                <a:solidFill>
                  <a:srgbClr val="FF0000"/>
                </a:solidFill>
                <a:latin typeface="Times New Roman"/>
                <a:cs typeface="Times New Roman"/>
              </a:rPr>
              <a:t>P</a:t>
            </a:r>
            <a:r>
              <a:rPr dirty="0" sz="2000" spc="-5">
                <a:solidFill>
                  <a:srgbClr val="FF0000"/>
                </a:solidFill>
                <a:latin typeface="Times New Roman"/>
                <a:cs typeface="Times New Roman"/>
              </a:rPr>
              <a:t>O</a:t>
            </a:r>
            <a:r>
              <a:rPr dirty="0" sz="2000">
                <a:solidFill>
                  <a:srgbClr val="FF0000"/>
                </a:solidFill>
                <a:latin typeface="Times New Roman"/>
                <a:cs typeface="Times New Roman"/>
              </a:rPr>
              <a:t>	</a:t>
            </a:r>
            <a:r>
              <a:rPr dirty="0" sz="2000" spc="-5">
                <a:solidFill>
                  <a:srgbClr val="FF0000"/>
                </a:solidFill>
                <a:latin typeface="Times New Roman"/>
                <a:cs typeface="Times New Roman"/>
              </a:rPr>
              <a:t>ma</a:t>
            </a:r>
            <a:r>
              <a:rPr dirty="0" sz="2000" spc="-15">
                <a:solidFill>
                  <a:srgbClr val="FF0000"/>
                </a:solidFill>
                <a:latin typeface="Times New Roman"/>
                <a:cs typeface="Times New Roman"/>
              </a:rPr>
              <a:t>t</a:t>
            </a:r>
            <a:r>
              <a:rPr dirty="0" sz="2000" spc="-5">
                <a:solidFill>
                  <a:srgbClr val="FF0000"/>
                </a:solidFill>
                <a:latin typeface="Times New Roman"/>
                <a:cs typeface="Times New Roman"/>
              </a:rPr>
              <a:t>rix</a:t>
            </a:r>
            <a:r>
              <a:rPr dirty="0" sz="2000">
                <a:solidFill>
                  <a:srgbClr val="FF0000"/>
                </a:solidFill>
                <a:latin typeface="Times New Roman"/>
                <a:cs typeface="Times New Roman"/>
              </a:rPr>
              <a:t>	</a:t>
            </a:r>
            <a:r>
              <a:rPr dirty="0" sz="2000" spc="-5">
                <a:solidFill>
                  <a:srgbClr val="FF0000"/>
                </a:solidFill>
                <a:latin typeface="Times New Roman"/>
                <a:cs typeface="Times New Roman"/>
              </a:rPr>
              <a:t>of</a:t>
            </a:r>
            <a:r>
              <a:rPr dirty="0" sz="2000">
                <a:solidFill>
                  <a:srgbClr val="FF0000"/>
                </a:solidFill>
                <a:latin typeface="Times New Roman"/>
                <a:cs typeface="Times New Roman"/>
              </a:rPr>
              <a:t>	</a:t>
            </a:r>
            <a:r>
              <a:rPr dirty="0" sz="2000" spc="-5">
                <a:solidFill>
                  <a:srgbClr val="FF0000"/>
                </a:solidFill>
                <a:latin typeface="Times New Roman"/>
                <a:cs typeface="Times New Roman"/>
              </a:rPr>
              <a:t>all</a:t>
            </a:r>
            <a:r>
              <a:rPr dirty="0" sz="2000">
                <a:solidFill>
                  <a:srgbClr val="FF0000"/>
                </a:solidFill>
                <a:latin typeface="Times New Roman"/>
                <a:cs typeface="Times New Roman"/>
              </a:rPr>
              <a:t>	</a:t>
            </a:r>
            <a:r>
              <a:rPr dirty="0" sz="2000" spc="-5">
                <a:solidFill>
                  <a:srgbClr val="FF0000"/>
                </a:solidFill>
                <a:latin typeface="Times New Roman"/>
                <a:cs typeface="Times New Roman"/>
              </a:rPr>
              <a:t>cou</a:t>
            </a:r>
            <a:r>
              <a:rPr dirty="0" sz="2000" spc="-5">
                <a:solidFill>
                  <a:srgbClr val="FF0000"/>
                </a:solidFill>
                <a:latin typeface="Times New Roman"/>
                <a:cs typeface="Times New Roman"/>
              </a:rPr>
              <a:t>rses</a:t>
            </a:r>
            <a:r>
              <a:rPr dirty="0" sz="2000">
                <a:solidFill>
                  <a:srgbClr val="FF0000"/>
                </a:solidFill>
                <a:latin typeface="Times New Roman"/>
                <a:cs typeface="Times New Roman"/>
              </a:rPr>
              <a:t>	</a:t>
            </a:r>
            <a:r>
              <a:rPr dirty="0" sz="2000" spc="-5">
                <a:solidFill>
                  <a:srgbClr val="FF0000"/>
                </a:solidFill>
                <a:latin typeface="Times New Roman"/>
                <a:cs typeface="Times New Roman"/>
              </a:rPr>
              <a:t>IN</a:t>
            </a:r>
            <a:r>
              <a:rPr dirty="0" sz="2000">
                <a:solidFill>
                  <a:srgbClr val="FF0000"/>
                </a:solidFill>
                <a:latin typeface="Times New Roman"/>
                <a:cs typeface="Times New Roman"/>
              </a:rPr>
              <a:t>C</a:t>
            </a:r>
            <a:r>
              <a:rPr dirty="0" sz="2000" spc="-5">
                <a:solidFill>
                  <a:srgbClr val="FF0000"/>
                </a:solidFill>
                <a:latin typeface="Times New Roman"/>
                <a:cs typeface="Times New Roman"/>
              </a:rPr>
              <a:t>LUD</a:t>
            </a:r>
            <a:r>
              <a:rPr dirty="0" sz="2000">
                <a:solidFill>
                  <a:srgbClr val="FF0000"/>
                </a:solidFill>
                <a:latin typeface="Times New Roman"/>
                <a:cs typeface="Times New Roman"/>
              </a:rPr>
              <a:t>I</a:t>
            </a:r>
            <a:r>
              <a:rPr dirty="0" sz="2000" spc="-5">
                <a:solidFill>
                  <a:srgbClr val="FF0000"/>
                </a:solidFill>
                <a:latin typeface="Times New Roman"/>
                <a:cs typeface="Times New Roman"/>
              </a:rPr>
              <a:t>NG</a:t>
            </a:r>
            <a:r>
              <a:rPr dirty="0" sz="2000">
                <a:solidFill>
                  <a:srgbClr val="FF0000"/>
                </a:solidFill>
                <a:latin typeface="Times New Roman"/>
                <a:cs typeface="Times New Roman"/>
              </a:rPr>
              <a:t>	</a:t>
            </a:r>
            <a:r>
              <a:rPr dirty="0" sz="2000" spc="-5">
                <a:solidFill>
                  <a:srgbClr val="FF0000"/>
                </a:solidFill>
                <a:latin typeface="Times New Roman"/>
                <a:cs typeface="Times New Roman"/>
              </a:rPr>
              <a:t>first</a:t>
            </a:r>
            <a:r>
              <a:rPr dirty="0" sz="2000">
                <a:solidFill>
                  <a:srgbClr val="FF0000"/>
                </a:solidFill>
                <a:latin typeface="Times New Roman"/>
                <a:cs typeface="Times New Roman"/>
              </a:rPr>
              <a:t>	</a:t>
            </a:r>
            <a:r>
              <a:rPr dirty="0" sz="2000" spc="-5">
                <a:solidFill>
                  <a:srgbClr val="FF0000"/>
                </a:solidFill>
                <a:latin typeface="Times New Roman"/>
                <a:cs typeface="Times New Roman"/>
              </a:rPr>
              <a:t>ye</a:t>
            </a:r>
            <a:r>
              <a:rPr dirty="0" sz="2000" spc="-15">
                <a:solidFill>
                  <a:srgbClr val="FF0000"/>
                </a:solidFill>
                <a:latin typeface="Times New Roman"/>
                <a:cs typeface="Times New Roman"/>
              </a:rPr>
              <a:t>a</a:t>
            </a:r>
            <a:r>
              <a:rPr dirty="0" sz="2000" spc="-5">
                <a:solidFill>
                  <a:srgbClr val="FF0000"/>
                </a:solidFill>
                <a:latin typeface="Times New Roman"/>
                <a:cs typeface="Times New Roman"/>
              </a:rPr>
              <a:t>r  </a:t>
            </a:r>
            <a:r>
              <a:rPr dirty="0" sz="2000" spc="-5">
                <a:solidFill>
                  <a:srgbClr val="FF0000"/>
                </a:solidFill>
                <a:latin typeface="Times New Roman"/>
                <a:cs typeface="Times New Roman"/>
              </a:rPr>
              <a:t>courses</a:t>
            </a:r>
            <a:endParaRPr sz="2000">
              <a:latin typeface="Times New Roman"/>
              <a:cs typeface="Times New Roman"/>
            </a:endParaRPr>
          </a:p>
          <a:p>
            <a:pPr marL="812800" marR="5080" indent="-343535">
              <a:lnSpc>
                <a:spcPct val="100000"/>
              </a:lnSpc>
              <a:buFont typeface="Arial"/>
              <a:buChar char="•"/>
              <a:tabLst>
                <a:tab pos="812800" algn="l"/>
                <a:tab pos="813435" algn="l"/>
                <a:tab pos="1126490" algn="l"/>
                <a:tab pos="1721485" algn="l"/>
                <a:tab pos="2120900" algn="l"/>
                <a:tab pos="2844165" algn="l"/>
                <a:tab pos="3383915" algn="l"/>
                <a:tab pos="4387215" algn="l"/>
                <a:tab pos="4758690" algn="l"/>
                <a:tab pos="5478780" algn="l"/>
                <a:tab pos="6145530" algn="l"/>
                <a:tab pos="6797040" algn="l"/>
                <a:tab pos="7196455" algn="l"/>
                <a:tab pos="8369300" algn="l"/>
              </a:tabLst>
            </a:pPr>
            <a:r>
              <a:rPr dirty="0" sz="2000" spc="-15">
                <a:latin typeface="Times New Roman"/>
                <a:cs typeface="Times New Roman"/>
              </a:rPr>
              <a:t>I</a:t>
            </a:r>
            <a:r>
              <a:rPr dirty="0" sz="2000" spc="-5">
                <a:latin typeface="Times New Roman"/>
                <a:cs typeface="Times New Roman"/>
              </a:rPr>
              <a:t>t</a:t>
            </a:r>
            <a:r>
              <a:rPr dirty="0" sz="2000">
                <a:latin typeface="Times New Roman"/>
                <a:cs typeface="Times New Roman"/>
              </a:rPr>
              <a:t>	</a:t>
            </a:r>
            <a:r>
              <a:rPr dirty="0" sz="2000" spc="-5">
                <a:latin typeface="Times New Roman"/>
                <a:cs typeface="Times New Roman"/>
              </a:rPr>
              <a:t>may</a:t>
            </a:r>
            <a:r>
              <a:rPr dirty="0" sz="2000">
                <a:latin typeface="Times New Roman"/>
                <a:cs typeface="Times New Roman"/>
              </a:rPr>
              <a:t>	</a:t>
            </a:r>
            <a:r>
              <a:rPr dirty="0" sz="2000" spc="-5">
                <a:latin typeface="Times New Roman"/>
                <a:cs typeface="Times New Roman"/>
              </a:rPr>
              <a:t>be</a:t>
            </a:r>
            <a:r>
              <a:rPr dirty="0" sz="2000">
                <a:latin typeface="Times New Roman"/>
                <a:cs typeface="Times New Roman"/>
              </a:rPr>
              <a:t>	</a:t>
            </a:r>
            <a:r>
              <a:rPr dirty="0" sz="2000" spc="-5">
                <a:latin typeface="Times New Roman"/>
                <a:cs typeface="Times New Roman"/>
              </a:rPr>
              <a:t>noted</a:t>
            </a:r>
            <a:r>
              <a:rPr dirty="0" sz="2000">
                <a:latin typeface="Times New Roman"/>
                <a:cs typeface="Times New Roman"/>
              </a:rPr>
              <a:t>	</a:t>
            </a:r>
            <a:r>
              <a:rPr dirty="0" sz="2000" spc="-5">
                <a:latin typeface="Times New Roman"/>
                <a:cs typeface="Times New Roman"/>
              </a:rPr>
              <a:t>that</a:t>
            </a:r>
            <a:r>
              <a:rPr dirty="0" sz="2000">
                <a:latin typeface="Times New Roman"/>
                <a:cs typeface="Times New Roman"/>
              </a:rPr>
              <a:t>	</a:t>
            </a:r>
            <a:r>
              <a:rPr dirty="0" sz="2000" spc="-5">
                <a:latin typeface="Times New Roman"/>
                <a:cs typeface="Times New Roman"/>
              </a:rPr>
              <a:t>conten</a:t>
            </a:r>
            <a:r>
              <a:rPr dirty="0" sz="2000" spc="-15">
                <a:latin typeface="Times New Roman"/>
                <a:cs typeface="Times New Roman"/>
              </a:rPr>
              <a:t>t</a:t>
            </a:r>
            <a:r>
              <a:rPr dirty="0" sz="2000" spc="-5">
                <a:latin typeface="Times New Roman"/>
                <a:cs typeface="Times New Roman"/>
              </a:rPr>
              <a:t>s</a:t>
            </a:r>
            <a:r>
              <a:rPr dirty="0" sz="2000">
                <a:latin typeface="Times New Roman"/>
                <a:cs typeface="Times New Roman"/>
              </a:rPr>
              <a:t>	</a:t>
            </a:r>
            <a:r>
              <a:rPr dirty="0" sz="2000" spc="-5">
                <a:latin typeface="Times New Roman"/>
                <a:cs typeface="Times New Roman"/>
              </a:rPr>
              <a:t>of</a:t>
            </a:r>
            <a:r>
              <a:rPr dirty="0" sz="2000">
                <a:latin typeface="Times New Roman"/>
                <a:cs typeface="Times New Roman"/>
              </a:rPr>
              <a:t>	</a:t>
            </a:r>
            <a:r>
              <a:rPr dirty="0" sz="2000" spc="-145">
                <a:latin typeface="Times New Roman"/>
                <a:cs typeface="Times New Roman"/>
              </a:rPr>
              <a:t>T</a:t>
            </a:r>
            <a:r>
              <a:rPr dirty="0" sz="2000" spc="-5">
                <a:latin typeface="Times New Roman"/>
                <a:cs typeface="Times New Roman"/>
              </a:rPr>
              <a:t>able</a:t>
            </a:r>
            <a:r>
              <a:rPr dirty="0" sz="2000">
                <a:latin typeface="Times New Roman"/>
                <a:cs typeface="Times New Roman"/>
              </a:rPr>
              <a:t>	</a:t>
            </a:r>
            <a:r>
              <a:rPr dirty="0" sz="2000" spc="-5">
                <a:latin typeface="Times New Roman"/>
                <a:cs typeface="Times New Roman"/>
              </a:rPr>
              <a:t>3</a:t>
            </a:r>
            <a:r>
              <a:rPr dirty="0" sz="2000" spc="-10">
                <a:latin typeface="Times New Roman"/>
                <a:cs typeface="Times New Roman"/>
              </a:rPr>
              <a:t>.</a:t>
            </a:r>
            <a:r>
              <a:rPr dirty="0" sz="2000" spc="-5">
                <a:latin typeface="Times New Roman"/>
                <a:cs typeface="Times New Roman"/>
              </a:rPr>
              <a:t>1</a:t>
            </a:r>
            <a:r>
              <a:rPr dirty="0" sz="2000" spc="-15">
                <a:latin typeface="Times New Roman"/>
                <a:cs typeface="Times New Roman"/>
              </a:rPr>
              <a:t>.</a:t>
            </a:r>
            <a:r>
              <a:rPr dirty="0" sz="2000" spc="-5">
                <a:latin typeface="Times New Roman"/>
                <a:cs typeface="Times New Roman"/>
              </a:rPr>
              <a:t>2</a:t>
            </a:r>
            <a:r>
              <a:rPr dirty="0" sz="2000">
                <a:latin typeface="Times New Roman"/>
                <a:cs typeface="Times New Roman"/>
              </a:rPr>
              <a:t>	</a:t>
            </a:r>
            <a:r>
              <a:rPr dirty="0" sz="2000" spc="-5">
                <a:latin typeface="Times New Roman"/>
                <a:cs typeface="Times New Roman"/>
              </a:rPr>
              <a:t>mu</a:t>
            </a:r>
            <a:r>
              <a:rPr dirty="0" sz="2000" spc="-15">
                <a:latin typeface="Times New Roman"/>
                <a:cs typeface="Times New Roman"/>
              </a:rPr>
              <a:t>s</a:t>
            </a:r>
            <a:r>
              <a:rPr dirty="0" sz="2000" spc="-5">
                <a:latin typeface="Times New Roman"/>
                <a:cs typeface="Times New Roman"/>
              </a:rPr>
              <a:t>t</a:t>
            </a:r>
            <a:r>
              <a:rPr dirty="0" sz="2000">
                <a:latin typeface="Times New Roman"/>
                <a:cs typeface="Times New Roman"/>
              </a:rPr>
              <a:t>	</a:t>
            </a:r>
            <a:r>
              <a:rPr dirty="0" sz="2000" spc="-5">
                <a:latin typeface="Times New Roman"/>
                <a:cs typeface="Times New Roman"/>
              </a:rPr>
              <a:t>be</a:t>
            </a:r>
            <a:r>
              <a:rPr dirty="0" sz="2000">
                <a:latin typeface="Times New Roman"/>
                <a:cs typeface="Times New Roman"/>
              </a:rPr>
              <a:t>	</a:t>
            </a:r>
            <a:r>
              <a:rPr dirty="0" sz="2000" spc="-5">
                <a:latin typeface="Times New Roman"/>
                <a:cs typeface="Times New Roman"/>
              </a:rPr>
              <a:t>con</a:t>
            </a:r>
            <a:r>
              <a:rPr dirty="0" sz="2000" spc="-5">
                <a:latin typeface="Times New Roman"/>
                <a:cs typeface="Times New Roman"/>
              </a:rPr>
              <a:t>s</a:t>
            </a:r>
            <a:r>
              <a:rPr dirty="0" sz="2000" spc="-15">
                <a:latin typeface="Times New Roman"/>
                <a:cs typeface="Times New Roman"/>
              </a:rPr>
              <a:t>i</a:t>
            </a:r>
            <a:r>
              <a:rPr dirty="0" sz="2000" spc="-5">
                <a:latin typeface="Times New Roman"/>
                <a:cs typeface="Times New Roman"/>
              </a:rPr>
              <a:t>s</a:t>
            </a:r>
            <a:r>
              <a:rPr dirty="0" sz="2000" spc="-15">
                <a:latin typeface="Times New Roman"/>
                <a:cs typeface="Times New Roman"/>
              </a:rPr>
              <a:t>t</a:t>
            </a:r>
            <a:r>
              <a:rPr dirty="0" sz="2000" spc="-5">
                <a:latin typeface="Times New Roman"/>
                <a:cs typeface="Times New Roman"/>
              </a:rPr>
              <a:t>e</a:t>
            </a:r>
            <a:r>
              <a:rPr dirty="0" sz="2000" spc="-15">
                <a:latin typeface="Times New Roman"/>
                <a:cs typeface="Times New Roman"/>
              </a:rPr>
              <a:t>n</a:t>
            </a:r>
            <a:r>
              <a:rPr dirty="0" sz="2000" spc="-5">
                <a:latin typeface="Times New Roman"/>
                <a:cs typeface="Times New Roman"/>
              </a:rPr>
              <a:t>t</a:t>
            </a:r>
            <a:r>
              <a:rPr dirty="0" sz="2000">
                <a:latin typeface="Times New Roman"/>
                <a:cs typeface="Times New Roman"/>
              </a:rPr>
              <a:t>	</a:t>
            </a:r>
            <a:r>
              <a:rPr dirty="0" sz="2000" spc="-5">
                <a:latin typeface="Times New Roman"/>
                <a:cs typeface="Times New Roman"/>
              </a:rPr>
              <a:t>with  </a:t>
            </a:r>
            <a:r>
              <a:rPr dirty="0" sz="2000" spc="-5">
                <a:latin typeface="Times New Roman"/>
                <a:cs typeface="Times New Roman"/>
              </a:rPr>
              <a:t>information available </a:t>
            </a:r>
            <a:r>
              <a:rPr dirty="0" sz="2000">
                <a:latin typeface="Times New Roman"/>
                <a:cs typeface="Times New Roman"/>
              </a:rPr>
              <a:t>in </a:t>
            </a:r>
            <a:r>
              <a:rPr dirty="0" sz="2000" spc="-30">
                <a:latin typeface="Times New Roman"/>
                <a:cs typeface="Times New Roman"/>
              </a:rPr>
              <a:t>Table </a:t>
            </a:r>
            <a:r>
              <a:rPr dirty="0" sz="2000" spc="-5">
                <a:latin typeface="Times New Roman"/>
                <a:cs typeface="Times New Roman"/>
              </a:rPr>
              <a:t>3.1.3 </a:t>
            </a:r>
            <a:r>
              <a:rPr dirty="0" sz="2000">
                <a:latin typeface="Times New Roman"/>
                <a:cs typeface="Times New Roman"/>
              </a:rPr>
              <a:t>for all the</a:t>
            </a:r>
            <a:r>
              <a:rPr dirty="0" sz="2000" spc="-70">
                <a:latin typeface="Times New Roman"/>
                <a:cs typeface="Times New Roman"/>
              </a:rPr>
              <a:t> </a:t>
            </a:r>
            <a:r>
              <a:rPr dirty="0" sz="2000" spc="-5">
                <a:latin typeface="Times New Roman"/>
                <a:cs typeface="Times New Roman"/>
              </a:rPr>
              <a:t>courses.</a:t>
            </a:r>
            <a:endParaRPr sz="2000">
              <a:latin typeface="Times New Roman"/>
              <a:cs typeface="Times New Roman"/>
            </a:endParaRPr>
          </a:p>
          <a:p>
            <a:pPr>
              <a:lnSpc>
                <a:spcPct val="100000"/>
              </a:lnSpc>
              <a:spcBef>
                <a:spcPts val="30"/>
              </a:spcBef>
            </a:pPr>
            <a:endParaRPr sz="2150">
              <a:latin typeface="Times New Roman"/>
              <a:cs typeface="Times New Roman"/>
            </a:endParaRPr>
          </a:p>
          <a:p>
            <a:pPr marL="56515">
              <a:lnSpc>
                <a:spcPct val="100000"/>
              </a:lnSpc>
            </a:pPr>
            <a:r>
              <a:rPr dirty="0" sz="1800" spc="-5" b="1" i="1">
                <a:solidFill>
                  <a:srgbClr val="00AF50"/>
                </a:solidFill>
                <a:latin typeface="Times New Roman"/>
                <a:cs typeface="Times New Roman"/>
              </a:rPr>
              <a:t>Exhibits/Context </a:t>
            </a:r>
            <a:r>
              <a:rPr dirty="0" sz="1800" b="1" i="1">
                <a:solidFill>
                  <a:srgbClr val="00AF50"/>
                </a:solidFill>
                <a:latin typeface="Times New Roman"/>
                <a:cs typeface="Times New Roman"/>
              </a:rPr>
              <a:t>to 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469900" marR="121285" indent="-356235">
              <a:lnSpc>
                <a:spcPct val="150000"/>
              </a:lnSpc>
              <a:tabLst>
                <a:tab pos="469265" algn="l"/>
              </a:tabLst>
            </a:pPr>
            <a:r>
              <a:rPr dirty="0" sz="1600" spc="-5" i="1">
                <a:latin typeface="Times New Roman"/>
                <a:cs typeface="Times New Roman"/>
              </a:rPr>
              <a:t>A.	</a:t>
            </a:r>
            <a:r>
              <a:rPr dirty="0" sz="1800" spc="-5" i="1">
                <a:latin typeface="Times New Roman"/>
                <a:cs typeface="Times New Roman"/>
              </a:rPr>
              <a:t>Mapping to </a:t>
            </a:r>
            <a:r>
              <a:rPr dirty="0" sz="1800" i="1">
                <a:latin typeface="Times New Roman"/>
                <a:cs typeface="Times New Roman"/>
              </a:rPr>
              <a:t>be </a:t>
            </a:r>
            <a:r>
              <a:rPr dirty="0" sz="1800" spc="-5" i="1">
                <a:latin typeface="Times New Roman"/>
                <a:cs typeface="Times New Roman"/>
              </a:rPr>
              <a:t>verified </a:t>
            </a:r>
            <a:r>
              <a:rPr dirty="0" sz="1800" i="1">
                <a:latin typeface="Times New Roman"/>
                <a:cs typeface="Times New Roman"/>
              </a:rPr>
              <a:t>for </a:t>
            </a:r>
            <a:r>
              <a:rPr dirty="0" sz="1800" spc="-5" i="1">
                <a:latin typeface="Times New Roman"/>
                <a:cs typeface="Times New Roman"/>
              </a:rPr>
              <a:t>atleast </a:t>
            </a:r>
            <a:r>
              <a:rPr dirty="0" sz="1800" i="1">
                <a:latin typeface="Times New Roman"/>
                <a:cs typeface="Times New Roman"/>
              </a:rPr>
              <a:t>one </a:t>
            </a:r>
            <a:r>
              <a:rPr dirty="0" sz="1800" spc="-5" i="1">
                <a:latin typeface="Times New Roman"/>
                <a:cs typeface="Times New Roman"/>
              </a:rPr>
              <a:t>course per year </a:t>
            </a:r>
            <a:r>
              <a:rPr dirty="0" sz="1800" i="1">
                <a:latin typeface="Times New Roman"/>
                <a:cs typeface="Times New Roman"/>
              </a:rPr>
              <a:t>of </a:t>
            </a:r>
            <a:r>
              <a:rPr dirty="0" sz="1800" spc="-5" i="1">
                <a:latin typeface="Times New Roman"/>
                <a:cs typeface="Times New Roman"/>
              </a:rPr>
              <a:t>study; </a:t>
            </a:r>
            <a:r>
              <a:rPr dirty="0" sz="1800" spc="-10" i="1">
                <a:latin typeface="Times New Roman"/>
                <a:cs typeface="Times New Roman"/>
              </a:rPr>
              <a:t>program </a:t>
            </a:r>
            <a:r>
              <a:rPr dirty="0" sz="1800" spc="-5" i="1">
                <a:latin typeface="Times New Roman"/>
                <a:cs typeface="Times New Roman"/>
              </a:rPr>
              <a:t>outcomes </a:t>
            </a:r>
            <a:r>
              <a:rPr dirty="0" sz="1800" i="1">
                <a:latin typeface="Times New Roman"/>
                <a:cs typeface="Times New Roman"/>
              </a:rPr>
              <a:t>and  </a:t>
            </a:r>
            <a:r>
              <a:rPr dirty="0" sz="1800" spc="-10" i="1">
                <a:latin typeface="Times New Roman"/>
                <a:cs typeface="Times New Roman"/>
              </a:rPr>
              <a:t>program </a:t>
            </a:r>
            <a:r>
              <a:rPr dirty="0" sz="1800" spc="-5" i="1">
                <a:latin typeface="Times New Roman"/>
                <a:cs typeface="Times New Roman"/>
              </a:rPr>
              <a:t>specific outcomes getting mapped with </a:t>
            </a:r>
            <a:r>
              <a:rPr dirty="0" sz="1800" i="1">
                <a:latin typeface="Times New Roman"/>
                <a:cs typeface="Times New Roman"/>
              </a:rPr>
              <a:t>the </a:t>
            </a:r>
            <a:r>
              <a:rPr dirty="0" sz="1800" spc="-20" i="1">
                <a:latin typeface="Times New Roman"/>
                <a:cs typeface="Times New Roman"/>
              </a:rPr>
              <a:t>core </a:t>
            </a:r>
            <a:r>
              <a:rPr dirty="0" sz="1800" spc="-5" i="1">
                <a:latin typeface="Times New Roman"/>
                <a:cs typeface="Times New Roman"/>
              </a:rPr>
              <a:t>courses </a:t>
            </a:r>
            <a:r>
              <a:rPr dirty="0" sz="1800" spc="-25" i="1">
                <a:latin typeface="Times New Roman"/>
                <a:cs typeface="Times New Roman"/>
              </a:rPr>
              <a:t>are </a:t>
            </a:r>
            <a:r>
              <a:rPr dirty="0" sz="1800" i="1">
                <a:latin typeface="Times New Roman"/>
                <a:cs typeface="Times New Roman"/>
              </a:rPr>
              <a:t>also </a:t>
            </a:r>
            <a:r>
              <a:rPr dirty="0" sz="1800" spc="-5" i="1">
                <a:latin typeface="Times New Roman"/>
                <a:cs typeface="Times New Roman"/>
              </a:rPr>
              <a:t>to </a:t>
            </a:r>
            <a:r>
              <a:rPr dirty="0" sz="1800" i="1">
                <a:latin typeface="Times New Roman"/>
                <a:cs typeface="Times New Roman"/>
              </a:rPr>
              <a:t>be</a:t>
            </a:r>
            <a:r>
              <a:rPr dirty="0" sz="1800" spc="114" i="1">
                <a:latin typeface="Times New Roman"/>
                <a:cs typeface="Times New Roman"/>
              </a:rPr>
              <a:t> </a:t>
            </a:r>
            <a:r>
              <a:rPr dirty="0" sz="1800" spc="-5" i="1">
                <a:latin typeface="Times New Roman"/>
                <a:cs typeface="Times New Roman"/>
              </a:rPr>
              <a:t>verified</a:t>
            </a:r>
            <a:endParaRPr sz="18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6" name="object 6"/>
            <p:cNvSpPr/>
            <p:nvPr/>
          </p:nvSpPr>
          <p:spPr>
            <a:xfrm>
              <a:off x="1752600" y="134112"/>
              <a:ext cx="6160770" cy="6342888"/>
            </a:xfrm>
            <a:prstGeom prst="rect">
              <a:avLst/>
            </a:prstGeom>
            <a:blipFill>
              <a:blip r:embed="rId2" cstate="print"/>
              <a:stretch>
                <a:fillRect/>
              </a:stretch>
            </a:blipFill>
          </p:spPr>
          <p:txBody>
            <a:bodyPr wrap="square" lIns="0" tIns="0" rIns="0" bIns="0" rtlCol="0"/>
            <a:lstStyle/>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998600" y="1413891"/>
              <a:ext cx="227837" cy="21031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997458" y="1412747"/>
              <a:ext cx="230124" cy="212597"/>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1247394" y="1338833"/>
              <a:ext cx="82296" cy="76962"/>
            </a:xfrm>
            <a:prstGeom prst="rect">
              <a:avLst/>
            </a:prstGeom>
            <a:blipFill>
              <a:blip r:embed="rId8" cstate="print"/>
              <a:stretch>
                <a:fillRect/>
              </a:stretch>
            </a:blipFill>
          </p:spPr>
          <p:txBody>
            <a:bodyPr wrap="square" lIns="0" tIns="0" rIns="0" bIns="0" rtlCol="0"/>
            <a:lstStyle/>
            <a:p/>
          </p:txBody>
        </p:sp>
      </p:grpSp>
      <p:sp>
        <p:nvSpPr>
          <p:cNvPr id="17" name="object 17"/>
          <p:cNvSpPr txBox="1"/>
          <p:nvPr/>
        </p:nvSpPr>
        <p:spPr>
          <a:xfrm>
            <a:off x="1145539" y="106042"/>
            <a:ext cx="8378190" cy="5499735"/>
          </a:xfrm>
          <a:prstGeom prst="rect">
            <a:avLst/>
          </a:prstGeom>
        </p:spPr>
        <p:txBody>
          <a:bodyPr wrap="square" lIns="0" tIns="231140" rIns="0" bIns="0" rtlCol="0" vert="horz">
            <a:spAutoFit/>
          </a:bodyPr>
          <a:lstStyle/>
          <a:p>
            <a:pPr marL="12700">
              <a:lnSpc>
                <a:spcPct val="100000"/>
              </a:lnSpc>
              <a:spcBef>
                <a:spcPts val="1820"/>
              </a:spcBef>
            </a:pPr>
            <a:r>
              <a:rPr dirty="0" sz="2900" spc="-10" b="1">
                <a:solidFill>
                  <a:srgbClr val="FF0000"/>
                </a:solidFill>
                <a:latin typeface="Bookman Old Style"/>
                <a:cs typeface="Bookman Old Style"/>
              </a:rPr>
              <a:t>Program</a:t>
            </a:r>
            <a:r>
              <a:rPr dirty="0" sz="2900" spc="25" b="1">
                <a:solidFill>
                  <a:srgbClr val="FF0000"/>
                </a:solidFill>
                <a:latin typeface="Bookman Old Style"/>
                <a:cs typeface="Bookman Old Style"/>
              </a:rPr>
              <a:t> </a:t>
            </a:r>
            <a:r>
              <a:rPr dirty="0" sz="2900" spc="-5" b="1">
                <a:solidFill>
                  <a:srgbClr val="FF0000"/>
                </a:solidFill>
                <a:latin typeface="Bookman Old Style"/>
                <a:cs typeface="Bookman Old Style"/>
              </a:rPr>
              <a:t>Outcomes</a:t>
            </a:r>
            <a:endParaRPr sz="2900">
              <a:latin typeface="Bookman Old Style"/>
              <a:cs typeface="Bookman Old Style"/>
            </a:endParaRPr>
          </a:p>
          <a:p>
            <a:pPr algn="just" marL="622300" marR="5080" indent="-431165">
              <a:lnSpc>
                <a:spcPct val="100000"/>
              </a:lnSpc>
              <a:spcBef>
                <a:spcPts val="2140"/>
              </a:spcBef>
              <a:buSzPct val="79166"/>
              <a:buFont typeface="Symbol"/>
              <a:buChar char=""/>
              <a:tabLst>
                <a:tab pos="622935" algn="l"/>
              </a:tabLst>
            </a:pPr>
            <a:r>
              <a:rPr dirty="0" sz="3600" spc="-5">
                <a:solidFill>
                  <a:srgbClr val="0000FF"/>
                </a:solidFill>
                <a:latin typeface="Times New Roman"/>
                <a:cs typeface="Times New Roman"/>
              </a:rPr>
              <a:t>POs </a:t>
            </a:r>
            <a:r>
              <a:rPr dirty="0" sz="3600">
                <a:solidFill>
                  <a:srgbClr val="0000FF"/>
                </a:solidFill>
                <a:latin typeface="Times New Roman"/>
                <a:cs typeface="Times New Roman"/>
              </a:rPr>
              <a:t>are statements about the knowledge,  </a:t>
            </a:r>
            <a:r>
              <a:rPr dirty="0" sz="3600" spc="-5">
                <a:solidFill>
                  <a:srgbClr val="0000FF"/>
                </a:solidFill>
                <a:latin typeface="Times New Roman"/>
                <a:cs typeface="Times New Roman"/>
              </a:rPr>
              <a:t>skills </a:t>
            </a:r>
            <a:r>
              <a:rPr dirty="0" sz="3600">
                <a:solidFill>
                  <a:srgbClr val="0000FF"/>
                </a:solidFill>
                <a:latin typeface="Times New Roman"/>
                <a:cs typeface="Times New Roman"/>
              </a:rPr>
              <a:t>and attitudes (attributes) the  graduate of a formal engineering program  should</a:t>
            </a:r>
            <a:r>
              <a:rPr dirty="0" sz="3600" spc="-10">
                <a:solidFill>
                  <a:srgbClr val="0000FF"/>
                </a:solidFill>
                <a:latin typeface="Times New Roman"/>
                <a:cs typeface="Times New Roman"/>
              </a:rPr>
              <a:t> </a:t>
            </a:r>
            <a:r>
              <a:rPr dirty="0" sz="3600" spc="-5">
                <a:solidFill>
                  <a:srgbClr val="0000FF"/>
                </a:solidFill>
                <a:latin typeface="Times New Roman"/>
                <a:cs typeface="Times New Roman"/>
              </a:rPr>
              <a:t>have.</a:t>
            </a:r>
            <a:endParaRPr sz="3600">
              <a:latin typeface="Times New Roman"/>
              <a:cs typeface="Times New Roman"/>
            </a:endParaRPr>
          </a:p>
          <a:p>
            <a:pPr algn="just" marL="622300" marR="5080" indent="-431165">
              <a:lnSpc>
                <a:spcPct val="100000"/>
              </a:lnSpc>
              <a:spcBef>
                <a:spcPts val="600"/>
              </a:spcBef>
              <a:buClr>
                <a:srgbClr val="0000FF"/>
              </a:buClr>
              <a:buSzPct val="79166"/>
              <a:buFont typeface="Symbol"/>
              <a:buChar char=""/>
              <a:tabLst>
                <a:tab pos="622935" algn="l"/>
              </a:tabLst>
            </a:pPr>
            <a:r>
              <a:rPr dirty="0" sz="3600">
                <a:latin typeface="Times New Roman"/>
                <a:cs typeface="Times New Roman"/>
              </a:rPr>
              <a:t>Profile </a:t>
            </a:r>
            <a:r>
              <a:rPr dirty="0" sz="3600" spc="-5">
                <a:latin typeface="Times New Roman"/>
                <a:cs typeface="Times New Roman"/>
              </a:rPr>
              <a:t>of </a:t>
            </a:r>
            <a:r>
              <a:rPr dirty="0" sz="3600">
                <a:latin typeface="Times New Roman"/>
                <a:cs typeface="Times New Roman"/>
              </a:rPr>
              <a:t>the Graduates reached through  </a:t>
            </a:r>
            <a:r>
              <a:rPr dirty="0" sz="3600" spc="-5">
                <a:latin typeface="Times New Roman"/>
                <a:cs typeface="Times New Roman"/>
              </a:rPr>
              <a:t>POs </a:t>
            </a:r>
            <a:r>
              <a:rPr dirty="0" sz="3600">
                <a:latin typeface="Times New Roman"/>
                <a:cs typeface="Times New Roman"/>
              </a:rPr>
              <a:t>-</a:t>
            </a:r>
            <a:r>
              <a:rPr dirty="0" sz="3600" spc="-70">
                <a:latin typeface="Times New Roman"/>
                <a:cs typeface="Times New Roman"/>
              </a:rPr>
              <a:t> </a:t>
            </a:r>
            <a:r>
              <a:rPr dirty="0" sz="3600" spc="-55">
                <a:solidFill>
                  <a:srgbClr val="FF0000"/>
                </a:solidFill>
                <a:latin typeface="Times New Roman"/>
                <a:cs typeface="Times New Roman"/>
              </a:rPr>
              <a:t>Target</a:t>
            </a:r>
            <a:endParaRPr sz="3600">
              <a:latin typeface="Times New Roman"/>
              <a:cs typeface="Times New Roman"/>
            </a:endParaRPr>
          </a:p>
          <a:p>
            <a:pPr algn="just" marL="622300" marR="5715" indent="-431165">
              <a:lnSpc>
                <a:spcPct val="100000"/>
              </a:lnSpc>
              <a:spcBef>
                <a:spcPts val="600"/>
              </a:spcBef>
              <a:buClr>
                <a:srgbClr val="0000FF"/>
              </a:buClr>
              <a:buSzPct val="79166"/>
              <a:buFont typeface="Symbol"/>
              <a:buChar char=""/>
              <a:tabLst>
                <a:tab pos="622935" algn="l"/>
              </a:tabLst>
            </a:pPr>
            <a:r>
              <a:rPr dirty="0" sz="3600" spc="-5">
                <a:solidFill>
                  <a:srgbClr val="0000CC"/>
                </a:solidFill>
                <a:latin typeface="Times New Roman"/>
                <a:cs typeface="Times New Roman"/>
              </a:rPr>
              <a:t>POs </a:t>
            </a:r>
            <a:r>
              <a:rPr dirty="0" sz="3600">
                <a:solidFill>
                  <a:srgbClr val="0000CC"/>
                </a:solidFill>
                <a:latin typeface="Times New Roman"/>
                <a:cs typeface="Times New Roman"/>
              </a:rPr>
              <a:t>are defined by Accreditation  </a:t>
            </a:r>
            <a:r>
              <a:rPr dirty="0" sz="3600" spc="-5">
                <a:solidFill>
                  <a:srgbClr val="0000CC"/>
                </a:solidFill>
                <a:latin typeface="Times New Roman"/>
                <a:cs typeface="Times New Roman"/>
              </a:rPr>
              <a:t>Agencies </a:t>
            </a:r>
            <a:r>
              <a:rPr dirty="0" sz="3600">
                <a:solidFill>
                  <a:srgbClr val="0000CC"/>
                </a:solidFill>
                <a:latin typeface="Times New Roman"/>
                <a:cs typeface="Times New Roman"/>
              </a:rPr>
              <a:t>of the country </a:t>
            </a:r>
            <a:r>
              <a:rPr dirty="0" sz="3600" spc="-5">
                <a:solidFill>
                  <a:srgbClr val="C00000"/>
                </a:solidFill>
                <a:latin typeface="Times New Roman"/>
                <a:cs typeface="Times New Roman"/>
              </a:rPr>
              <a:t>(NBA </a:t>
            </a:r>
            <a:r>
              <a:rPr dirty="0" sz="3600">
                <a:solidFill>
                  <a:srgbClr val="C00000"/>
                </a:solidFill>
                <a:latin typeface="Times New Roman"/>
                <a:cs typeface="Times New Roman"/>
              </a:rPr>
              <a:t>in</a:t>
            </a:r>
            <a:r>
              <a:rPr dirty="0" sz="3600" spc="-225">
                <a:solidFill>
                  <a:srgbClr val="C00000"/>
                </a:solidFill>
                <a:latin typeface="Times New Roman"/>
                <a:cs typeface="Times New Roman"/>
              </a:rPr>
              <a:t> </a:t>
            </a:r>
            <a:r>
              <a:rPr dirty="0" sz="3600">
                <a:solidFill>
                  <a:srgbClr val="C00000"/>
                </a:solidFill>
                <a:latin typeface="Times New Roman"/>
                <a:cs typeface="Times New Roman"/>
              </a:rPr>
              <a:t>India)</a:t>
            </a:r>
            <a:endParaRPr sz="36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998600" y="1413891"/>
              <a:ext cx="227837" cy="21031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997458" y="1412747"/>
              <a:ext cx="230124" cy="212597"/>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1247394" y="1338833"/>
              <a:ext cx="82296" cy="76962"/>
            </a:xfrm>
            <a:prstGeom prst="rect">
              <a:avLst/>
            </a:prstGeom>
            <a:blipFill>
              <a:blip r:embed="rId8" cstate="print"/>
              <a:stretch>
                <a:fillRect/>
              </a:stretch>
            </a:blipFill>
          </p:spPr>
          <p:txBody>
            <a:bodyPr wrap="square" lIns="0" tIns="0" rIns="0" bIns="0" rtlCol="0"/>
            <a:lstStyle/>
            <a:p/>
          </p:txBody>
        </p:sp>
      </p:grpSp>
      <p:sp>
        <p:nvSpPr>
          <p:cNvPr id="17" name="object 17"/>
          <p:cNvSpPr txBox="1">
            <a:spLocks noGrp="1"/>
          </p:cNvSpPr>
          <p:nvPr>
            <p:ph type="title"/>
          </p:nvPr>
        </p:nvSpPr>
        <p:spPr>
          <a:xfrm>
            <a:off x="1221739" y="362965"/>
            <a:ext cx="4774565" cy="467359"/>
          </a:xfrm>
          <a:prstGeom prst="rect"/>
        </p:spPr>
        <p:txBody>
          <a:bodyPr wrap="square" lIns="0" tIns="12065" rIns="0" bIns="0" rtlCol="0" vert="horz">
            <a:spAutoFit/>
          </a:bodyPr>
          <a:lstStyle/>
          <a:p>
            <a:pPr marL="12700">
              <a:lnSpc>
                <a:spcPct val="100000"/>
              </a:lnSpc>
              <a:spcBef>
                <a:spcPts val="95"/>
              </a:spcBef>
            </a:pPr>
            <a:r>
              <a:rPr dirty="0" sz="2900" spc="-5" b="1">
                <a:latin typeface="Bookman Old Style"/>
                <a:cs typeface="Bookman Old Style"/>
              </a:rPr>
              <a:t>Program Outcomes</a:t>
            </a:r>
            <a:r>
              <a:rPr dirty="0" sz="2900" spc="20" b="1">
                <a:latin typeface="Bookman Old Style"/>
                <a:cs typeface="Bookman Old Style"/>
              </a:rPr>
              <a:t> </a:t>
            </a:r>
            <a:r>
              <a:rPr dirty="0" sz="2900" spc="-10" b="1">
                <a:latin typeface="Bookman Old Style"/>
                <a:cs typeface="Bookman Old Style"/>
              </a:rPr>
              <a:t>(POs)</a:t>
            </a:r>
            <a:endParaRPr sz="2900">
              <a:latin typeface="Bookman Old Style"/>
              <a:cs typeface="Bookman Old Style"/>
            </a:endParaRPr>
          </a:p>
        </p:txBody>
      </p:sp>
      <p:sp>
        <p:nvSpPr>
          <p:cNvPr id="18" name="object 18"/>
          <p:cNvSpPr txBox="1"/>
          <p:nvPr/>
        </p:nvSpPr>
        <p:spPr>
          <a:xfrm>
            <a:off x="1324610" y="967739"/>
            <a:ext cx="8122284" cy="5619750"/>
          </a:xfrm>
          <a:prstGeom prst="rect">
            <a:avLst/>
          </a:prstGeom>
        </p:spPr>
        <p:txBody>
          <a:bodyPr wrap="square" lIns="0" tIns="13335" rIns="0" bIns="0" rtlCol="0" vert="horz">
            <a:spAutoFit/>
          </a:bodyPr>
          <a:lstStyle/>
          <a:p>
            <a:pPr algn="just" marL="328930" marR="5715" indent="-316865">
              <a:lnSpc>
                <a:spcPct val="100000"/>
              </a:lnSpc>
              <a:spcBef>
                <a:spcPts val="105"/>
              </a:spcBef>
              <a:buSzPct val="79545"/>
              <a:buAutoNum type="arabicPeriod"/>
              <a:tabLst>
                <a:tab pos="329565" algn="l"/>
              </a:tabLst>
            </a:pPr>
            <a:r>
              <a:rPr dirty="0" sz="2200" spc="-5" b="1">
                <a:solidFill>
                  <a:srgbClr val="0000FF"/>
                </a:solidFill>
                <a:latin typeface="Times New Roman"/>
                <a:cs typeface="Times New Roman"/>
              </a:rPr>
              <a:t>Engineering </a:t>
            </a:r>
            <a:r>
              <a:rPr dirty="0" sz="2200" b="1">
                <a:solidFill>
                  <a:srgbClr val="0000FF"/>
                </a:solidFill>
                <a:latin typeface="Times New Roman"/>
                <a:cs typeface="Times New Roman"/>
              </a:rPr>
              <a:t>Knowledge</a:t>
            </a:r>
            <a:r>
              <a:rPr dirty="0" sz="2200">
                <a:solidFill>
                  <a:srgbClr val="0000FF"/>
                </a:solidFill>
                <a:latin typeface="Times New Roman"/>
                <a:cs typeface="Times New Roman"/>
              </a:rPr>
              <a:t>: </a:t>
            </a:r>
            <a:r>
              <a:rPr dirty="0" sz="2200" spc="-5">
                <a:latin typeface="Times New Roman"/>
                <a:cs typeface="Times New Roman"/>
              </a:rPr>
              <a:t>Apply the knowledge </a:t>
            </a:r>
            <a:r>
              <a:rPr dirty="0" sz="2200">
                <a:latin typeface="Times New Roman"/>
                <a:cs typeface="Times New Roman"/>
              </a:rPr>
              <a:t>of </a:t>
            </a:r>
            <a:r>
              <a:rPr dirty="0" sz="2200" spc="-5">
                <a:latin typeface="Times New Roman"/>
                <a:cs typeface="Times New Roman"/>
              </a:rPr>
              <a:t>mathematics,  science, engineering fundamentals, and </a:t>
            </a:r>
            <a:r>
              <a:rPr dirty="0" sz="2200">
                <a:latin typeface="Times New Roman"/>
                <a:cs typeface="Times New Roman"/>
              </a:rPr>
              <a:t>an </a:t>
            </a:r>
            <a:r>
              <a:rPr dirty="0" sz="2200" spc="-5">
                <a:latin typeface="Times New Roman"/>
                <a:cs typeface="Times New Roman"/>
              </a:rPr>
              <a:t>engineering specialization  </a:t>
            </a:r>
            <a:r>
              <a:rPr dirty="0" sz="2200">
                <a:latin typeface="Times New Roman"/>
                <a:cs typeface="Times New Roman"/>
              </a:rPr>
              <a:t>to the solution of </a:t>
            </a:r>
            <a:r>
              <a:rPr dirty="0" sz="2200">
                <a:solidFill>
                  <a:srgbClr val="FF0000"/>
                </a:solidFill>
                <a:latin typeface="Times New Roman"/>
                <a:cs typeface="Times New Roman"/>
              </a:rPr>
              <a:t>complex engineering</a:t>
            </a:r>
            <a:r>
              <a:rPr dirty="0" sz="2200" spc="-55">
                <a:solidFill>
                  <a:srgbClr val="FF0000"/>
                </a:solidFill>
                <a:latin typeface="Times New Roman"/>
                <a:cs typeface="Times New Roman"/>
              </a:rPr>
              <a:t> </a:t>
            </a:r>
            <a:r>
              <a:rPr dirty="0" sz="2200">
                <a:latin typeface="Times New Roman"/>
                <a:cs typeface="Times New Roman"/>
              </a:rPr>
              <a:t>problems.</a:t>
            </a:r>
            <a:endParaRPr sz="2200">
              <a:latin typeface="Times New Roman"/>
              <a:cs typeface="Times New Roman"/>
            </a:endParaRPr>
          </a:p>
          <a:p>
            <a:pPr algn="just" marL="328930" marR="5080" indent="-316865">
              <a:lnSpc>
                <a:spcPct val="100000"/>
              </a:lnSpc>
              <a:spcBef>
                <a:spcPts val="600"/>
              </a:spcBef>
              <a:buSzPct val="79545"/>
              <a:buAutoNum type="arabicPeriod"/>
              <a:tabLst>
                <a:tab pos="329565" algn="l"/>
              </a:tabLst>
            </a:pPr>
            <a:r>
              <a:rPr dirty="0" sz="2200" spc="-5" b="1">
                <a:solidFill>
                  <a:srgbClr val="FF0000"/>
                </a:solidFill>
                <a:latin typeface="Times New Roman"/>
                <a:cs typeface="Times New Roman"/>
              </a:rPr>
              <a:t>Problem Analysis</a:t>
            </a:r>
            <a:r>
              <a:rPr dirty="0" sz="2200" spc="-5">
                <a:solidFill>
                  <a:srgbClr val="FF0000"/>
                </a:solidFill>
                <a:latin typeface="Times New Roman"/>
                <a:cs typeface="Times New Roman"/>
              </a:rPr>
              <a:t>: </a:t>
            </a:r>
            <a:r>
              <a:rPr dirty="0" sz="2200" spc="-20">
                <a:latin typeface="Times New Roman"/>
                <a:cs typeface="Times New Roman"/>
              </a:rPr>
              <a:t>Identify, </a:t>
            </a:r>
            <a:r>
              <a:rPr dirty="0" sz="2200">
                <a:latin typeface="Times New Roman"/>
                <a:cs typeface="Times New Roman"/>
              </a:rPr>
              <a:t>formulate, review </a:t>
            </a:r>
            <a:r>
              <a:rPr dirty="0" sz="2200" spc="-5">
                <a:latin typeface="Times New Roman"/>
                <a:cs typeface="Times New Roman"/>
              </a:rPr>
              <a:t>research literature,  </a:t>
            </a:r>
            <a:r>
              <a:rPr dirty="0" sz="2200">
                <a:latin typeface="Times New Roman"/>
                <a:cs typeface="Times New Roman"/>
              </a:rPr>
              <a:t>and </a:t>
            </a:r>
            <a:r>
              <a:rPr dirty="0" sz="2200" spc="-5">
                <a:latin typeface="Times New Roman"/>
                <a:cs typeface="Times New Roman"/>
              </a:rPr>
              <a:t>analyze </a:t>
            </a:r>
            <a:r>
              <a:rPr dirty="0" sz="2200" spc="-5">
                <a:solidFill>
                  <a:srgbClr val="FF0000"/>
                </a:solidFill>
                <a:latin typeface="Times New Roman"/>
                <a:cs typeface="Times New Roman"/>
              </a:rPr>
              <a:t>complex engineering </a:t>
            </a:r>
            <a:r>
              <a:rPr dirty="0" sz="2200">
                <a:latin typeface="Times New Roman"/>
                <a:cs typeface="Times New Roman"/>
              </a:rPr>
              <a:t>problems </a:t>
            </a:r>
            <a:r>
              <a:rPr dirty="0" sz="2200" spc="-5">
                <a:latin typeface="Times New Roman"/>
                <a:cs typeface="Times New Roman"/>
              </a:rPr>
              <a:t>reaching substantiated  conclusions using </a:t>
            </a:r>
            <a:r>
              <a:rPr dirty="0" sz="2200">
                <a:latin typeface="Times New Roman"/>
                <a:cs typeface="Times New Roman"/>
              </a:rPr>
              <a:t>first </a:t>
            </a:r>
            <a:r>
              <a:rPr dirty="0" sz="2200" spc="-5">
                <a:latin typeface="Times New Roman"/>
                <a:cs typeface="Times New Roman"/>
              </a:rPr>
              <a:t>principles </a:t>
            </a:r>
            <a:r>
              <a:rPr dirty="0" sz="2200">
                <a:latin typeface="Times New Roman"/>
                <a:cs typeface="Times New Roman"/>
              </a:rPr>
              <a:t>of </a:t>
            </a:r>
            <a:r>
              <a:rPr dirty="0" sz="2200" spc="-5">
                <a:latin typeface="Times New Roman"/>
                <a:cs typeface="Times New Roman"/>
              </a:rPr>
              <a:t>mathematics, </a:t>
            </a:r>
            <a:r>
              <a:rPr dirty="0" sz="2200">
                <a:latin typeface="Times New Roman"/>
                <a:cs typeface="Times New Roman"/>
              </a:rPr>
              <a:t>natural </a:t>
            </a:r>
            <a:r>
              <a:rPr dirty="0" sz="2200" spc="-5">
                <a:latin typeface="Times New Roman"/>
                <a:cs typeface="Times New Roman"/>
              </a:rPr>
              <a:t>sciences,  </a:t>
            </a:r>
            <a:r>
              <a:rPr dirty="0" sz="2200">
                <a:latin typeface="Times New Roman"/>
                <a:cs typeface="Times New Roman"/>
              </a:rPr>
              <a:t>and engineering</a:t>
            </a:r>
            <a:r>
              <a:rPr dirty="0" sz="2200" spc="-20">
                <a:latin typeface="Times New Roman"/>
                <a:cs typeface="Times New Roman"/>
              </a:rPr>
              <a:t> </a:t>
            </a:r>
            <a:r>
              <a:rPr dirty="0" sz="2200">
                <a:latin typeface="Times New Roman"/>
                <a:cs typeface="Times New Roman"/>
              </a:rPr>
              <a:t>sciences.</a:t>
            </a:r>
            <a:endParaRPr sz="2200">
              <a:latin typeface="Times New Roman"/>
              <a:cs typeface="Times New Roman"/>
            </a:endParaRPr>
          </a:p>
          <a:p>
            <a:pPr algn="just" marL="328930" marR="5080" indent="-316865">
              <a:lnSpc>
                <a:spcPct val="100000"/>
              </a:lnSpc>
              <a:spcBef>
                <a:spcPts val="600"/>
              </a:spcBef>
              <a:buSzPct val="79545"/>
              <a:buAutoNum type="arabicPeriod"/>
              <a:tabLst>
                <a:tab pos="329565" algn="l"/>
              </a:tabLst>
            </a:pPr>
            <a:r>
              <a:rPr dirty="0" sz="2200" spc="-5" b="1">
                <a:solidFill>
                  <a:srgbClr val="FF00FF"/>
                </a:solidFill>
                <a:latin typeface="Times New Roman"/>
                <a:cs typeface="Times New Roman"/>
              </a:rPr>
              <a:t>Design/Development </a:t>
            </a:r>
            <a:r>
              <a:rPr dirty="0" sz="2200" b="1">
                <a:solidFill>
                  <a:srgbClr val="FF00FF"/>
                </a:solidFill>
                <a:latin typeface="Times New Roman"/>
                <a:cs typeface="Times New Roman"/>
              </a:rPr>
              <a:t>of Solutions</a:t>
            </a:r>
            <a:r>
              <a:rPr dirty="0" sz="2200">
                <a:solidFill>
                  <a:srgbClr val="0000FF"/>
                </a:solidFill>
                <a:latin typeface="Times New Roman"/>
                <a:cs typeface="Times New Roman"/>
              </a:rPr>
              <a:t>: </a:t>
            </a:r>
            <a:r>
              <a:rPr dirty="0" sz="2200" spc="-5">
                <a:latin typeface="Times New Roman"/>
                <a:cs typeface="Times New Roman"/>
              </a:rPr>
              <a:t>Design solutions </a:t>
            </a:r>
            <a:r>
              <a:rPr dirty="0" sz="2200">
                <a:latin typeface="Times New Roman"/>
                <a:cs typeface="Times New Roman"/>
              </a:rPr>
              <a:t>for </a:t>
            </a:r>
            <a:r>
              <a:rPr dirty="0" sz="2200" spc="-5">
                <a:solidFill>
                  <a:srgbClr val="FF0000"/>
                </a:solidFill>
                <a:latin typeface="Times New Roman"/>
                <a:cs typeface="Times New Roman"/>
              </a:rPr>
              <a:t>complex  engineering </a:t>
            </a:r>
            <a:r>
              <a:rPr dirty="0" sz="2200">
                <a:solidFill>
                  <a:srgbClr val="FF0000"/>
                </a:solidFill>
                <a:latin typeface="Times New Roman"/>
                <a:cs typeface="Times New Roman"/>
              </a:rPr>
              <a:t>problems </a:t>
            </a:r>
            <a:r>
              <a:rPr dirty="0" sz="2200">
                <a:latin typeface="Times New Roman"/>
                <a:cs typeface="Times New Roman"/>
              </a:rPr>
              <a:t>and </a:t>
            </a:r>
            <a:r>
              <a:rPr dirty="0" sz="2200" spc="-5">
                <a:latin typeface="Times New Roman"/>
                <a:cs typeface="Times New Roman"/>
              </a:rPr>
              <a:t>design system components or processes  </a:t>
            </a:r>
            <a:r>
              <a:rPr dirty="0" sz="2200">
                <a:latin typeface="Times New Roman"/>
                <a:cs typeface="Times New Roman"/>
              </a:rPr>
              <a:t>that </a:t>
            </a:r>
            <a:r>
              <a:rPr dirty="0" sz="2200" spc="-5">
                <a:latin typeface="Times New Roman"/>
                <a:cs typeface="Times New Roman"/>
              </a:rPr>
              <a:t>meet </a:t>
            </a:r>
            <a:r>
              <a:rPr dirty="0" sz="2200">
                <a:latin typeface="Times New Roman"/>
                <a:cs typeface="Times New Roman"/>
              </a:rPr>
              <a:t>the specified </a:t>
            </a:r>
            <a:r>
              <a:rPr dirty="0" sz="2200" spc="-5">
                <a:latin typeface="Times New Roman"/>
                <a:cs typeface="Times New Roman"/>
              </a:rPr>
              <a:t>needs </a:t>
            </a:r>
            <a:r>
              <a:rPr dirty="0" sz="2200">
                <a:latin typeface="Times New Roman"/>
                <a:cs typeface="Times New Roman"/>
              </a:rPr>
              <a:t>with </a:t>
            </a:r>
            <a:r>
              <a:rPr dirty="0" sz="2200" spc="-5">
                <a:latin typeface="Times New Roman"/>
                <a:cs typeface="Times New Roman"/>
              </a:rPr>
              <a:t>appropriate consideration </a:t>
            </a:r>
            <a:r>
              <a:rPr dirty="0" sz="2200">
                <a:latin typeface="Times New Roman"/>
                <a:cs typeface="Times New Roman"/>
              </a:rPr>
              <a:t>for </a:t>
            </a:r>
            <a:r>
              <a:rPr dirty="0" sz="2200" spc="-5">
                <a:latin typeface="Times New Roman"/>
                <a:cs typeface="Times New Roman"/>
              </a:rPr>
              <a:t>the  </a:t>
            </a:r>
            <a:r>
              <a:rPr dirty="0" sz="2200">
                <a:latin typeface="Times New Roman"/>
                <a:cs typeface="Times New Roman"/>
              </a:rPr>
              <a:t>public health and </a:t>
            </a:r>
            <a:r>
              <a:rPr dirty="0" sz="2200" spc="-25">
                <a:latin typeface="Times New Roman"/>
                <a:cs typeface="Times New Roman"/>
              </a:rPr>
              <a:t>safety, </a:t>
            </a:r>
            <a:r>
              <a:rPr dirty="0" sz="2200">
                <a:latin typeface="Times New Roman"/>
                <a:cs typeface="Times New Roman"/>
              </a:rPr>
              <a:t>and the cultural, </a:t>
            </a:r>
            <a:r>
              <a:rPr dirty="0" sz="2200" spc="-5">
                <a:latin typeface="Times New Roman"/>
                <a:cs typeface="Times New Roman"/>
              </a:rPr>
              <a:t>societal, </a:t>
            </a:r>
            <a:r>
              <a:rPr dirty="0" sz="2200">
                <a:latin typeface="Times New Roman"/>
                <a:cs typeface="Times New Roman"/>
              </a:rPr>
              <a:t>and </a:t>
            </a:r>
            <a:r>
              <a:rPr dirty="0" sz="2200" spc="-5">
                <a:latin typeface="Times New Roman"/>
                <a:cs typeface="Times New Roman"/>
              </a:rPr>
              <a:t>environmental  </a:t>
            </a:r>
            <a:r>
              <a:rPr dirty="0" sz="2200">
                <a:latin typeface="Times New Roman"/>
                <a:cs typeface="Times New Roman"/>
              </a:rPr>
              <a:t>considerations</a:t>
            </a:r>
            <a:endParaRPr sz="2200">
              <a:latin typeface="Times New Roman"/>
              <a:cs typeface="Times New Roman"/>
            </a:endParaRPr>
          </a:p>
          <a:p>
            <a:pPr algn="just" marL="328930" marR="5080" indent="-316865">
              <a:lnSpc>
                <a:spcPct val="100000"/>
              </a:lnSpc>
              <a:spcBef>
                <a:spcPts val="600"/>
              </a:spcBef>
              <a:buSzPct val="79545"/>
              <a:buAutoNum type="arabicPeriod"/>
              <a:tabLst>
                <a:tab pos="329565" algn="l"/>
              </a:tabLst>
            </a:pPr>
            <a:r>
              <a:rPr dirty="0" sz="2200" b="1">
                <a:solidFill>
                  <a:srgbClr val="660066"/>
                </a:solidFill>
                <a:latin typeface="Times New Roman"/>
                <a:cs typeface="Times New Roman"/>
              </a:rPr>
              <a:t>Conduct Investigations of </a:t>
            </a:r>
            <a:r>
              <a:rPr dirty="0" sz="2200" b="1">
                <a:solidFill>
                  <a:srgbClr val="FF0000"/>
                </a:solidFill>
                <a:latin typeface="Times New Roman"/>
                <a:cs typeface="Times New Roman"/>
              </a:rPr>
              <a:t>Complex </a:t>
            </a:r>
            <a:r>
              <a:rPr dirty="0" sz="2200" spc="-5" b="1">
                <a:solidFill>
                  <a:srgbClr val="FF0000"/>
                </a:solidFill>
                <a:latin typeface="Times New Roman"/>
                <a:cs typeface="Times New Roman"/>
              </a:rPr>
              <a:t>Problems</a:t>
            </a:r>
            <a:r>
              <a:rPr dirty="0" sz="2200" spc="-5">
                <a:solidFill>
                  <a:srgbClr val="0000FF"/>
                </a:solidFill>
                <a:latin typeface="Times New Roman"/>
                <a:cs typeface="Times New Roman"/>
              </a:rPr>
              <a:t>: </a:t>
            </a:r>
            <a:r>
              <a:rPr dirty="0" sz="2200">
                <a:latin typeface="Times New Roman"/>
                <a:cs typeface="Times New Roman"/>
              </a:rPr>
              <a:t>Use </a:t>
            </a:r>
            <a:r>
              <a:rPr dirty="0" sz="2200" spc="-5">
                <a:latin typeface="Times New Roman"/>
                <a:cs typeface="Times New Roman"/>
              </a:rPr>
              <a:t>research-based  </a:t>
            </a:r>
            <a:r>
              <a:rPr dirty="0" sz="2200">
                <a:latin typeface="Times New Roman"/>
                <a:cs typeface="Times New Roman"/>
              </a:rPr>
              <a:t>knowledge and </a:t>
            </a:r>
            <a:r>
              <a:rPr dirty="0" sz="2200" spc="-5">
                <a:latin typeface="Times New Roman"/>
                <a:cs typeface="Times New Roman"/>
              </a:rPr>
              <a:t>research </a:t>
            </a:r>
            <a:r>
              <a:rPr dirty="0" sz="2200">
                <a:latin typeface="Times New Roman"/>
                <a:cs typeface="Times New Roman"/>
              </a:rPr>
              <a:t>methods </a:t>
            </a:r>
            <a:r>
              <a:rPr dirty="0" sz="2200" spc="-5">
                <a:latin typeface="Times New Roman"/>
                <a:cs typeface="Times New Roman"/>
              </a:rPr>
              <a:t>including design </a:t>
            </a:r>
            <a:r>
              <a:rPr dirty="0" sz="2200">
                <a:latin typeface="Times New Roman"/>
                <a:cs typeface="Times New Roman"/>
              </a:rPr>
              <a:t>of </a:t>
            </a:r>
            <a:r>
              <a:rPr dirty="0" sz="2200" spc="-5">
                <a:latin typeface="Times New Roman"/>
                <a:cs typeface="Times New Roman"/>
              </a:rPr>
              <a:t>experiments,  analysis and </a:t>
            </a:r>
            <a:r>
              <a:rPr dirty="0" sz="2200">
                <a:latin typeface="Times New Roman"/>
                <a:cs typeface="Times New Roman"/>
              </a:rPr>
              <a:t>interpretation of data, </a:t>
            </a:r>
            <a:r>
              <a:rPr dirty="0" sz="2200" spc="-5">
                <a:latin typeface="Times New Roman"/>
                <a:cs typeface="Times New Roman"/>
              </a:rPr>
              <a:t>and synthesis </a:t>
            </a:r>
            <a:r>
              <a:rPr dirty="0" sz="2200">
                <a:latin typeface="Times New Roman"/>
                <a:cs typeface="Times New Roman"/>
              </a:rPr>
              <a:t>of the information  to provide valid</a:t>
            </a:r>
            <a:r>
              <a:rPr dirty="0" sz="2200" spc="-25">
                <a:latin typeface="Times New Roman"/>
                <a:cs typeface="Times New Roman"/>
              </a:rPr>
              <a:t> </a:t>
            </a:r>
            <a:r>
              <a:rPr dirty="0" sz="2200" spc="-5">
                <a:latin typeface="Times New Roman"/>
                <a:cs typeface="Times New Roman"/>
              </a:rPr>
              <a:t>conclusions.</a:t>
            </a:r>
            <a:endParaRPr sz="220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998600" y="1413891"/>
              <a:ext cx="227837" cy="21031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997458" y="1412747"/>
              <a:ext cx="230124" cy="212597"/>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1247394" y="1338833"/>
              <a:ext cx="82296" cy="76962"/>
            </a:xfrm>
            <a:prstGeom prst="rect">
              <a:avLst/>
            </a:prstGeom>
            <a:blipFill>
              <a:blip r:embed="rId8" cstate="print"/>
              <a:stretch>
                <a:fillRect/>
              </a:stretch>
            </a:blipFill>
          </p:spPr>
          <p:txBody>
            <a:bodyPr wrap="square" lIns="0" tIns="0" rIns="0" bIns="0" rtlCol="0"/>
            <a:lstStyle/>
            <a:p/>
          </p:txBody>
        </p:sp>
      </p:grpSp>
      <p:sp>
        <p:nvSpPr>
          <p:cNvPr id="17" name="object 17"/>
          <p:cNvSpPr txBox="1"/>
          <p:nvPr/>
        </p:nvSpPr>
        <p:spPr>
          <a:xfrm>
            <a:off x="8416543" y="397256"/>
            <a:ext cx="1004569" cy="330200"/>
          </a:xfrm>
          <a:prstGeom prst="rect">
            <a:avLst/>
          </a:prstGeom>
        </p:spPr>
        <p:txBody>
          <a:bodyPr wrap="square" lIns="0" tIns="12065" rIns="0" bIns="0" rtlCol="0" vert="horz">
            <a:spAutoFit/>
          </a:bodyPr>
          <a:lstStyle/>
          <a:p>
            <a:pPr marL="12700">
              <a:lnSpc>
                <a:spcPct val="100000"/>
              </a:lnSpc>
              <a:spcBef>
                <a:spcPts val="95"/>
              </a:spcBef>
            </a:pPr>
            <a:r>
              <a:rPr dirty="0" sz="2000" spc="-5" b="1">
                <a:solidFill>
                  <a:srgbClr val="FF0000"/>
                </a:solidFill>
                <a:latin typeface="Bookman Old Style"/>
                <a:cs typeface="Bookman Old Style"/>
              </a:rPr>
              <a:t>Co</a:t>
            </a:r>
            <a:r>
              <a:rPr dirty="0" sz="2000" spc="-15" b="1">
                <a:solidFill>
                  <a:srgbClr val="FF0000"/>
                </a:solidFill>
                <a:latin typeface="Bookman Old Style"/>
                <a:cs typeface="Bookman Old Style"/>
              </a:rPr>
              <a:t>n</a:t>
            </a:r>
            <a:r>
              <a:rPr dirty="0" sz="2000" spc="-5" b="1">
                <a:solidFill>
                  <a:srgbClr val="FF0000"/>
                </a:solidFill>
                <a:latin typeface="Bookman Old Style"/>
                <a:cs typeface="Bookman Old Style"/>
              </a:rPr>
              <a:t>ti…</a:t>
            </a:r>
            <a:endParaRPr sz="2000">
              <a:latin typeface="Bookman Old Style"/>
              <a:cs typeface="Bookman Old Style"/>
            </a:endParaRPr>
          </a:p>
        </p:txBody>
      </p:sp>
      <p:sp>
        <p:nvSpPr>
          <p:cNvPr id="18" name="object 18"/>
          <p:cNvSpPr txBox="1">
            <a:spLocks noGrp="1"/>
          </p:cNvSpPr>
          <p:nvPr>
            <p:ph type="title"/>
          </p:nvPr>
        </p:nvSpPr>
        <p:spPr>
          <a:prstGeom prst="rect"/>
        </p:spPr>
        <p:txBody>
          <a:bodyPr wrap="square" lIns="0" tIns="194436" rIns="0" bIns="0" rtlCol="0" vert="horz">
            <a:spAutoFit/>
          </a:bodyPr>
          <a:lstStyle/>
          <a:p>
            <a:pPr marL="725170">
              <a:lnSpc>
                <a:spcPct val="100000"/>
              </a:lnSpc>
              <a:spcBef>
                <a:spcPts val="105"/>
              </a:spcBef>
              <a:tabLst>
                <a:tab pos="1041400" algn="l"/>
                <a:tab pos="2247265" algn="l"/>
                <a:tab pos="3008630" algn="l"/>
                <a:tab pos="4043045" algn="l"/>
                <a:tab pos="5086350" algn="l"/>
                <a:tab pos="6035675" algn="l"/>
                <a:tab pos="6682740" algn="l"/>
                <a:tab pos="7547609" algn="l"/>
              </a:tabLst>
            </a:pPr>
            <a:r>
              <a:rPr dirty="0" sz="1750" b="1">
                <a:solidFill>
                  <a:srgbClr val="C00000"/>
                </a:solidFill>
                <a:latin typeface="Times New Roman"/>
                <a:cs typeface="Times New Roman"/>
              </a:rPr>
              <a:t>5.</a:t>
            </a:r>
            <a:r>
              <a:rPr dirty="0" sz="1750" b="1">
                <a:solidFill>
                  <a:srgbClr val="C00000"/>
                </a:solidFill>
                <a:latin typeface="Times New Roman"/>
                <a:cs typeface="Times New Roman"/>
              </a:rPr>
              <a:t>	</a:t>
            </a:r>
            <a:r>
              <a:rPr dirty="0" sz="2200" b="1">
                <a:solidFill>
                  <a:srgbClr val="CC3300"/>
                </a:solidFill>
                <a:latin typeface="Times New Roman"/>
                <a:cs typeface="Times New Roman"/>
              </a:rPr>
              <a:t>Mod</a:t>
            </a:r>
            <a:r>
              <a:rPr dirty="0" sz="2200" spc="-15" b="1">
                <a:solidFill>
                  <a:srgbClr val="CC3300"/>
                </a:solidFill>
                <a:latin typeface="Times New Roman"/>
                <a:cs typeface="Times New Roman"/>
              </a:rPr>
              <a:t>e</a:t>
            </a:r>
            <a:r>
              <a:rPr dirty="0" sz="2200" b="1">
                <a:solidFill>
                  <a:srgbClr val="CC3300"/>
                </a:solidFill>
                <a:latin typeface="Times New Roman"/>
                <a:cs typeface="Times New Roman"/>
              </a:rPr>
              <a:t>rn</a:t>
            </a:r>
            <a:r>
              <a:rPr dirty="0" sz="2200" b="1">
                <a:solidFill>
                  <a:srgbClr val="CC3300"/>
                </a:solidFill>
                <a:latin typeface="Times New Roman"/>
                <a:cs typeface="Times New Roman"/>
              </a:rPr>
              <a:t>	</a:t>
            </a:r>
            <a:r>
              <a:rPr dirty="0" sz="2200" spc="-210" b="1">
                <a:solidFill>
                  <a:srgbClr val="CC3300"/>
                </a:solidFill>
                <a:latin typeface="Times New Roman"/>
                <a:cs typeface="Times New Roman"/>
              </a:rPr>
              <a:t>T</a:t>
            </a:r>
            <a:r>
              <a:rPr dirty="0" sz="2200" b="1">
                <a:solidFill>
                  <a:srgbClr val="CC3300"/>
                </a:solidFill>
                <a:latin typeface="Times New Roman"/>
                <a:cs typeface="Times New Roman"/>
              </a:rPr>
              <a:t>ool</a:t>
            </a:r>
            <a:r>
              <a:rPr dirty="0" sz="2200" b="1">
                <a:solidFill>
                  <a:srgbClr val="CC3300"/>
                </a:solidFill>
                <a:latin typeface="Times New Roman"/>
                <a:cs typeface="Times New Roman"/>
              </a:rPr>
              <a:t>	</a:t>
            </a:r>
            <a:r>
              <a:rPr dirty="0" sz="2200" spc="-10" b="1">
                <a:solidFill>
                  <a:srgbClr val="CC3300"/>
                </a:solidFill>
                <a:latin typeface="Times New Roman"/>
                <a:cs typeface="Times New Roman"/>
              </a:rPr>
              <a:t>U</a:t>
            </a:r>
            <a:r>
              <a:rPr dirty="0" sz="2200" b="1">
                <a:solidFill>
                  <a:srgbClr val="CC3300"/>
                </a:solidFill>
                <a:latin typeface="Times New Roman"/>
                <a:cs typeface="Times New Roman"/>
              </a:rPr>
              <a:t>sa</a:t>
            </a:r>
            <a:r>
              <a:rPr dirty="0" sz="2200" spc="-10" b="1">
                <a:solidFill>
                  <a:srgbClr val="CC3300"/>
                </a:solidFill>
                <a:latin typeface="Times New Roman"/>
                <a:cs typeface="Times New Roman"/>
              </a:rPr>
              <a:t>g</a:t>
            </a:r>
            <a:r>
              <a:rPr dirty="0" sz="2200" spc="-10" b="1">
                <a:solidFill>
                  <a:srgbClr val="CC3300"/>
                </a:solidFill>
                <a:latin typeface="Times New Roman"/>
                <a:cs typeface="Times New Roman"/>
              </a:rPr>
              <a:t>e</a:t>
            </a:r>
            <a:r>
              <a:rPr dirty="0" sz="2200">
                <a:solidFill>
                  <a:srgbClr val="0000FF"/>
                </a:solidFill>
              </a:rPr>
              <a:t>:</a:t>
            </a:r>
            <a:r>
              <a:rPr dirty="0" sz="2200">
                <a:solidFill>
                  <a:srgbClr val="0000FF"/>
                </a:solidFill>
              </a:rPr>
              <a:t>	</a:t>
            </a:r>
            <a:r>
              <a:rPr dirty="0" sz="2200">
                <a:solidFill>
                  <a:srgbClr val="000000"/>
                </a:solidFill>
              </a:rPr>
              <a:t>Create,</a:t>
            </a:r>
            <a:r>
              <a:rPr dirty="0" sz="2200">
                <a:solidFill>
                  <a:srgbClr val="000000"/>
                </a:solidFill>
              </a:rPr>
              <a:t>	</a:t>
            </a:r>
            <a:r>
              <a:rPr dirty="0" sz="2200">
                <a:solidFill>
                  <a:srgbClr val="000000"/>
                </a:solidFill>
              </a:rPr>
              <a:t>se</a:t>
            </a:r>
            <a:r>
              <a:rPr dirty="0" sz="2200" spc="-10">
                <a:solidFill>
                  <a:srgbClr val="000000"/>
                </a:solidFill>
              </a:rPr>
              <a:t>l</a:t>
            </a:r>
            <a:r>
              <a:rPr dirty="0" sz="2200">
                <a:solidFill>
                  <a:srgbClr val="000000"/>
                </a:solidFill>
              </a:rPr>
              <a:t>ec</a:t>
            </a:r>
            <a:r>
              <a:rPr dirty="0" sz="2200" spc="-10">
                <a:solidFill>
                  <a:srgbClr val="000000"/>
                </a:solidFill>
              </a:rPr>
              <a:t>t</a:t>
            </a:r>
            <a:r>
              <a:rPr dirty="0" sz="2200">
                <a:solidFill>
                  <a:srgbClr val="000000"/>
                </a:solidFill>
              </a:rPr>
              <a:t>,</a:t>
            </a:r>
            <a:r>
              <a:rPr dirty="0" sz="2200">
                <a:solidFill>
                  <a:srgbClr val="000000"/>
                </a:solidFill>
              </a:rPr>
              <a:t>	</a:t>
            </a:r>
            <a:r>
              <a:rPr dirty="0" sz="2200">
                <a:solidFill>
                  <a:srgbClr val="000000"/>
                </a:solidFill>
              </a:rPr>
              <a:t>a</a:t>
            </a:r>
            <a:r>
              <a:rPr dirty="0" sz="2200" spc="-15">
                <a:solidFill>
                  <a:srgbClr val="000000"/>
                </a:solidFill>
              </a:rPr>
              <a:t>n</a:t>
            </a:r>
            <a:r>
              <a:rPr dirty="0" sz="2200">
                <a:solidFill>
                  <a:srgbClr val="000000"/>
                </a:solidFill>
              </a:rPr>
              <a:t>d</a:t>
            </a:r>
            <a:r>
              <a:rPr dirty="0" sz="2200">
                <a:solidFill>
                  <a:srgbClr val="000000"/>
                </a:solidFill>
              </a:rPr>
              <a:t>	</a:t>
            </a:r>
            <a:r>
              <a:rPr dirty="0" sz="2200">
                <a:solidFill>
                  <a:srgbClr val="000000"/>
                </a:solidFill>
              </a:rPr>
              <a:t>a</a:t>
            </a:r>
            <a:r>
              <a:rPr dirty="0" sz="2200" spc="-15">
                <a:solidFill>
                  <a:srgbClr val="000000"/>
                </a:solidFill>
              </a:rPr>
              <a:t>p</a:t>
            </a:r>
            <a:r>
              <a:rPr dirty="0" sz="2200">
                <a:solidFill>
                  <a:srgbClr val="000000"/>
                </a:solidFill>
              </a:rPr>
              <a:t>ply</a:t>
            </a:r>
            <a:r>
              <a:rPr dirty="0" sz="2200">
                <a:solidFill>
                  <a:srgbClr val="000000"/>
                </a:solidFill>
              </a:rPr>
              <a:t>	</a:t>
            </a:r>
            <a:r>
              <a:rPr dirty="0" sz="2200">
                <a:solidFill>
                  <a:srgbClr val="000000"/>
                </a:solidFill>
              </a:rPr>
              <a:t>a</a:t>
            </a:r>
            <a:r>
              <a:rPr dirty="0" sz="2200" spc="-15">
                <a:solidFill>
                  <a:srgbClr val="000000"/>
                </a:solidFill>
              </a:rPr>
              <a:t>p</a:t>
            </a:r>
            <a:r>
              <a:rPr dirty="0" sz="2200">
                <a:solidFill>
                  <a:srgbClr val="000000"/>
                </a:solidFill>
              </a:rPr>
              <a:t>propriate</a:t>
            </a:r>
            <a:endParaRPr sz="2200">
              <a:latin typeface="Times New Roman"/>
              <a:cs typeface="Times New Roman"/>
            </a:endParaRPr>
          </a:p>
        </p:txBody>
      </p:sp>
      <p:sp>
        <p:nvSpPr>
          <p:cNvPr id="19" name="object 19"/>
          <p:cNvSpPr txBox="1"/>
          <p:nvPr/>
        </p:nvSpPr>
        <p:spPr>
          <a:xfrm>
            <a:off x="1324610" y="1303528"/>
            <a:ext cx="8122284" cy="4613275"/>
          </a:xfrm>
          <a:prstGeom prst="rect">
            <a:avLst/>
          </a:prstGeom>
        </p:spPr>
        <p:txBody>
          <a:bodyPr wrap="square" lIns="0" tIns="12700" rIns="0" bIns="0" rtlCol="0" vert="horz">
            <a:spAutoFit/>
          </a:bodyPr>
          <a:lstStyle/>
          <a:p>
            <a:pPr algn="just" marL="328930" marR="5715">
              <a:lnSpc>
                <a:spcPct val="100000"/>
              </a:lnSpc>
              <a:spcBef>
                <a:spcPts val="100"/>
              </a:spcBef>
            </a:pPr>
            <a:r>
              <a:rPr dirty="0" sz="2200" spc="-5">
                <a:latin typeface="Times New Roman"/>
                <a:cs typeface="Times New Roman"/>
              </a:rPr>
              <a:t>techniques, resources, </a:t>
            </a:r>
            <a:r>
              <a:rPr dirty="0" sz="2200">
                <a:latin typeface="Times New Roman"/>
                <a:cs typeface="Times New Roman"/>
              </a:rPr>
              <a:t>and modern </a:t>
            </a:r>
            <a:r>
              <a:rPr dirty="0" sz="2200" spc="-5">
                <a:latin typeface="Times New Roman"/>
                <a:cs typeface="Times New Roman"/>
              </a:rPr>
              <a:t>engineering </a:t>
            </a:r>
            <a:r>
              <a:rPr dirty="0" sz="2200">
                <a:latin typeface="Times New Roman"/>
                <a:cs typeface="Times New Roman"/>
              </a:rPr>
              <a:t>and </a:t>
            </a:r>
            <a:r>
              <a:rPr dirty="0" sz="2200" spc="-5">
                <a:latin typeface="Times New Roman"/>
                <a:cs typeface="Times New Roman"/>
              </a:rPr>
              <a:t>IT tools  </a:t>
            </a:r>
            <a:r>
              <a:rPr dirty="0" sz="2200">
                <a:latin typeface="Times New Roman"/>
                <a:cs typeface="Times New Roman"/>
              </a:rPr>
              <a:t>including </a:t>
            </a:r>
            <a:r>
              <a:rPr dirty="0" sz="2200" spc="-5">
                <a:latin typeface="Times New Roman"/>
                <a:cs typeface="Times New Roman"/>
              </a:rPr>
              <a:t>prediction </a:t>
            </a:r>
            <a:r>
              <a:rPr dirty="0" sz="2200">
                <a:latin typeface="Times New Roman"/>
                <a:cs typeface="Times New Roman"/>
              </a:rPr>
              <a:t>and modeling </a:t>
            </a:r>
            <a:r>
              <a:rPr dirty="0" sz="2200" spc="-5">
                <a:solidFill>
                  <a:srgbClr val="FF0000"/>
                </a:solidFill>
                <a:latin typeface="Times New Roman"/>
                <a:cs typeface="Times New Roman"/>
              </a:rPr>
              <a:t>to </a:t>
            </a:r>
            <a:r>
              <a:rPr dirty="0" sz="2200">
                <a:solidFill>
                  <a:srgbClr val="FF0000"/>
                </a:solidFill>
                <a:latin typeface="Times New Roman"/>
                <a:cs typeface="Times New Roman"/>
              </a:rPr>
              <a:t>complex </a:t>
            </a:r>
            <a:r>
              <a:rPr dirty="0" sz="2200" spc="-5">
                <a:solidFill>
                  <a:srgbClr val="FF0000"/>
                </a:solidFill>
                <a:latin typeface="Times New Roman"/>
                <a:cs typeface="Times New Roman"/>
              </a:rPr>
              <a:t>engineering </a:t>
            </a:r>
            <a:r>
              <a:rPr dirty="0" sz="2200" spc="-5">
                <a:latin typeface="Times New Roman"/>
                <a:cs typeface="Times New Roman"/>
              </a:rPr>
              <a:t>activities  </a:t>
            </a:r>
            <a:r>
              <a:rPr dirty="0" sz="2200">
                <a:latin typeface="Times New Roman"/>
                <a:cs typeface="Times New Roman"/>
              </a:rPr>
              <a:t>with an understanding of the</a:t>
            </a:r>
            <a:r>
              <a:rPr dirty="0" sz="2200" spc="-50">
                <a:latin typeface="Times New Roman"/>
                <a:cs typeface="Times New Roman"/>
              </a:rPr>
              <a:t> </a:t>
            </a:r>
            <a:r>
              <a:rPr dirty="0" sz="2200">
                <a:latin typeface="Times New Roman"/>
                <a:cs typeface="Times New Roman"/>
              </a:rPr>
              <a:t>limitations</a:t>
            </a:r>
            <a:r>
              <a:rPr dirty="0" sz="2200">
                <a:solidFill>
                  <a:srgbClr val="0000FF"/>
                </a:solidFill>
                <a:latin typeface="Times New Roman"/>
                <a:cs typeface="Times New Roman"/>
              </a:rPr>
              <a:t>.</a:t>
            </a:r>
            <a:endParaRPr sz="2200">
              <a:latin typeface="Times New Roman"/>
              <a:cs typeface="Times New Roman"/>
            </a:endParaRPr>
          </a:p>
          <a:p>
            <a:pPr algn="just" marL="328930" marR="5715" indent="-316865">
              <a:lnSpc>
                <a:spcPct val="100000"/>
              </a:lnSpc>
              <a:spcBef>
                <a:spcPts val="600"/>
              </a:spcBef>
              <a:buClr>
                <a:srgbClr val="006FC0"/>
              </a:buClr>
              <a:buSzPct val="79545"/>
              <a:buAutoNum type="arabicPeriod" startAt="6"/>
              <a:tabLst>
                <a:tab pos="329565" algn="l"/>
              </a:tabLst>
            </a:pPr>
            <a:r>
              <a:rPr dirty="0" sz="2200" b="1">
                <a:solidFill>
                  <a:srgbClr val="0099CC"/>
                </a:solidFill>
                <a:latin typeface="Times New Roman"/>
                <a:cs typeface="Times New Roman"/>
              </a:rPr>
              <a:t>The Engineer and Society</a:t>
            </a:r>
            <a:r>
              <a:rPr dirty="0" sz="2200">
                <a:solidFill>
                  <a:srgbClr val="0000FF"/>
                </a:solidFill>
                <a:latin typeface="Times New Roman"/>
                <a:cs typeface="Times New Roman"/>
              </a:rPr>
              <a:t>: </a:t>
            </a:r>
            <a:r>
              <a:rPr dirty="0" sz="2200">
                <a:latin typeface="Times New Roman"/>
                <a:cs typeface="Times New Roman"/>
              </a:rPr>
              <a:t>Apply </a:t>
            </a:r>
            <a:r>
              <a:rPr dirty="0" sz="2200" spc="-5">
                <a:latin typeface="Times New Roman"/>
                <a:cs typeface="Times New Roman"/>
              </a:rPr>
              <a:t>reasoning </a:t>
            </a:r>
            <a:r>
              <a:rPr dirty="0" sz="2200">
                <a:latin typeface="Times New Roman"/>
                <a:cs typeface="Times New Roman"/>
              </a:rPr>
              <a:t>informed by </a:t>
            </a:r>
            <a:r>
              <a:rPr dirty="0" sz="2200" spc="-5">
                <a:latin typeface="Times New Roman"/>
                <a:cs typeface="Times New Roman"/>
              </a:rPr>
              <a:t>the  contextual knowledge </a:t>
            </a:r>
            <a:r>
              <a:rPr dirty="0" sz="2200">
                <a:latin typeface="Times New Roman"/>
                <a:cs typeface="Times New Roman"/>
              </a:rPr>
              <a:t>to </a:t>
            </a:r>
            <a:r>
              <a:rPr dirty="0" sz="2200" spc="-10">
                <a:latin typeface="Times New Roman"/>
                <a:cs typeface="Times New Roman"/>
              </a:rPr>
              <a:t>assess </a:t>
            </a:r>
            <a:r>
              <a:rPr dirty="0" sz="2200" spc="-5">
                <a:latin typeface="Times New Roman"/>
                <a:cs typeface="Times New Roman"/>
              </a:rPr>
              <a:t>societal, </a:t>
            </a:r>
            <a:r>
              <a:rPr dirty="0" sz="2200">
                <a:latin typeface="Times New Roman"/>
                <a:cs typeface="Times New Roman"/>
              </a:rPr>
              <a:t>health, </a:t>
            </a:r>
            <a:r>
              <a:rPr dirty="0" sz="2200" spc="-25">
                <a:latin typeface="Times New Roman"/>
                <a:cs typeface="Times New Roman"/>
              </a:rPr>
              <a:t>safety, </a:t>
            </a:r>
            <a:r>
              <a:rPr dirty="0" sz="2200">
                <a:latin typeface="Times New Roman"/>
                <a:cs typeface="Times New Roman"/>
              </a:rPr>
              <a:t>legal </a:t>
            </a:r>
            <a:r>
              <a:rPr dirty="0" sz="2200" spc="-5">
                <a:latin typeface="Times New Roman"/>
                <a:cs typeface="Times New Roman"/>
              </a:rPr>
              <a:t>and  </a:t>
            </a:r>
            <a:r>
              <a:rPr dirty="0" sz="2200">
                <a:latin typeface="Times New Roman"/>
                <a:cs typeface="Times New Roman"/>
              </a:rPr>
              <a:t>cultural </a:t>
            </a:r>
            <a:r>
              <a:rPr dirty="0" sz="2200" spc="-5">
                <a:latin typeface="Times New Roman"/>
                <a:cs typeface="Times New Roman"/>
              </a:rPr>
              <a:t>issues </a:t>
            </a:r>
            <a:r>
              <a:rPr dirty="0" sz="2200">
                <a:latin typeface="Times New Roman"/>
                <a:cs typeface="Times New Roman"/>
              </a:rPr>
              <a:t>and the </a:t>
            </a:r>
            <a:r>
              <a:rPr dirty="0" sz="2200" spc="-5">
                <a:latin typeface="Times New Roman"/>
                <a:cs typeface="Times New Roman"/>
              </a:rPr>
              <a:t>consequent responsibilities relevant to </a:t>
            </a:r>
            <a:r>
              <a:rPr dirty="0" sz="2200">
                <a:latin typeface="Times New Roman"/>
                <a:cs typeface="Times New Roman"/>
              </a:rPr>
              <a:t>the  professional engineering</a:t>
            </a:r>
            <a:r>
              <a:rPr dirty="0" sz="2200" spc="-40">
                <a:latin typeface="Times New Roman"/>
                <a:cs typeface="Times New Roman"/>
              </a:rPr>
              <a:t> </a:t>
            </a:r>
            <a:r>
              <a:rPr dirty="0" sz="2200">
                <a:latin typeface="Times New Roman"/>
                <a:cs typeface="Times New Roman"/>
              </a:rPr>
              <a:t>practice</a:t>
            </a:r>
            <a:r>
              <a:rPr dirty="0" sz="2200">
                <a:solidFill>
                  <a:srgbClr val="0000FF"/>
                </a:solidFill>
                <a:latin typeface="Times New Roman"/>
                <a:cs typeface="Times New Roman"/>
              </a:rPr>
              <a:t>.</a:t>
            </a:r>
            <a:endParaRPr sz="2200">
              <a:latin typeface="Times New Roman"/>
              <a:cs typeface="Times New Roman"/>
            </a:endParaRPr>
          </a:p>
          <a:p>
            <a:pPr algn="just" marL="328930" marR="5080" indent="-316865">
              <a:lnSpc>
                <a:spcPct val="100000"/>
              </a:lnSpc>
              <a:spcBef>
                <a:spcPts val="600"/>
              </a:spcBef>
              <a:buSzPct val="79545"/>
              <a:buAutoNum type="arabicPeriod" startAt="6"/>
              <a:tabLst>
                <a:tab pos="329565" algn="l"/>
              </a:tabLst>
            </a:pPr>
            <a:r>
              <a:rPr dirty="0" sz="2200" spc="-5" b="1">
                <a:solidFill>
                  <a:srgbClr val="00AF50"/>
                </a:solidFill>
                <a:latin typeface="Times New Roman"/>
                <a:cs typeface="Times New Roman"/>
              </a:rPr>
              <a:t>Environment </a:t>
            </a:r>
            <a:r>
              <a:rPr dirty="0" sz="2200" b="1">
                <a:solidFill>
                  <a:srgbClr val="00AF50"/>
                </a:solidFill>
                <a:latin typeface="Times New Roman"/>
                <a:cs typeface="Times New Roman"/>
              </a:rPr>
              <a:t>and Sustainability</a:t>
            </a:r>
            <a:r>
              <a:rPr dirty="0" sz="2200">
                <a:solidFill>
                  <a:srgbClr val="0000FF"/>
                </a:solidFill>
                <a:latin typeface="Times New Roman"/>
                <a:cs typeface="Times New Roman"/>
              </a:rPr>
              <a:t>: </a:t>
            </a:r>
            <a:r>
              <a:rPr dirty="0" sz="2200">
                <a:latin typeface="Times New Roman"/>
                <a:cs typeface="Times New Roman"/>
              </a:rPr>
              <a:t>Understand the impact of </a:t>
            </a:r>
            <a:r>
              <a:rPr dirty="0" sz="2200" spc="-5">
                <a:latin typeface="Times New Roman"/>
                <a:cs typeface="Times New Roman"/>
              </a:rPr>
              <a:t>the  professional engineering solutions </a:t>
            </a:r>
            <a:r>
              <a:rPr dirty="0" sz="2200">
                <a:latin typeface="Times New Roman"/>
                <a:cs typeface="Times New Roman"/>
              </a:rPr>
              <a:t>in </a:t>
            </a:r>
            <a:r>
              <a:rPr dirty="0" sz="2200" spc="-5">
                <a:latin typeface="Times New Roman"/>
                <a:cs typeface="Times New Roman"/>
              </a:rPr>
              <a:t>societal </a:t>
            </a:r>
            <a:r>
              <a:rPr dirty="0" sz="2200">
                <a:latin typeface="Times New Roman"/>
                <a:cs typeface="Times New Roman"/>
              </a:rPr>
              <a:t>and environmental  </a:t>
            </a:r>
            <a:r>
              <a:rPr dirty="0" sz="2200" spc="-5">
                <a:latin typeface="Times New Roman"/>
                <a:cs typeface="Times New Roman"/>
              </a:rPr>
              <a:t>contexts, and </a:t>
            </a:r>
            <a:r>
              <a:rPr dirty="0" sz="2200">
                <a:latin typeface="Times New Roman"/>
                <a:cs typeface="Times New Roman"/>
              </a:rPr>
              <a:t>demonstrate the </a:t>
            </a:r>
            <a:r>
              <a:rPr dirty="0" sz="2200" spc="-5">
                <a:latin typeface="Times New Roman"/>
                <a:cs typeface="Times New Roman"/>
              </a:rPr>
              <a:t>knowledge of, </a:t>
            </a:r>
            <a:r>
              <a:rPr dirty="0" sz="2200">
                <a:latin typeface="Times New Roman"/>
                <a:cs typeface="Times New Roman"/>
              </a:rPr>
              <a:t>and need for </a:t>
            </a:r>
            <a:r>
              <a:rPr dirty="0" sz="2200" spc="-5">
                <a:latin typeface="Times New Roman"/>
                <a:cs typeface="Times New Roman"/>
              </a:rPr>
              <a:t>sustainable  </a:t>
            </a:r>
            <a:r>
              <a:rPr dirty="0" sz="2200">
                <a:latin typeface="Times New Roman"/>
                <a:cs typeface="Times New Roman"/>
              </a:rPr>
              <a:t>development.</a:t>
            </a:r>
            <a:endParaRPr sz="2200">
              <a:latin typeface="Times New Roman"/>
              <a:cs typeface="Times New Roman"/>
            </a:endParaRPr>
          </a:p>
          <a:p>
            <a:pPr algn="just" marL="328930" marR="5715" indent="-316865">
              <a:lnSpc>
                <a:spcPct val="100000"/>
              </a:lnSpc>
              <a:spcBef>
                <a:spcPts val="600"/>
              </a:spcBef>
              <a:buSzPct val="79545"/>
              <a:buAutoNum type="arabicPeriod" startAt="6"/>
              <a:tabLst>
                <a:tab pos="329565" algn="l"/>
              </a:tabLst>
            </a:pPr>
            <a:r>
              <a:rPr dirty="0" sz="2200" spc="-5" b="1">
                <a:solidFill>
                  <a:srgbClr val="CC9900"/>
                </a:solidFill>
                <a:latin typeface="Times New Roman"/>
                <a:cs typeface="Times New Roman"/>
              </a:rPr>
              <a:t>Ethics</a:t>
            </a:r>
            <a:r>
              <a:rPr dirty="0" sz="2200" spc="-5">
                <a:solidFill>
                  <a:srgbClr val="0000FF"/>
                </a:solidFill>
                <a:latin typeface="Times New Roman"/>
                <a:cs typeface="Times New Roman"/>
              </a:rPr>
              <a:t>: </a:t>
            </a:r>
            <a:r>
              <a:rPr dirty="0" sz="2200">
                <a:latin typeface="Times New Roman"/>
                <a:cs typeface="Times New Roman"/>
              </a:rPr>
              <a:t>Apply </a:t>
            </a:r>
            <a:r>
              <a:rPr dirty="0" sz="2200" spc="-5">
                <a:latin typeface="Times New Roman"/>
                <a:cs typeface="Times New Roman"/>
              </a:rPr>
              <a:t>ethical </a:t>
            </a:r>
            <a:r>
              <a:rPr dirty="0" sz="2200">
                <a:latin typeface="Times New Roman"/>
                <a:cs typeface="Times New Roman"/>
              </a:rPr>
              <a:t>principles and commit to </a:t>
            </a:r>
            <a:r>
              <a:rPr dirty="0" sz="2200" spc="-5">
                <a:latin typeface="Times New Roman"/>
                <a:cs typeface="Times New Roman"/>
              </a:rPr>
              <a:t>professional ethics  </a:t>
            </a:r>
            <a:r>
              <a:rPr dirty="0" sz="2200">
                <a:latin typeface="Times New Roman"/>
                <a:cs typeface="Times New Roman"/>
              </a:rPr>
              <a:t>and responsibilities and norms of the engineering</a:t>
            </a:r>
            <a:r>
              <a:rPr dirty="0" sz="2200" spc="-85">
                <a:latin typeface="Times New Roman"/>
                <a:cs typeface="Times New Roman"/>
              </a:rPr>
              <a:t> </a:t>
            </a:r>
            <a:r>
              <a:rPr dirty="0" sz="2200">
                <a:latin typeface="Times New Roman"/>
                <a:cs typeface="Times New Roman"/>
              </a:rPr>
              <a:t>practice</a:t>
            </a:r>
            <a:r>
              <a:rPr dirty="0" sz="2200">
                <a:solidFill>
                  <a:srgbClr val="0000FF"/>
                </a:solidFill>
                <a:latin typeface="Times New Roman"/>
                <a:cs typeface="Times New Roman"/>
              </a:rPr>
              <a:t>.</a:t>
            </a:r>
            <a:endParaRPr sz="22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998600" y="1413891"/>
              <a:ext cx="227837" cy="21031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997458" y="1412747"/>
              <a:ext cx="230124" cy="212597"/>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1247394" y="1338833"/>
              <a:ext cx="82296" cy="76962"/>
            </a:xfrm>
            <a:prstGeom prst="rect">
              <a:avLst/>
            </a:prstGeom>
            <a:blipFill>
              <a:blip r:embed="rId8" cstate="print"/>
              <a:stretch>
                <a:fillRect/>
              </a:stretch>
            </a:blipFill>
          </p:spPr>
          <p:txBody>
            <a:bodyPr wrap="square" lIns="0" tIns="0" rIns="0" bIns="0" rtlCol="0"/>
            <a:lstStyle/>
            <a:p/>
          </p:txBody>
        </p:sp>
      </p:grpSp>
      <p:sp>
        <p:nvSpPr>
          <p:cNvPr id="17" name="object 17"/>
          <p:cNvSpPr txBox="1"/>
          <p:nvPr/>
        </p:nvSpPr>
        <p:spPr>
          <a:xfrm>
            <a:off x="8416543" y="397256"/>
            <a:ext cx="1004569" cy="330200"/>
          </a:xfrm>
          <a:prstGeom prst="rect">
            <a:avLst/>
          </a:prstGeom>
        </p:spPr>
        <p:txBody>
          <a:bodyPr wrap="square" lIns="0" tIns="12065" rIns="0" bIns="0" rtlCol="0" vert="horz">
            <a:spAutoFit/>
          </a:bodyPr>
          <a:lstStyle/>
          <a:p>
            <a:pPr marL="12700">
              <a:lnSpc>
                <a:spcPct val="100000"/>
              </a:lnSpc>
              <a:spcBef>
                <a:spcPts val="95"/>
              </a:spcBef>
            </a:pPr>
            <a:r>
              <a:rPr dirty="0" sz="2000" spc="-5" b="1">
                <a:solidFill>
                  <a:srgbClr val="FF0000"/>
                </a:solidFill>
                <a:latin typeface="Bookman Old Style"/>
                <a:cs typeface="Bookman Old Style"/>
              </a:rPr>
              <a:t>Co</a:t>
            </a:r>
            <a:r>
              <a:rPr dirty="0" sz="2000" spc="-15" b="1">
                <a:solidFill>
                  <a:srgbClr val="FF0000"/>
                </a:solidFill>
                <a:latin typeface="Bookman Old Style"/>
                <a:cs typeface="Bookman Old Style"/>
              </a:rPr>
              <a:t>n</a:t>
            </a:r>
            <a:r>
              <a:rPr dirty="0" sz="2000" spc="-5" b="1">
                <a:solidFill>
                  <a:srgbClr val="FF0000"/>
                </a:solidFill>
                <a:latin typeface="Bookman Old Style"/>
                <a:cs typeface="Bookman Old Style"/>
              </a:rPr>
              <a:t>ti…</a:t>
            </a:r>
            <a:endParaRPr sz="2000">
              <a:latin typeface="Bookman Old Style"/>
              <a:cs typeface="Bookman Old Style"/>
            </a:endParaRPr>
          </a:p>
        </p:txBody>
      </p:sp>
      <p:sp>
        <p:nvSpPr>
          <p:cNvPr id="18" name="object 18"/>
          <p:cNvSpPr txBox="1">
            <a:spLocks noGrp="1"/>
          </p:cNvSpPr>
          <p:nvPr>
            <p:ph type="title"/>
          </p:nvPr>
        </p:nvSpPr>
        <p:spPr>
          <a:xfrm>
            <a:off x="1324610" y="868680"/>
            <a:ext cx="8121650" cy="1032510"/>
          </a:xfrm>
          <a:prstGeom prst="rect"/>
        </p:spPr>
        <p:txBody>
          <a:bodyPr wrap="square" lIns="0" tIns="13335" rIns="0" bIns="0" rtlCol="0" vert="horz">
            <a:spAutoFit/>
          </a:bodyPr>
          <a:lstStyle/>
          <a:p>
            <a:pPr algn="just" marL="443230" marR="5080" indent="-431165">
              <a:lnSpc>
                <a:spcPct val="100000"/>
              </a:lnSpc>
              <a:spcBef>
                <a:spcPts val="105"/>
              </a:spcBef>
            </a:pPr>
            <a:r>
              <a:rPr dirty="0" sz="1750" b="1">
                <a:solidFill>
                  <a:srgbClr val="9900CC"/>
                </a:solidFill>
                <a:latin typeface="Times New Roman"/>
                <a:cs typeface="Times New Roman"/>
              </a:rPr>
              <a:t>9. </a:t>
            </a:r>
            <a:r>
              <a:rPr dirty="0" sz="2200" b="1">
                <a:solidFill>
                  <a:srgbClr val="9900CC"/>
                </a:solidFill>
                <a:latin typeface="Times New Roman"/>
                <a:cs typeface="Times New Roman"/>
              </a:rPr>
              <a:t>Individual and </a:t>
            </a:r>
            <a:r>
              <a:rPr dirty="0" sz="2200" spc="-50" b="1">
                <a:solidFill>
                  <a:srgbClr val="9900CC"/>
                </a:solidFill>
                <a:latin typeface="Times New Roman"/>
                <a:cs typeface="Times New Roman"/>
              </a:rPr>
              <a:t>Team </a:t>
            </a:r>
            <a:r>
              <a:rPr dirty="0" sz="2200" spc="-25" b="1">
                <a:solidFill>
                  <a:srgbClr val="9900CC"/>
                </a:solidFill>
                <a:latin typeface="Times New Roman"/>
                <a:cs typeface="Times New Roman"/>
              </a:rPr>
              <a:t>Work</a:t>
            </a:r>
            <a:r>
              <a:rPr dirty="0" sz="2200" spc="-25">
                <a:solidFill>
                  <a:srgbClr val="0000FF"/>
                </a:solidFill>
              </a:rPr>
              <a:t>: </a:t>
            </a:r>
            <a:r>
              <a:rPr dirty="0" sz="2200" spc="-5">
                <a:solidFill>
                  <a:srgbClr val="000000"/>
                </a:solidFill>
              </a:rPr>
              <a:t>Function effectively as an individual,  </a:t>
            </a:r>
            <a:r>
              <a:rPr dirty="0" sz="2200">
                <a:solidFill>
                  <a:srgbClr val="000000"/>
                </a:solidFill>
              </a:rPr>
              <a:t>and </a:t>
            </a:r>
            <a:r>
              <a:rPr dirty="0" sz="2200" spc="-5">
                <a:solidFill>
                  <a:srgbClr val="000000"/>
                </a:solidFill>
              </a:rPr>
              <a:t>as </a:t>
            </a:r>
            <a:r>
              <a:rPr dirty="0" sz="2200">
                <a:solidFill>
                  <a:srgbClr val="000000"/>
                </a:solidFill>
              </a:rPr>
              <a:t>a </a:t>
            </a:r>
            <a:r>
              <a:rPr dirty="0" sz="2200" spc="-5">
                <a:solidFill>
                  <a:srgbClr val="000000"/>
                </a:solidFill>
              </a:rPr>
              <a:t>member </a:t>
            </a:r>
            <a:r>
              <a:rPr dirty="0" sz="2200">
                <a:solidFill>
                  <a:srgbClr val="000000"/>
                </a:solidFill>
              </a:rPr>
              <a:t>or </a:t>
            </a:r>
            <a:r>
              <a:rPr dirty="0" sz="2200" spc="-5">
                <a:solidFill>
                  <a:srgbClr val="000000"/>
                </a:solidFill>
              </a:rPr>
              <a:t>leader </a:t>
            </a:r>
            <a:r>
              <a:rPr dirty="0" sz="2200">
                <a:solidFill>
                  <a:srgbClr val="000000"/>
                </a:solidFill>
              </a:rPr>
              <a:t>in diverse </a:t>
            </a:r>
            <a:r>
              <a:rPr dirty="0" sz="2200" spc="-5">
                <a:solidFill>
                  <a:srgbClr val="000000"/>
                </a:solidFill>
              </a:rPr>
              <a:t>teams, and in multidisciplinary  </a:t>
            </a:r>
            <a:r>
              <a:rPr dirty="0" sz="2200">
                <a:solidFill>
                  <a:srgbClr val="000000"/>
                </a:solidFill>
              </a:rPr>
              <a:t>settings.</a:t>
            </a:r>
            <a:endParaRPr sz="2200">
              <a:latin typeface="Times New Roman"/>
              <a:cs typeface="Times New Roman"/>
            </a:endParaRPr>
          </a:p>
        </p:txBody>
      </p:sp>
      <p:sp>
        <p:nvSpPr>
          <p:cNvPr id="19" name="object 19"/>
          <p:cNvSpPr txBox="1"/>
          <p:nvPr/>
        </p:nvSpPr>
        <p:spPr>
          <a:xfrm>
            <a:off x="1324610" y="1951227"/>
            <a:ext cx="8122284" cy="4201795"/>
          </a:xfrm>
          <a:prstGeom prst="rect">
            <a:avLst/>
          </a:prstGeom>
        </p:spPr>
        <p:txBody>
          <a:bodyPr wrap="square" lIns="0" tIns="12700" rIns="0" bIns="0" rtlCol="0" vert="horz">
            <a:spAutoFit/>
          </a:bodyPr>
          <a:lstStyle/>
          <a:p>
            <a:pPr algn="just" marL="443230" marR="5080" indent="-431165">
              <a:lnSpc>
                <a:spcPct val="100000"/>
              </a:lnSpc>
              <a:spcBef>
                <a:spcPts val="100"/>
              </a:spcBef>
              <a:buSzPct val="79545"/>
              <a:buAutoNum type="arabicPeriod" startAt="10"/>
              <a:tabLst>
                <a:tab pos="443865" algn="l"/>
              </a:tabLst>
            </a:pPr>
            <a:r>
              <a:rPr dirty="0" sz="2200" b="1">
                <a:solidFill>
                  <a:srgbClr val="FF0000"/>
                </a:solidFill>
                <a:latin typeface="Times New Roman"/>
                <a:cs typeface="Times New Roman"/>
              </a:rPr>
              <a:t>Communication</a:t>
            </a:r>
            <a:r>
              <a:rPr dirty="0" sz="2200" b="1">
                <a:solidFill>
                  <a:srgbClr val="9900CC"/>
                </a:solidFill>
                <a:latin typeface="Times New Roman"/>
                <a:cs typeface="Times New Roman"/>
              </a:rPr>
              <a:t>: </a:t>
            </a:r>
            <a:r>
              <a:rPr dirty="0" sz="2200">
                <a:latin typeface="Times New Roman"/>
                <a:cs typeface="Times New Roman"/>
              </a:rPr>
              <a:t>Communicate </a:t>
            </a:r>
            <a:r>
              <a:rPr dirty="0" sz="2200" spc="-5">
                <a:latin typeface="Times New Roman"/>
                <a:cs typeface="Times New Roman"/>
              </a:rPr>
              <a:t>effectively on complex  engineering activities </a:t>
            </a:r>
            <a:r>
              <a:rPr dirty="0" sz="2200">
                <a:latin typeface="Times New Roman"/>
                <a:cs typeface="Times New Roman"/>
              </a:rPr>
              <a:t>with the </a:t>
            </a:r>
            <a:r>
              <a:rPr dirty="0" sz="2200" spc="-5">
                <a:latin typeface="Times New Roman"/>
                <a:cs typeface="Times New Roman"/>
              </a:rPr>
              <a:t>engineering </a:t>
            </a:r>
            <a:r>
              <a:rPr dirty="0" sz="2200">
                <a:latin typeface="Times New Roman"/>
                <a:cs typeface="Times New Roman"/>
              </a:rPr>
              <a:t>community and </a:t>
            </a:r>
            <a:r>
              <a:rPr dirty="0" sz="2200" spc="-5">
                <a:latin typeface="Times New Roman"/>
                <a:cs typeface="Times New Roman"/>
              </a:rPr>
              <a:t>with  society </a:t>
            </a:r>
            <a:r>
              <a:rPr dirty="0" sz="2200">
                <a:latin typeface="Times New Roman"/>
                <a:cs typeface="Times New Roman"/>
              </a:rPr>
              <a:t>at </a:t>
            </a:r>
            <a:r>
              <a:rPr dirty="0" sz="2200" spc="-10">
                <a:latin typeface="Times New Roman"/>
                <a:cs typeface="Times New Roman"/>
              </a:rPr>
              <a:t>large, </a:t>
            </a:r>
            <a:r>
              <a:rPr dirty="0" sz="2200" spc="-5">
                <a:latin typeface="Times New Roman"/>
                <a:cs typeface="Times New Roman"/>
              </a:rPr>
              <a:t>such </a:t>
            </a:r>
            <a:r>
              <a:rPr dirty="0" sz="2200">
                <a:latin typeface="Times New Roman"/>
                <a:cs typeface="Times New Roman"/>
              </a:rPr>
              <a:t>as, </a:t>
            </a:r>
            <a:r>
              <a:rPr dirty="0" sz="2200" spc="-5">
                <a:latin typeface="Times New Roman"/>
                <a:cs typeface="Times New Roman"/>
              </a:rPr>
              <a:t>being able </a:t>
            </a:r>
            <a:r>
              <a:rPr dirty="0" sz="2200">
                <a:latin typeface="Times New Roman"/>
                <a:cs typeface="Times New Roman"/>
              </a:rPr>
              <a:t>to comprehend and write  </a:t>
            </a:r>
            <a:r>
              <a:rPr dirty="0" sz="2200" spc="-5">
                <a:latin typeface="Times New Roman"/>
                <a:cs typeface="Times New Roman"/>
              </a:rPr>
              <a:t>effective reports </a:t>
            </a:r>
            <a:r>
              <a:rPr dirty="0" sz="2200">
                <a:latin typeface="Times New Roman"/>
                <a:cs typeface="Times New Roman"/>
              </a:rPr>
              <a:t>and </a:t>
            </a:r>
            <a:r>
              <a:rPr dirty="0" sz="2200" spc="-5">
                <a:latin typeface="Times New Roman"/>
                <a:cs typeface="Times New Roman"/>
              </a:rPr>
              <a:t>design documentation, make effective  presentations, </a:t>
            </a:r>
            <a:r>
              <a:rPr dirty="0" sz="2200">
                <a:latin typeface="Times New Roman"/>
                <a:cs typeface="Times New Roman"/>
              </a:rPr>
              <a:t>and give and receive clear</a:t>
            </a:r>
            <a:r>
              <a:rPr dirty="0" sz="2200" spc="-50">
                <a:latin typeface="Times New Roman"/>
                <a:cs typeface="Times New Roman"/>
              </a:rPr>
              <a:t> </a:t>
            </a:r>
            <a:r>
              <a:rPr dirty="0" sz="2200">
                <a:latin typeface="Times New Roman"/>
                <a:cs typeface="Times New Roman"/>
              </a:rPr>
              <a:t>instructions</a:t>
            </a:r>
            <a:r>
              <a:rPr dirty="0" sz="2200">
                <a:solidFill>
                  <a:srgbClr val="0000FF"/>
                </a:solidFill>
                <a:latin typeface="Times New Roman"/>
                <a:cs typeface="Times New Roman"/>
              </a:rPr>
              <a:t>.</a:t>
            </a:r>
            <a:endParaRPr sz="2200">
              <a:latin typeface="Times New Roman"/>
              <a:cs typeface="Times New Roman"/>
            </a:endParaRPr>
          </a:p>
          <a:p>
            <a:pPr algn="just" marL="443230" marR="5715" indent="-431165">
              <a:lnSpc>
                <a:spcPct val="100000"/>
              </a:lnSpc>
              <a:spcBef>
                <a:spcPts val="600"/>
              </a:spcBef>
              <a:buClr>
                <a:srgbClr val="FFC000"/>
              </a:buClr>
              <a:buSzPct val="79545"/>
              <a:buAutoNum type="arabicPeriod" startAt="10"/>
              <a:tabLst>
                <a:tab pos="443865" algn="l"/>
              </a:tabLst>
            </a:pPr>
            <a:r>
              <a:rPr dirty="0" sz="2200" spc="-10" b="1">
                <a:solidFill>
                  <a:srgbClr val="FF9900"/>
                </a:solidFill>
                <a:latin typeface="Times New Roman"/>
                <a:cs typeface="Times New Roman"/>
              </a:rPr>
              <a:t>Project </a:t>
            </a:r>
            <a:r>
              <a:rPr dirty="0" sz="2200" b="1">
                <a:solidFill>
                  <a:srgbClr val="FF9900"/>
                </a:solidFill>
                <a:latin typeface="Times New Roman"/>
                <a:cs typeface="Times New Roman"/>
              </a:rPr>
              <a:t>Management and Finance</a:t>
            </a:r>
            <a:r>
              <a:rPr dirty="0" sz="2200">
                <a:solidFill>
                  <a:srgbClr val="0000FF"/>
                </a:solidFill>
                <a:latin typeface="Times New Roman"/>
                <a:cs typeface="Times New Roman"/>
              </a:rPr>
              <a:t>: </a:t>
            </a:r>
            <a:r>
              <a:rPr dirty="0" sz="2200" spc="-5">
                <a:latin typeface="Times New Roman"/>
                <a:cs typeface="Times New Roman"/>
              </a:rPr>
              <a:t>Demonstrate </a:t>
            </a:r>
            <a:r>
              <a:rPr dirty="0" sz="2200">
                <a:latin typeface="Times New Roman"/>
                <a:cs typeface="Times New Roman"/>
              </a:rPr>
              <a:t>knowledge and  understanding of the engineering </a:t>
            </a:r>
            <a:r>
              <a:rPr dirty="0" sz="2200" spc="-5">
                <a:latin typeface="Times New Roman"/>
                <a:cs typeface="Times New Roman"/>
              </a:rPr>
              <a:t>and management </a:t>
            </a:r>
            <a:r>
              <a:rPr dirty="0" sz="2200">
                <a:latin typeface="Times New Roman"/>
                <a:cs typeface="Times New Roman"/>
              </a:rPr>
              <a:t>principles </a:t>
            </a:r>
            <a:r>
              <a:rPr dirty="0" sz="2200" spc="-5">
                <a:latin typeface="Times New Roman"/>
                <a:cs typeface="Times New Roman"/>
              </a:rPr>
              <a:t>and  </a:t>
            </a:r>
            <a:r>
              <a:rPr dirty="0" sz="2200">
                <a:latin typeface="Times New Roman"/>
                <a:cs typeface="Times New Roman"/>
              </a:rPr>
              <a:t>apply </a:t>
            </a:r>
            <a:r>
              <a:rPr dirty="0" sz="2200" spc="-5">
                <a:latin typeface="Times New Roman"/>
                <a:cs typeface="Times New Roman"/>
              </a:rPr>
              <a:t>these to </a:t>
            </a:r>
            <a:r>
              <a:rPr dirty="0" sz="2200" spc="-25">
                <a:latin typeface="Times New Roman"/>
                <a:cs typeface="Times New Roman"/>
              </a:rPr>
              <a:t>one’s </a:t>
            </a:r>
            <a:r>
              <a:rPr dirty="0" sz="2200">
                <a:latin typeface="Times New Roman"/>
                <a:cs typeface="Times New Roman"/>
              </a:rPr>
              <a:t>own work, </a:t>
            </a:r>
            <a:r>
              <a:rPr dirty="0" sz="2200" spc="-5">
                <a:latin typeface="Times New Roman"/>
                <a:cs typeface="Times New Roman"/>
              </a:rPr>
              <a:t>as </a:t>
            </a:r>
            <a:r>
              <a:rPr dirty="0" sz="2200">
                <a:latin typeface="Times New Roman"/>
                <a:cs typeface="Times New Roman"/>
              </a:rPr>
              <a:t>a </a:t>
            </a:r>
            <a:r>
              <a:rPr dirty="0" sz="2200" spc="-5">
                <a:latin typeface="Times New Roman"/>
                <a:cs typeface="Times New Roman"/>
              </a:rPr>
              <a:t>member </a:t>
            </a:r>
            <a:r>
              <a:rPr dirty="0" sz="2200">
                <a:latin typeface="Times New Roman"/>
                <a:cs typeface="Times New Roman"/>
              </a:rPr>
              <a:t>and </a:t>
            </a:r>
            <a:r>
              <a:rPr dirty="0" sz="2200" spc="-5">
                <a:latin typeface="Times New Roman"/>
                <a:cs typeface="Times New Roman"/>
              </a:rPr>
              <a:t>leader </a:t>
            </a:r>
            <a:r>
              <a:rPr dirty="0" sz="2200">
                <a:latin typeface="Times New Roman"/>
                <a:cs typeface="Times New Roman"/>
              </a:rPr>
              <a:t>in a </a:t>
            </a:r>
            <a:r>
              <a:rPr dirty="0" sz="2200" spc="-5">
                <a:latin typeface="Times New Roman"/>
                <a:cs typeface="Times New Roman"/>
              </a:rPr>
              <a:t>team, </a:t>
            </a:r>
            <a:r>
              <a:rPr dirty="0" sz="2200">
                <a:latin typeface="Times New Roman"/>
                <a:cs typeface="Times New Roman"/>
              </a:rPr>
              <a:t>to  manage projects and in multidisciplinary</a:t>
            </a:r>
            <a:r>
              <a:rPr dirty="0" sz="2200" spc="-60">
                <a:latin typeface="Times New Roman"/>
                <a:cs typeface="Times New Roman"/>
              </a:rPr>
              <a:t> </a:t>
            </a:r>
            <a:r>
              <a:rPr dirty="0" sz="2200">
                <a:latin typeface="Times New Roman"/>
                <a:cs typeface="Times New Roman"/>
              </a:rPr>
              <a:t>environments</a:t>
            </a:r>
            <a:r>
              <a:rPr dirty="0" sz="2200">
                <a:solidFill>
                  <a:srgbClr val="0000FF"/>
                </a:solidFill>
                <a:latin typeface="Times New Roman"/>
                <a:cs typeface="Times New Roman"/>
              </a:rPr>
              <a:t>.</a:t>
            </a:r>
            <a:endParaRPr sz="2200">
              <a:latin typeface="Times New Roman"/>
              <a:cs typeface="Times New Roman"/>
            </a:endParaRPr>
          </a:p>
          <a:p>
            <a:pPr algn="just" marL="443230" marR="5080" indent="-431165">
              <a:lnSpc>
                <a:spcPct val="100000"/>
              </a:lnSpc>
              <a:spcBef>
                <a:spcPts val="600"/>
              </a:spcBef>
              <a:buClr>
                <a:srgbClr val="FF0000"/>
              </a:buClr>
              <a:buSzPct val="79545"/>
              <a:buAutoNum type="arabicPeriod" startAt="10"/>
              <a:tabLst>
                <a:tab pos="443865" algn="l"/>
              </a:tabLst>
            </a:pPr>
            <a:r>
              <a:rPr dirty="0" sz="2200" b="1">
                <a:solidFill>
                  <a:srgbClr val="FF0066"/>
                </a:solidFill>
                <a:latin typeface="Times New Roman"/>
                <a:cs typeface="Times New Roman"/>
              </a:rPr>
              <a:t>Life-long </a:t>
            </a:r>
            <a:r>
              <a:rPr dirty="0" sz="2200" spc="-5" b="1">
                <a:solidFill>
                  <a:srgbClr val="FF0066"/>
                </a:solidFill>
                <a:latin typeface="Times New Roman"/>
                <a:cs typeface="Times New Roman"/>
              </a:rPr>
              <a:t>Learning</a:t>
            </a:r>
            <a:r>
              <a:rPr dirty="0" sz="2200" spc="-5">
                <a:solidFill>
                  <a:srgbClr val="0000FF"/>
                </a:solidFill>
                <a:latin typeface="Times New Roman"/>
                <a:cs typeface="Times New Roman"/>
              </a:rPr>
              <a:t>: </a:t>
            </a:r>
            <a:r>
              <a:rPr dirty="0" sz="2200" spc="-5">
                <a:latin typeface="Times New Roman"/>
                <a:cs typeface="Times New Roman"/>
              </a:rPr>
              <a:t>Recognize </a:t>
            </a:r>
            <a:r>
              <a:rPr dirty="0" sz="2200">
                <a:latin typeface="Times New Roman"/>
                <a:cs typeface="Times New Roman"/>
              </a:rPr>
              <a:t>the need </a:t>
            </a:r>
            <a:r>
              <a:rPr dirty="0" sz="2200" spc="-25">
                <a:latin typeface="Times New Roman"/>
                <a:cs typeface="Times New Roman"/>
              </a:rPr>
              <a:t>for, </a:t>
            </a:r>
            <a:r>
              <a:rPr dirty="0" sz="2200">
                <a:latin typeface="Times New Roman"/>
                <a:cs typeface="Times New Roman"/>
              </a:rPr>
              <a:t>and have the  preparation and ability to engage in </a:t>
            </a:r>
            <a:r>
              <a:rPr dirty="0" sz="2200" spc="-5">
                <a:latin typeface="Times New Roman"/>
                <a:cs typeface="Times New Roman"/>
              </a:rPr>
              <a:t>independent </a:t>
            </a:r>
            <a:r>
              <a:rPr dirty="0" sz="2200">
                <a:latin typeface="Times New Roman"/>
                <a:cs typeface="Times New Roman"/>
              </a:rPr>
              <a:t>and </a:t>
            </a:r>
            <a:r>
              <a:rPr dirty="0" sz="2200" spc="-5">
                <a:latin typeface="Times New Roman"/>
                <a:cs typeface="Times New Roman"/>
              </a:rPr>
              <a:t>lifelong  </a:t>
            </a:r>
            <a:r>
              <a:rPr dirty="0" sz="2200">
                <a:latin typeface="Times New Roman"/>
                <a:cs typeface="Times New Roman"/>
              </a:rPr>
              <a:t>learning in the broadest context of technological</a:t>
            </a:r>
            <a:r>
              <a:rPr dirty="0" sz="2200" spc="-80">
                <a:latin typeface="Times New Roman"/>
                <a:cs typeface="Times New Roman"/>
              </a:rPr>
              <a:t> </a:t>
            </a:r>
            <a:r>
              <a:rPr dirty="0" sz="2200">
                <a:latin typeface="Times New Roman"/>
                <a:cs typeface="Times New Roman"/>
              </a:rPr>
              <a:t>change.</a:t>
            </a:r>
            <a:endParaRPr sz="22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p:nvPr/>
        </p:nvSpPr>
        <p:spPr>
          <a:xfrm>
            <a:off x="408940" y="300481"/>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grpSp>
        <p:nvGrpSpPr>
          <p:cNvPr id="13" name="object 13"/>
          <p:cNvGrpSpPr/>
          <p:nvPr/>
        </p:nvGrpSpPr>
        <p:grpSpPr>
          <a:xfrm>
            <a:off x="571500" y="1517650"/>
            <a:ext cx="8928100" cy="3182620"/>
            <a:chOff x="571500" y="1517650"/>
            <a:chExt cx="8928100" cy="3182620"/>
          </a:xfrm>
        </p:grpSpPr>
        <p:sp>
          <p:nvSpPr>
            <p:cNvPr id="14" name="object 14"/>
            <p:cNvSpPr/>
            <p:nvPr/>
          </p:nvSpPr>
          <p:spPr>
            <a:xfrm>
              <a:off x="577850" y="1920239"/>
              <a:ext cx="8915400" cy="2773680"/>
            </a:xfrm>
            <a:custGeom>
              <a:avLst/>
              <a:gdLst/>
              <a:ahLst/>
              <a:cxnLst/>
              <a:rect l="l" t="t" r="r" b="b"/>
              <a:pathLst>
                <a:path w="8915400" h="2773679">
                  <a:moveTo>
                    <a:pt x="8915400" y="2011680"/>
                  </a:moveTo>
                  <a:lnTo>
                    <a:pt x="1784350" y="2011680"/>
                  </a:lnTo>
                  <a:lnTo>
                    <a:pt x="0" y="2011680"/>
                  </a:lnTo>
                  <a:lnTo>
                    <a:pt x="0" y="2773680"/>
                  </a:lnTo>
                  <a:lnTo>
                    <a:pt x="1784350" y="2773680"/>
                  </a:lnTo>
                  <a:lnTo>
                    <a:pt x="8915400" y="2773680"/>
                  </a:lnTo>
                  <a:lnTo>
                    <a:pt x="8915400" y="2011680"/>
                  </a:lnTo>
                  <a:close/>
                </a:path>
                <a:path w="8915400" h="2773679">
                  <a:moveTo>
                    <a:pt x="8915400" y="853440"/>
                  </a:moveTo>
                  <a:lnTo>
                    <a:pt x="1784350" y="853440"/>
                  </a:lnTo>
                  <a:lnTo>
                    <a:pt x="0" y="853440"/>
                  </a:lnTo>
                  <a:lnTo>
                    <a:pt x="0" y="1615440"/>
                  </a:lnTo>
                  <a:lnTo>
                    <a:pt x="1784350" y="1615440"/>
                  </a:lnTo>
                  <a:lnTo>
                    <a:pt x="8915400" y="1615440"/>
                  </a:lnTo>
                  <a:lnTo>
                    <a:pt x="8915400" y="853440"/>
                  </a:lnTo>
                  <a:close/>
                </a:path>
                <a:path w="8915400" h="2773679">
                  <a:moveTo>
                    <a:pt x="8915400" y="0"/>
                  </a:moveTo>
                  <a:lnTo>
                    <a:pt x="1784350" y="0"/>
                  </a:lnTo>
                  <a:lnTo>
                    <a:pt x="0" y="0"/>
                  </a:lnTo>
                  <a:lnTo>
                    <a:pt x="0" y="426720"/>
                  </a:lnTo>
                  <a:lnTo>
                    <a:pt x="1784350" y="426720"/>
                  </a:lnTo>
                  <a:lnTo>
                    <a:pt x="8915400" y="426720"/>
                  </a:lnTo>
                  <a:lnTo>
                    <a:pt x="8915400" y="0"/>
                  </a:lnTo>
                  <a:close/>
                </a:path>
              </a:pathLst>
            </a:custGeom>
            <a:solidFill>
              <a:srgbClr val="000000">
                <a:alpha val="19999"/>
              </a:srgbClr>
            </a:solidFill>
          </p:spPr>
          <p:txBody>
            <a:bodyPr wrap="square" lIns="0" tIns="0" rIns="0" bIns="0" rtlCol="0"/>
            <a:lstStyle/>
            <a:p/>
          </p:txBody>
        </p:sp>
        <p:sp>
          <p:nvSpPr>
            <p:cNvPr id="15" name="object 15"/>
            <p:cNvSpPr/>
            <p:nvPr/>
          </p:nvSpPr>
          <p:spPr>
            <a:xfrm>
              <a:off x="2362200" y="1517650"/>
              <a:ext cx="0" cy="3182620"/>
            </a:xfrm>
            <a:custGeom>
              <a:avLst/>
              <a:gdLst/>
              <a:ahLst/>
              <a:cxnLst/>
              <a:rect l="l" t="t" r="r" b="b"/>
              <a:pathLst>
                <a:path w="0" h="3182620">
                  <a:moveTo>
                    <a:pt x="0" y="0"/>
                  </a:moveTo>
                  <a:lnTo>
                    <a:pt x="0" y="3182620"/>
                  </a:lnTo>
                </a:path>
              </a:pathLst>
            </a:custGeom>
            <a:ln w="12700">
              <a:solidFill>
                <a:srgbClr val="000000"/>
              </a:solidFill>
            </a:ln>
          </p:spPr>
          <p:txBody>
            <a:bodyPr wrap="square" lIns="0" tIns="0" rIns="0" bIns="0" rtlCol="0"/>
            <a:lstStyle/>
            <a:p/>
          </p:txBody>
        </p:sp>
        <p:sp>
          <p:nvSpPr>
            <p:cNvPr id="16" name="object 16"/>
            <p:cNvSpPr/>
            <p:nvPr/>
          </p:nvSpPr>
          <p:spPr>
            <a:xfrm>
              <a:off x="571500" y="1920240"/>
              <a:ext cx="8928100" cy="0"/>
            </a:xfrm>
            <a:custGeom>
              <a:avLst/>
              <a:gdLst/>
              <a:ahLst/>
              <a:cxnLst/>
              <a:rect l="l" t="t" r="r" b="b"/>
              <a:pathLst>
                <a:path w="8928100" h="0">
                  <a:moveTo>
                    <a:pt x="0" y="0"/>
                  </a:moveTo>
                  <a:lnTo>
                    <a:pt x="8928100" y="0"/>
                  </a:lnTo>
                </a:path>
              </a:pathLst>
            </a:custGeom>
            <a:ln w="25400">
              <a:solidFill>
                <a:srgbClr val="000000"/>
              </a:solidFill>
            </a:ln>
          </p:spPr>
          <p:txBody>
            <a:bodyPr wrap="square" lIns="0" tIns="0" rIns="0" bIns="0" rtlCol="0"/>
            <a:lstStyle/>
            <a:p/>
          </p:txBody>
        </p:sp>
        <p:sp>
          <p:nvSpPr>
            <p:cNvPr id="17" name="object 17"/>
            <p:cNvSpPr/>
            <p:nvPr/>
          </p:nvSpPr>
          <p:spPr>
            <a:xfrm>
              <a:off x="571500" y="1517650"/>
              <a:ext cx="8928100" cy="3182620"/>
            </a:xfrm>
            <a:custGeom>
              <a:avLst/>
              <a:gdLst/>
              <a:ahLst/>
              <a:cxnLst/>
              <a:rect l="l" t="t" r="r" b="b"/>
              <a:pathLst>
                <a:path w="8928100" h="3182620">
                  <a:moveTo>
                    <a:pt x="0" y="829310"/>
                  </a:moveTo>
                  <a:lnTo>
                    <a:pt x="8928100" y="829310"/>
                  </a:lnTo>
                </a:path>
                <a:path w="8928100" h="3182620">
                  <a:moveTo>
                    <a:pt x="0" y="1256029"/>
                  </a:moveTo>
                  <a:lnTo>
                    <a:pt x="8928100" y="1256029"/>
                  </a:lnTo>
                </a:path>
                <a:path w="8928100" h="3182620">
                  <a:moveTo>
                    <a:pt x="0" y="2018029"/>
                  </a:moveTo>
                  <a:lnTo>
                    <a:pt x="8928100" y="2018029"/>
                  </a:lnTo>
                </a:path>
                <a:path w="8928100" h="3182620">
                  <a:moveTo>
                    <a:pt x="0" y="2414270"/>
                  </a:moveTo>
                  <a:lnTo>
                    <a:pt x="8928100" y="2414270"/>
                  </a:lnTo>
                </a:path>
                <a:path w="8928100" h="3182620">
                  <a:moveTo>
                    <a:pt x="6350" y="0"/>
                  </a:moveTo>
                  <a:lnTo>
                    <a:pt x="6350" y="3182620"/>
                  </a:lnTo>
                </a:path>
                <a:path w="8928100" h="3182620">
                  <a:moveTo>
                    <a:pt x="8921750" y="0"/>
                  </a:moveTo>
                  <a:lnTo>
                    <a:pt x="8921750" y="3182620"/>
                  </a:lnTo>
                </a:path>
                <a:path w="8928100" h="3182620">
                  <a:moveTo>
                    <a:pt x="0" y="6350"/>
                  </a:moveTo>
                  <a:lnTo>
                    <a:pt x="8928100" y="6350"/>
                  </a:lnTo>
                </a:path>
                <a:path w="8928100" h="3182620">
                  <a:moveTo>
                    <a:pt x="0" y="3176270"/>
                  </a:moveTo>
                  <a:lnTo>
                    <a:pt x="8928100" y="3176270"/>
                  </a:lnTo>
                </a:path>
              </a:pathLst>
            </a:custGeom>
            <a:ln w="12700">
              <a:solidFill>
                <a:srgbClr val="000000"/>
              </a:solidFill>
            </a:ln>
          </p:spPr>
          <p:txBody>
            <a:bodyPr wrap="square" lIns="0" tIns="0" rIns="0" bIns="0" rtlCol="0"/>
            <a:lstStyle/>
            <a:p/>
          </p:txBody>
        </p:sp>
      </p:grpSp>
      <p:graphicFrame>
        <p:nvGraphicFramePr>
          <p:cNvPr id="18" name="object 18"/>
          <p:cNvGraphicFramePr>
            <a:graphicFrameLocks noGrp="1"/>
          </p:cNvGraphicFramePr>
          <p:nvPr/>
        </p:nvGraphicFramePr>
        <p:xfrm>
          <a:off x="577850" y="1277492"/>
          <a:ext cx="8915400" cy="3416935"/>
        </p:xfrm>
        <a:graphic>
          <a:graphicData uri="http://schemas.openxmlformats.org/drawingml/2006/table">
            <a:tbl>
              <a:tblPr firstRow="1" bandRow="1">
                <a:tableStyleId>{2D5ABB26-0587-4C30-8999-92F81FD0307C}</a:tableStyleId>
              </a:tblPr>
              <a:tblGrid>
                <a:gridCol w="1784350"/>
                <a:gridCol w="7131050"/>
              </a:tblGrid>
              <a:tr h="246507">
                <a:tc>
                  <a:txBody>
                    <a:bodyPr/>
                    <a:lstStyle/>
                    <a:p>
                      <a:pPr>
                        <a:lnSpc>
                          <a:spcPct val="100000"/>
                        </a:lnSpc>
                      </a:pPr>
                      <a:endParaRPr sz="1500">
                        <a:latin typeface="Times New Roman"/>
                        <a:cs typeface="Times New Roman"/>
                      </a:endParaRPr>
                    </a:p>
                  </a:txBody>
                  <a:tcPr marL="0" marR="0" marB="0" marT="0"/>
                </a:tc>
                <a:tc>
                  <a:txBody>
                    <a:bodyPr/>
                    <a:lstStyle/>
                    <a:p>
                      <a:pPr>
                        <a:lnSpc>
                          <a:spcPct val="100000"/>
                        </a:lnSpc>
                      </a:pPr>
                      <a:endParaRPr sz="1500">
                        <a:latin typeface="Times New Roman"/>
                        <a:cs typeface="Times New Roman"/>
                      </a:endParaRPr>
                    </a:p>
                  </a:txBody>
                  <a:tcPr marL="0" marR="0" marB="0" marT="0"/>
                </a:tc>
              </a:tr>
              <a:tr h="396239">
                <a:tc>
                  <a:txBody>
                    <a:bodyPr/>
                    <a:lstStyle/>
                    <a:p>
                      <a:pPr marL="98425">
                        <a:lnSpc>
                          <a:spcPct val="100000"/>
                        </a:lnSpc>
                        <a:spcBef>
                          <a:spcPts val="300"/>
                        </a:spcBef>
                      </a:pPr>
                      <a:r>
                        <a:rPr dirty="0" sz="2000" spc="-10" b="1">
                          <a:solidFill>
                            <a:srgbClr val="C00000"/>
                          </a:solidFill>
                          <a:latin typeface="Georgia"/>
                          <a:cs typeface="Georgia"/>
                        </a:rPr>
                        <a:t>Criteria</a:t>
                      </a:r>
                      <a:r>
                        <a:rPr dirty="0" sz="2000" spc="-20" b="1">
                          <a:solidFill>
                            <a:srgbClr val="C00000"/>
                          </a:solidFill>
                          <a:latin typeface="Georgia"/>
                          <a:cs typeface="Georgia"/>
                        </a:rPr>
                        <a:t> </a:t>
                      </a:r>
                      <a:r>
                        <a:rPr dirty="0" sz="2000" spc="-10" b="1">
                          <a:solidFill>
                            <a:srgbClr val="C00000"/>
                          </a:solidFill>
                          <a:latin typeface="Georgia"/>
                          <a:cs typeface="Georgia"/>
                        </a:rPr>
                        <a:t>No.</a:t>
                      </a:r>
                      <a:endParaRPr sz="2000">
                        <a:latin typeface="Georgia"/>
                        <a:cs typeface="Georgia"/>
                      </a:endParaRPr>
                    </a:p>
                  </a:txBody>
                  <a:tcPr marL="0" marR="0" marB="0" marT="38100">
                    <a:solidFill>
                      <a:srgbClr val="E9EEE8"/>
                    </a:solidFill>
                  </a:tcPr>
                </a:tc>
                <a:tc>
                  <a:txBody>
                    <a:bodyPr/>
                    <a:lstStyle/>
                    <a:p>
                      <a:pPr marL="99060">
                        <a:lnSpc>
                          <a:spcPct val="100000"/>
                        </a:lnSpc>
                        <a:spcBef>
                          <a:spcPts val="300"/>
                        </a:spcBef>
                      </a:pPr>
                      <a:r>
                        <a:rPr dirty="0" sz="2000" spc="-5" b="1">
                          <a:solidFill>
                            <a:srgbClr val="C00000"/>
                          </a:solidFill>
                          <a:latin typeface="Georgia"/>
                          <a:cs typeface="Georgia"/>
                        </a:rPr>
                        <a:t>Institute Level</a:t>
                      </a:r>
                      <a:r>
                        <a:rPr dirty="0" sz="2000" spc="25" b="1">
                          <a:solidFill>
                            <a:srgbClr val="C00000"/>
                          </a:solidFill>
                          <a:latin typeface="Georgia"/>
                          <a:cs typeface="Georgia"/>
                        </a:rPr>
                        <a:t> </a:t>
                      </a:r>
                      <a:r>
                        <a:rPr dirty="0" sz="2000" spc="-10" b="1">
                          <a:solidFill>
                            <a:srgbClr val="C00000"/>
                          </a:solidFill>
                          <a:latin typeface="Georgia"/>
                          <a:cs typeface="Georgia"/>
                        </a:rPr>
                        <a:t>Criteria</a:t>
                      </a:r>
                      <a:endParaRPr sz="2000">
                        <a:latin typeface="Georgia"/>
                        <a:cs typeface="Georgia"/>
                      </a:endParaRPr>
                    </a:p>
                  </a:txBody>
                  <a:tcPr marL="0" marR="0" marB="0" marT="38100">
                    <a:solidFill>
                      <a:srgbClr val="E9EEE8"/>
                    </a:solidFill>
                  </a:tcPr>
                </a:tc>
              </a:tr>
              <a:tr h="426720">
                <a:tc>
                  <a:txBody>
                    <a:bodyPr/>
                    <a:lstStyle/>
                    <a:p>
                      <a:pPr algn="ctr">
                        <a:lnSpc>
                          <a:spcPct val="100000"/>
                        </a:lnSpc>
                        <a:spcBef>
                          <a:spcPts val="300"/>
                        </a:spcBef>
                      </a:pPr>
                      <a:r>
                        <a:rPr dirty="0" sz="2200">
                          <a:solidFill>
                            <a:srgbClr val="0000CC"/>
                          </a:solidFill>
                          <a:latin typeface="Cambria"/>
                          <a:cs typeface="Cambria"/>
                        </a:rPr>
                        <a:t>8</a:t>
                      </a:r>
                      <a:endParaRPr sz="2200">
                        <a:latin typeface="Cambria"/>
                        <a:cs typeface="Cambria"/>
                      </a:endParaRPr>
                    </a:p>
                  </a:txBody>
                  <a:tcPr marL="0" marR="0" marB="0" marT="38100">
                    <a:solidFill>
                      <a:srgbClr val="CCCCCC"/>
                    </a:solidFill>
                  </a:tcPr>
                </a:tc>
                <a:tc>
                  <a:txBody>
                    <a:bodyPr/>
                    <a:lstStyle/>
                    <a:p>
                      <a:pPr marL="99060">
                        <a:lnSpc>
                          <a:spcPct val="100000"/>
                        </a:lnSpc>
                        <a:spcBef>
                          <a:spcPts val="300"/>
                        </a:spcBef>
                      </a:pPr>
                      <a:r>
                        <a:rPr dirty="0" sz="2200">
                          <a:solidFill>
                            <a:srgbClr val="0000CC"/>
                          </a:solidFill>
                          <a:latin typeface="Cambria"/>
                          <a:cs typeface="Cambria"/>
                        </a:rPr>
                        <a:t>First </a:t>
                      </a:r>
                      <a:r>
                        <a:rPr dirty="0" sz="2200" spc="-50">
                          <a:solidFill>
                            <a:srgbClr val="0000CC"/>
                          </a:solidFill>
                          <a:latin typeface="Cambria"/>
                          <a:cs typeface="Cambria"/>
                        </a:rPr>
                        <a:t>Year</a:t>
                      </a:r>
                      <a:r>
                        <a:rPr dirty="0" sz="2200">
                          <a:solidFill>
                            <a:srgbClr val="0000CC"/>
                          </a:solidFill>
                          <a:latin typeface="Cambria"/>
                          <a:cs typeface="Cambria"/>
                        </a:rPr>
                        <a:t> </a:t>
                      </a:r>
                      <a:r>
                        <a:rPr dirty="0" sz="2200" spc="-5">
                          <a:solidFill>
                            <a:srgbClr val="0000CC"/>
                          </a:solidFill>
                          <a:latin typeface="Cambria"/>
                          <a:cs typeface="Cambria"/>
                        </a:rPr>
                        <a:t>Academics</a:t>
                      </a:r>
                      <a:endParaRPr sz="2200">
                        <a:latin typeface="Cambria"/>
                        <a:cs typeface="Cambria"/>
                      </a:endParaRPr>
                    </a:p>
                  </a:txBody>
                  <a:tcPr marL="0" marR="0" marB="0" marT="38100">
                    <a:solidFill>
                      <a:srgbClr val="CCCCCC"/>
                    </a:solidFill>
                  </a:tcPr>
                </a:tc>
              </a:tr>
              <a:tr h="426719">
                <a:tc>
                  <a:txBody>
                    <a:bodyPr/>
                    <a:lstStyle/>
                    <a:p>
                      <a:pPr algn="ctr">
                        <a:lnSpc>
                          <a:spcPct val="100000"/>
                        </a:lnSpc>
                        <a:spcBef>
                          <a:spcPts val="300"/>
                        </a:spcBef>
                      </a:pPr>
                      <a:r>
                        <a:rPr dirty="0" sz="2200">
                          <a:solidFill>
                            <a:srgbClr val="0000CC"/>
                          </a:solidFill>
                          <a:latin typeface="Cambria"/>
                          <a:cs typeface="Cambria"/>
                        </a:rPr>
                        <a:t>9</a:t>
                      </a:r>
                      <a:endParaRPr sz="2200">
                        <a:latin typeface="Cambria"/>
                        <a:cs typeface="Cambria"/>
                      </a:endParaRPr>
                    </a:p>
                  </a:txBody>
                  <a:tcPr marL="0" marR="0" marB="0" marT="38100">
                    <a:solidFill>
                      <a:srgbClr val="E9EEE8"/>
                    </a:solidFill>
                  </a:tcPr>
                </a:tc>
                <a:tc>
                  <a:txBody>
                    <a:bodyPr/>
                    <a:lstStyle/>
                    <a:p>
                      <a:pPr marL="99060">
                        <a:lnSpc>
                          <a:spcPct val="100000"/>
                        </a:lnSpc>
                        <a:spcBef>
                          <a:spcPts val="300"/>
                        </a:spcBef>
                      </a:pPr>
                      <a:r>
                        <a:rPr dirty="0" sz="2200" spc="-5">
                          <a:solidFill>
                            <a:srgbClr val="0000CC"/>
                          </a:solidFill>
                          <a:latin typeface="Cambria"/>
                          <a:cs typeface="Cambria"/>
                        </a:rPr>
                        <a:t>Student Support</a:t>
                      </a:r>
                      <a:r>
                        <a:rPr dirty="0" sz="2200" spc="-10">
                          <a:solidFill>
                            <a:srgbClr val="0000CC"/>
                          </a:solidFill>
                          <a:latin typeface="Cambria"/>
                          <a:cs typeface="Cambria"/>
                        </a:rPr>
                        <a:t> </a:t>
                      </a:r>
                      <a:r>
                        <a:rPr dirty="0" sz="2200" spc="-15">
                          <a:solidFill>
                            <a:srgbClr val="0000CC"/>
                          </a:solidFill>
                          <a:latin typeface="Cambria"/>
                          <a:cs typeface="Cambria"/>
                        </a:rPr>
                        <a:t>Systems</a:t>
                      </a:r>
                      <a:endParaRPr sz="2200">
                        <a:latin typeface="Cambria"/>
                        <a:cs typeface="Cambria"/>
                      </a:endParaRPr>
                    </a:p>
                  </a:txBody>
                  <a:tcPr marL="0" marR="0" marB="0" marT="38100">
                    <a:solidFill>
                      <a:srgbClr val="E9EEE8"/>
                    </a:solidFill>
                  </a:tcPr>
                </a:tc>
              </a:tr>
              <a:tr h="762000">
                <a:tc>
                  <a:txBody>
                    <a:bodyPr/>
                    <a:lstStyle/>
                    <a:p>
                      <a:pPr algn="ctr">
                        <a:lnSpc>
                          <a:spcPct val="100000"/>
                        </a:lnSpc>
                        <a:spcBef>
                          <a:spcPts val="1625"/>
                        </a:spcBef>
                      </a:pPr>
                      <a:r>
                        <a:rPr dirty="0" sz="2200" spc="-5">
                          <a:solidFill>
                            <a:srgbClr val="0000CC"/>
                          </a:solidFill>
                          <a:latin typeface="Cambria"/>
                          <a:cs typeface="Cambria"/>
                        </a:rPr>
                        <a:t>10</a:t>
                      </a:r>
                      <a:endParaRPr sz="2200">
                        <a:latin typeface="Cambria"/>
                        <a:cs typeface="Cambria"/>
                      </a:endParaRPr>
                    </a:p>
                  </a:txBody>
                  <a:tcPr marL="0" marR="0" marB="0" marT="206375">
                    <a:solidFill>
                      <a:srgbClr val="CCCCCC"/>
                    </a:solidFill>
                  </a:tcPr>
                </a:tc>
                <a:tc>
                  <a:txBody>
                    <a:bodyPr/>
                    <a:lstStyle/>
                    <a:p>
                      <a:pPr marL="99060" marR="92710">
                        <a:lnSpc>
                          <a:spcPct val="100000"/>
                        </a:lnSpc>
                        <a:spcBef>
                          <a:spcPts val="305"/>
                        </a:spcBef>
                        <a:tabLst>
                          <a:tab pos="1939289" algn="l"/>
                          <a:tab pos="3789045" algn="l"/>
                          <a:tab pos="5121910" algn="l"/>
                          <a:tab pos="5941695" algn="l"/>
                        </a:tabLst>
                      </a:pPr>
                      <a:r>
                        <a:rPr dirty="0" sz="2200">
                          <a:solidFill>
                            <a:srgbClr val="0000CC"/>
                          </a:solidFill>
                          <a:latin typeface="Cambria"/>
                          <a:cs typeface="Cambria"/>
                        </a:rPr>
                        <a:t>G</a:t>
                      </a:r>
                      <a:r>
                        <a:rPr dirty="0" sz="2200" spc="-35">
                          <a:solidFill>
                            <a:srgbClr val="0000CC"/>
                          </a:solidFill>
                          <a:latin typeface="Cambria"/>
                          <a:cs typeface="Cambria"/>
                        </a:rPr>
                        <a:t>o</a:t>
                      </a:r>
                      <a:r>
                        <a:rPr dirty="0" sz="2200" spc="-45">
                          <a:solidFill>
                            <a:srgbClr val="0000CC"/>
                          </a:solidFill>
                          <a:latin typeface="Cambria"/>
                          <a:cs typeface="Cambria"/>
                        </a:rPr>
                        <a:t>v</a:t>
                      </a:r>
                      <a:r>
                        <a:rPr dirty="0" sz="2200">
                          <a:solidFill>
                            <a:srgbClr val="0000CC"/>
                          </a:solidFill>
                          <a:latin typeface="Cambria"/>
                          <a:cs typeface="Cambria"/>
                        </a:rPr>
                        <a:t>ernance,</a:t>
                      </a:r>
                      <a:r>
                        <a:rPr dirty="0" sz="2200">
                          <a:solidFill>
                            <a:srgbClr val="0000CC"/>
                          </a:solidFill>
                          <a:latin typeface="Cambria"/>
                          <a:cs typeface="Cambria"/>
                        </a:rPr>
                        <a:t>	</a:t>
                      </a:r>
                      <a:r>
                        <a:rPr dirty="0" sz="2200" spc="-5">
                          <a:solidFill>
                            <a:srgbClr val="0000CC"/>
                          </a:solidFill>
                          <a:latin typeface="Cambria"/>
                          <a:cs typeface="Cambria"/>
                        </a:rPr>
                        <a:t>Institutiona</a:t>
                      </a:r>
                      <a:r>
                        <a:rPr dirty="0" sz="2200">
                          <a:solidFill>
                            <a:srgbClr val="0000CC"/>
                          </a:solidFill>
                          <a:latin typeface="Cambria"/>
                          <a:cs typeface="Cambria"/>
                        </a:rPr>
                        <a:t>l</a:t>
                      </a:r>
                      <a:r>
                        <a:rPr dirty="0" sz="2200">
                          <a:solidFill>
                            <a:srgbClr val="0000CC"/>
                          </a:solidFill>
                          <a:latin typeface="Cambria"/>
                          <a:cs typeface="Cambria"/>
                        </a:rPr>
                        <a:t>	</a:t>
                      </a:r>
                      <a:r>
                        <a:rPr dirty="0" sz="2200" spc="-5">
                          <a:solidFill>
                            <a:srgbClr val="0000CC"/>
                          </a:solidFill>
                          <a:latin typeface="Cambria"/>
                          <a:cs typeface="Cambria"/>
                        </a:rPr>
                        <a:t>Sup</a:t>
                      </a:r>
                      <a:r>
                        <a:rPr dirty="0" sz="2200" spc="-15">
                          <a:solidFill>
                            <a:srgbClr val="0000CC"/>
                          </a:solidFill>
                          <a:latin typeface="Cambria"/>
                          <a:cs typeface="Cambria"/>
                        </a:rPr>
                        <a:t>p</a:t>
                      </a:r>
                      <a:r>
                        <a:rPr dirty="0" sz="2200">
                          <a:solidFill>
                            <a:srgbClr val="0000CC"/>
                          </a:solidFill>
                          <a:latin typeface="Cambria"/>
                          <a:cs typeface="Cambria"/>
                        </a:rPr>
                        <a:t>ort</a:t>
                      </a:r>
                      <a:r>
                        <a:rPr dirty="0" sz="2200">
                          <a:solidFill>
                            <a:srgbClr val="0000CC"/>
                          </a:solidFill>
                          <a:latin typeface="Cambria"/>
                          <a:cs typeface="Cambria"/>
                        </a:rPr>
                        <a:t>	</a:t>
                      </a:r>
                      <a:r>
                        <a:rPr dirty="0" sz="2200" spc="-5">
                          <a:solidFill>
                            <a:srgbClr val="0000CC"/>
                          </a:solidFill>
                          <a:latin typeface="Cambria"/>
                          <a:cs typeface="Cambria"/>
                        </a:rPr>
                        <a:t>a</a:t>
                      </a:r>
                      <a:r>
                        <a:rPr dirty="0" sz="2200">
                          <a:solidFill>
                            <a:srgbClr val="0000CC"/>
                          </a:solidFill>
                          <a:latin typeface="Cambria"/>
                          <a:cs typeface="Cambria"/>
                        </a:rPr>
                        <a:t>nd</a:t>
                      </a:r>
                      <a:r>
                        <a:rPr dirty="0" sz="2200">
                          <a:solidFill>
                            <a:srgbClr val="0000CC"/>
                          </a:solidFill>
                          <a:latin typeface="Cambria"/>
                          <a:cs typeface="Cambria"/>
                        </a:rPr>
                        <a:t>	</a:t>
                      </a:r>
                      <a:r>
                        <a:rPr dirty="0" sz="2200">
                          <a:solidFill>
                            <a:srgbClr val="0000CC"/>
                          </a:solidFill>
                          <a:latin typeface="Cambria"/>
                          <a:cs typeface="Cambria"/>
                        </a:rPr>
                        <a:t>F</a:t>
                      </a:r>
                      <a:r>
                        <a:rPr dirty="0" sz="2200" spc="-10">
                          <a:solidFill>
                            <a:srgbClr val="0000CC"/>
                          </a:solidFill>
                          <a:latin typeface="Cambria"/>
                          <a:cs typeface="Cambria"/>
                        </a:rPr>
                        <a:t>i</a:t>
                      </a:r>
                      <a:r>
                        <a:rPr dirty="0" sz="2200" spc="-5">
                          <a:solidFill>
                            <a:srgbClr val="0000CC"/>
                          </a:solidFill>
                          <a:latin typeface="Cambria"/>
                          <a:cs typeface="Cambria"/>
                        </a:rPr>
                        <a:t>na</a:t>
                      </a:r>
                      <a:r>
                        <a:rPr dirty="0" sz="2200" spc="-15">
                          <a:solidFill>
                            <a:srgbClr val="0000CC"/>
                          </a:solidFill>
                          <a:latin typeface="Cambria"/>
                          <a:cs typeface="Cambria"/>
                        </a:rPr>
                        <a:t>n</a:t>
                      </a:r>
                      <a:r>
                        <a:rPr dirty="0" sz="2200">
                          <a:solidFill>
                            <a:srgbClr val="0000CC"/>
                          </a:solidFill>
                          <a:latin typeface="Cambria"/>
                          <a:cs typeface="Cambria"/>
                        </a:rPr>
                        <a:t>ci</a:t>
                      </a:r>
                      <a:r>
                        <a:rPr dirty="0" sz="2200" spc="-5">
                          <a:solidFill>
                            <a:srgbClr val="0000CC"/>
                          </a:solidFill>
                          <a:latin typeface="Cambria"/>
                          <a:cs typeface="Cambria"/>
                        </a:rPr>
                        <a:t>al  </a:t>
                      </a:r>
                      <a:r>
                        <a:rPr dirty="0" sz="2200" spc="-10">
                          <a:solidFill>
                            <a:srgbClr val="0000CC"/>
                          </a:solidFill>
                          <a:latin typeface="Cambria"/>
                          <a:cs typeface="Cambria"/>
                        </a:rPr>
                        <a:t>Resources</a:t>
                      </a:r>
                      <a:endParaRPr sz="2200">
                        <a:latin typeface="Cambria"/>
                        <a:cs typeface="Cambria"/>
                      </a:endParaRPr>
                    </a:p>
                  </a:txBody>
                  <a:tcPr marL="0" marR="0" marB="0" marT="38735">
                    <a:solidFill>
                      <a:srgbClr val="CCCCCC"/>
                    </a:solidFill>
                  </a:tcPr>
                </a:tc>
              </a:tr>
              <a:tr h="396240">
                <a:tc>
                  <a:txBody>
                    <a:bodyPr/>
                    <a:lstStyle/>
                    <a:p>
                      <a:pPr marL="98425">
                        <a:lnSpc>
                          <a:spcPct val="100000"/>
                        </a:lnSpc>
                        <a:spcBef>
                          <a:spcPts val="300"/>
                        </a:spcBef>
                      </a:pPr>
                      <a:r>
                        <a:rPr dirty="0" sz="2000" spc="-10" b="1">
                          <a:solidFill>
                            <a:srgbClr val="00AF50"/>
                          </a:solidFill>
                          <a:latin typeface="Georgia"/>
                          <a:cs typeface="Georgia"/>
                        </a:rPr>
                        <a:t>PART</a:t>
                      </a:r>
                      <a:r>
                        <a:rPr dirty="0" sz="2000" spc="-5" b="1">
                          <a:solidFill>
                            <a:srgbClr val="00AF50"/>
                          </a:solidFill>
                          <a:latin typeface="Georgia"/>
                          <a:cs typeface="Georgia"/>
                        </a:rPr>
                        <a:t> C</a:t>
                      </a:r>
                      <a:endParaRPr sz="2000">
                        <a:latin typeface="Georgia"/>
                        <a:cs typeface="Georgia"/>
                      </a:endParaRPr>
                    </a:p>
                  </a:txBody>
                  <a:tcPr marL="0" marR="0" marB="0" marT="38100">
                    <a:solidFill>
                      <a:srgbClr val="E9EEE8"/>
                    </a:solidFill>
                  </a:tcPr>
                </a:tc>
                <a:tc>
                  <a:txBody>
                    <a:bodyPr/>
                    <a:lstStyle/>
                    <a:p>
                      <a:pPr marL="99060">
                        <a:lnSpc>
                          <a:spcPct val="100000"/>
                        </a:lnSpc>
                        <a:spcBef>
                          <a:spcPts val="300"/>
                        </a:spcBef>
                      </a:pPr>
                      <a:r>
                        <a:rPr dirty="0" sz="2000" spc="-5" b="1">
                          <a:solidFill>
                            <a:srgbClr val="00AF50"/>
                          </a:solidFill>
                          <a:latin typeface="Georgia"/>
                          <a:cs typeface="Georgia"/>
                        </a:rPr>
                        <a:t>Declaration by the</a:t>
                      </a:r>
                      <a:r>
                        <a:rPr dirty="0" sz="2000" spc="5" b="1">
                          <a:solidFill>
                            <a:srgbClr val="00AF50"/>
                          </a:solidFill>
                          <a:latin typeface="Georgia"/>
                          <a:cs typeface="Georgia"/>
                        </a:rPr>
                        <a:t> </a:t>
                      </a:r>
                      <a:r>
                        <a:rPr dirty="0" sz="2000" spc="-5" b="1">
                          <a:solidFill>
                            <a:srgbClr val="00AF50"/>
                          </a:solidFill>
                          <a:latin typeface="Georgia"/>
                          <a:cs typeface="Georgia"/>
                        </a:rPr>
                        <a:t>Institution</a:t>
                      </a:r>
                      <a:endParaRPr sz="2000">
                        <a:latin typeface="Georgia"/>
                        <a:cs typeface="Georgia"/>
                      </a:endParaRPr>
                    </a:p>
                  </a:txBody>
                  <a:tcPr marL="0" marR="0" marB="0" marT="38100">
                    <a:solidFill>
                      <a:srgbClr val="E9EEE8"/>
                    </a:solidFill>
                  </a:tcPr>
                </a:tc>
              </a:tr>
              <a:tr h="762000">
                <a:tc>
                  <a:txBody>
                    <a:bodyPr/>
                    <a:lstStyle/>
                    <a:p>
                      <a:pPr marL="98425">
                        <a:lnSpc>
                          <a:spcPct val="100000"/>
                        </a:lnSpc>
                        <a:spcBef>
                          <a:spcPts val="1625"/>
                        </a:spcBef>
                      </a:pPr>
                      <a:r>
                        <a:rPr dirty="0" sz="2200" spc="-15">
                          <a:latin typeface="Cambria"/>
                          <a:cs typeface="Cambria"/>
                        </a:rPr>
                        <a:t>Annexure-I</a:t>
                      </a:r>
                      <a:endParaRPr sz="2200">
                        <a:latin typeface="Cambria"/>
                        <a:cs typeface="Cambria"/>
                      </a:endParaRPr>
                    </a:p>
                  </a:txBody>
                  <a:tcPr marL="0" marR="0" marB="0" marT="206375">
                    <a:solidFill>
                      <a:srgbClr val="CCCCCC"/>
                    </a:solidFill>
                  </a:tcPr>
                </a:tc>
                <a:tc>
                  <a:txBody>
                    <a:bodyPr/>
                    <a:lstStyle/>
                    <a:p>
                      <a:pPr marL="99060" marR="90170">
                        <a:lnSpc>
                          <a:spcPct val="100000"/>
                        </a:lnSpc>
                        <a:spcBef>
                          <a:spcPts val="305"/>
                        </a:spcBef>
                      </a:pPr>
                      <a:r>
                        <a:rPr dirty="0" sz="2200" spc="-15">
                          <a:latin typeface="Cambria"/>
                          <a:cs typeface="Cambria"/>
                        </a:rPr>
                        <a:t>Program </a:t>
                      </a:r>
                      <a:r>
                        <a:rPr dirty="0" sz="2200" spc="-10">
                          <a:latin typeface="Cambria"/>
                          <a:cs typeface="Cambria"/>
                        </a:rPr>
                        <a:t>Outcomes </a:t>
                      </a:r>
                      <a:r>
                        <a:rPr dirty="0" sz="2200">
                          <a:latin typeface="Cambria"/>
                          <a:cs typeface="Cambria"/>
                        </a:rPr>
                        <a:t>(POs) &amp; </a:t>
                      </a:r>
                      <a:r>
                        <a:rPr dirty="0" sz="2200" spc="-15">
                          <a:latin typeface="Cambria"/>
                          <a:cs typeface="Cambria"/>
                        </a:rPr>
                        <a:t>Program </a:t>
                      </a:r>
                      <a:r>
                        <a:rPr dirty="0" sz="2200" spc="-5">
                          <a:latin typeface="Cambria"/>
                          <a:cs typeface="Cambria"/>
                        </a:rPr>
                        <a:t>Specific Outcomes  </a:t>
                      </a:r>
                      <a:r>
                        <a:rPr dirty="0" sz="2200">
                          <a:latin typeface="Cambria"/>
                          <a:cs typeface="Cambria"/>
                        </a:rPr>
                        <a:t>(PSOs)</a:t>
                      </a:r>
                      <a:endParaRPr sz="2200">
                        <a:latin typeface="Cambria"/>
                        <a:cs typeface="Cambria"/>
                      </a:endParaRPr>
                    </a:p>
                  </a:txBody>
                  <a:tcPr marL="0" marR="0" marB="0" marT="38735">
                    <a:solidFill>
                      <a:srgbClr val="CCCCCC"/>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1316736" y="89915"/>
              <a:ext cx="7972044" cy="110566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1316736" y="684276"/>
              <a:ext cx="1866900" cy="1105662"/>
            </a:xfrm>
            <a:prstGeom prst="rect">
              <a:avLst/>
            </a:prstGeom>
            <a:blipFill>
              <a:blip r:embed="rId7" cstate="print"/>
              <a:stretch>
                <a:fillRect/>
              </a:stretch>
            </a:blipFill>
          </p:spPr>
          <p:txBody>
            <a:bodyPr wrap="square" lIns="0" tIns="0" rIns="0" bIns="0" rtlCol="0"/>
            <a:lstStyle/>
            <a:p/>
          </p:txBody>
        </p:sp>
      </p:grpSp>
      <p:sp>
        <p:nvSpPr>
          <p:cNvPr id="16" name="object 16"/>
          <p:cNvSpPr txBox="1">
            <a:spLocks noGrp="1"/>
          </p:cNvSpPr>
          <p:nvPr>
            <p:ph type="title"/>
          </p:nvPr>
        </p:nvSpPr>
        <p:spPr>
          <a:xfrm>
            <a:off x="1634235" y="220217"/>
            <a:ext cx="7196455" cy="1214120"/>
          </a:xfrm>
          <a:prstGeom prst="rect"/>
        </p:spPr>
        <p:txBody>
          <a:bodyPr wrap="square" lIns="0" tIns="12700" rIns="0" bIns="0" rtlCol="0" vert="horz">
            <a:spAutoFit/>
          </a:bodyPr>
          <a:lstStyle/>
          <a:p>
            <a:pPr marL="12700" marR="5080">
              <a:lnSpc>
                <a:spcPct val="100000"/>
              </a:lnSpc>
              <a:spcBef>
                <a:spcPts val="100"/>
              </a:spcBef>
            </a:pPr>
            <a:r>
              <a:rPr dirty="0" sz="3900" spc="-40">
                <a:latin typeface="Gill Sans MT"/>
                <a:cs typeface="Gill Sans MT"/>
              </a:rPr>
              <a:t>PROGRAM </a:t>
            </a:r>
            <a:r>
              <a:rPr dirty="0" sz="3900" spc="-5">
                <a:latin typeface="Gill Sans MT"/>
                <a:cs typeface="Gill Sans MT"/>
              </a:rPr>
              <a:t>SPECIFIC OUTCOMES  </a:t>
            </a:r>
            <a:r>
              <a:rPr dirty="0" sz="3900" spc="-5">
                <a:solidFill>
                  <a:srgbClr val="562213"/>
                </a:solidFill>
                <a:latin typeface="Gill Sans MT"/>
                <a:cs typeface="Gill Sans MT"/>
              </a:rPr>
              <a:t>(PSO)</a:t>
            </a:r>
            <a:endParaRPr sz="3900">
              <a:latin typeface="Gill Sans MT"/>
              <a:cs typeface="Gill Sans MT"/>
            </a:endParaRPr>
          </a:p>
        </p:txBody>
      </p:sp>
      <p:sp>
        <p:nvSpPr>
          <p:cNvPr id="17" name="object 17"/>
          <p:cNvSpPr txBox="1"/>
          <p:nvPr/>
        </p:nvSpPr>
        <p:spPr>
          <a:xfrm>
            <a:off x="1316989" y="1410969"/>
            <a:ext cx="8142605" cy="4436110"/>
          </a:xfrm>
          <a:prstGeom prst="rect">
            <a:avLst/>
          </a:prstGeom>
        </p:spPr>
        <p:txBody>
          <a:bodyPr wrap="square" lIns="0" tIns="71120" rIns="0" bIns="0" rtlCol="0" vert="horz">
            <a:spAutoFit/>
          </a:bodyPr>
          <a:lstStyle/>
          <a:p>
            <a:pPr marL="359410" marR="30480" indent="-283845">
              <a:lnSpc>
                <a:spcPts val="1920"/>
              </a:lnSpc>
              <a:spcBef>
                <a:spcPts val="560"/>
              </a:spcBef>
              <a:buClr>
                <a:srgbClr val="3891A7"/>
              </a:buClr>
              <a:buSzPct val="80000"/>
              <a:buFont typeface="Wingdings 2"/>
              <a:buChar char=""/>
              <a:tabLst>
                <a:tab pos="359410" algn="l"/>
                <a:tab pos="360045" algn="l"/>
              </a:tabLst>
            </a:pPr>
            <a:r>
              <a:rPr dirty="0" sz="2000" spc="-5">
                <a:latin typeface="Gill Sans MT"/>
                <a:cs typeface="Gill Sans MT"/>
              </a:rPr>
              <a:t>These outcomes </a:t>
            </a:r>
            <a:r>
              <a:rPr dirty="0" sz="2000" spc="-20">
                <a:latin typeface="Gill Sans MT"/>
                <a:cs typeface="Gill Sans MT"/>
              </a:rPr>
              <a:t>are </a:t>
            </a:r>
            <a:r>
              <a:rPr dirty="0" sz="2000" spc="-5">
                <a:latin typeface="Gill Sans MT"/>
                <a:cs typeface="Gill Sans MT"/>
              </a:rPr>
              <a:t>specific to a </a:t>
            </a:r>
            <a:r>
              <a:rPr dirty="0" sz="2000" spc="-10">
                <a:latin typeface="Gill Sans MT"/>
                <a:cs typeface="Gill Sans MT"/>
              </a:rPr>
              <a:t>program </a:t>
            </a:r>
            <a:r>
              <a:rPr dirty="0" sz="2000" spc="-5">
                <a:latin typeface="Gill Sans MT"/>
                <a:cs typeface="Gill Sans MT"/>
              </a:rPr>
              <a:t>in addition to </a:t>
            </a:r>
            <a:r>
              <a:rPr dirty="0" sz="2000" spc="10">
                <a:latin typeface="Gill Sans MT"/>
                <a:cs typeface="Gill Sans MT"/>
              </a:rPr>
              <a:t>NBA </a:t>
            </a:r>
            <a:r>
              <a:rPr dirty="0" sz="2000" spc="-5">
                <a:latin typeface="Gill Sans MT"/>
                <a:cs typeface="Gill Sans MT"/>
              </a:rPr>
              <a:t>defined POs,  </a:t>
            </a:r>
            <a:r>
              <a:rPr dirty="0" sz="2000" spc="-30">
                <a:latin typeface="Gill Sans MT"/>
                <a:cs typeface="Gill Sans MT"/>
              </a:rPr>
              <a:t>namely,</a:t>
            </a:r>
            <a:r>
              <a:rPr dirty="0" sz="2000" spc="-215">
                <a:latin typeface="Gill Sans MT"/>
                <a:cs typeface="Gill Sans MT"/>
              </a:rPr>
              <a:t> </a:t>
            </a:r>
            <a:r>
              <a:rPr dirty="0" sz="2000" spc="-5">
                <a:latin typeface="Gill Sans MT"/>
                <a:cs typeface="Gill Sans MT"/>
              </a:rPr>
              <a:t>Civil,</a:t>
            </a:r>
            <a:r>
              <a:rPr dirty="0" sz="2000" spc="-204">
                <a:latin typeface="Gill Sans MT"/>
                <a:cs typeface="Gill Sans MT"/>
              </a:rPr>
              <a:t> </a:t>
            </a:r>
            <a:r>
              <a:rPr dirty="0" sz="2000" spc="-5">
                <a:latin typeface="Gill Sans MT"/>
                <a:cs typeface="Gill Sans MT"/>
              </a:rPr>
              <a:t>Mechanical,</a:t>
            </a:r>
            <a:r>
              <a:rPr dirty="0" sz="2000" spc="-204">
                <a:latin typeface="Gill Sans MT"/>
                <a:cs typeface="Gill Sans MT"/>
              </a:rPr>
              <a:t> </a:t>
            </a:r>
            <a:r>
              <a:rPr dirty="0" sz="2000" spc="-5">
                <a:latin typeface="Gill Sans MT"/>
                <a:cs typeface="Gill Sans MT"/>
              </a:rPr>
              <a:t>Chemical,</a:t>
            </a:r>
            <a:r>
              <a:rPr dirty="0" sz="2000" spc="-215">
                <a:latin typeface="Gill Sans MT"/>
                <a:cs typeface="Gill Sans MT"/>
              </a:rPr>
              <a:t> </a:t>
            </a:r>
            <a:r>
              <a:rPr dirty="0" sz="2000" spc="-5">
                <a:latin typeface="Gill Sans MT"/>
                <a:cs typeface="Gill Sans MT"/>
              </a:rPr>
              <a:t>Computer</a:t>
            </a:r>
            <a:r>
              <a:rPr dirty="0" sz="2000" spc="-25">
                <a:latin typeface="Gill Sans MT"/>
                <a:cs typeface="Gill Sans MT"/>
              </a:rPr>
              <a:t> </a:t>
            </a:r>
            <a:r>
              <a:rPr dirty="0" sz="2000" spc="-5">
                <a:latin typeface="Gill Sans MT"/>
                <a:cs typeface="Gill Sans MT"/>
              </a:rPr>
              <a:t>science</a:t>
            </a:r>
            <a:r>
              <a:rPr dirty="0" sz="2000" spc="5">
                <a:latin typeface="Gill Sans MT"/>
                <a:cs typeface="Gill Sans MT"/>
              </a:rPr>
              <a:t> </a:t>
            </a:r>
            <a:r>
              <a:rPr dirty="0" sz="2000">
                <a:latin typeface="Gill Sans MT"/>
                <a:cs typeface="Gill Sans MT"/>
              </a:rPr>
              <a:t>etc.,(2-4)</a:t>
            </a:r>
            <a:endParaRPr sz="2000">
              <a:latin typeface="Gill Sans MT"/>
              <a:cs typeface="Gill Sans MT"/>
            </a:endParaRPr>
          </a:p>
          <a:p>
            <a:pPr>
              <a:lnSpc>
                <a:spcPct val="100000"/>
              </a:lnSpc>
              <a:spcBef>
                <a:spcPts val="35"/>
              </a:spcBef>
              <a:buClr>
                <a:srgbClr val="3891A7"/>
              </a:buClr>
              <a:buFont typeface="Wingdings 2"/>
              <a:buChar char=""/>
            </a:pPr>
            <a:endParaRPr sz="2300">
              <a:latin typeface="Gill Sans MT"/>
              <a:cs typeface="Gill Sans MT"/>
            </a:endParaRPr>
          </a:p>
          <a:p>
            <a:pPr marL="76200">
              <a:lnSpc>
                <a:spcPct val="100000"/>
              </a:lnSpc>
            </a:pPr>
            <a:r>
              <a:rPr dirty="0" sz="2000" spc="-5" b="1">
                <a:latin typeface="Gill Sans MT"/>
                <a:cs typeface="Gill Sans MT"/>
              </a:rPr>
              <a:t>ELECTRICAL &amp; ELECTRONICS</a:t>
            </a:r>
            <a:r>
              <a:rPr dirty="0" sz="2000" spc="-15" b="1">
                <a:latin typeface="Gill Sans MT"/>
                <a:cs typeface="Gill Sans MT"/>
              </a:rPr>
              <a:t> </a:t>
            </a:r>
            <a:r>
              <a:rPr dirty="0" sz="2000" spc="-5" b="1">
                <a:latin typeface="Gill Sans MT"/>
                <a:cs typeface="Gill Sans MT"/>
              </a:rPr>
              <a:t>ENGINEERING</a:t>
            </a:r>
            <a:endParaRPr sz="2000">
              <a:latin typeface="Gill Sans MT"/>
              <a:cs typeface="Gill Sans MT"/>
            </a:endParaRPr>
          </a:p>
          <a:p>
            <a:pPr marL="76200">
              <a:lnSpc>
                <a:spcPct val="100000"/>
              </a:lnSpc>
              <a:spcBef>
                <a:spcPts val="120"/>
              </a:spcBef>
            </a:pPr>
            <a:r>
              <a:rPr dirty="0" sz="2000" spc="-5">
                <a:latin typeface="Gill Sans MT"/>
                <a:cs typeface="Gill Sans MT"/>
              </a:rPr>
              <a:t>At the end of the </a:t>
            </a:r>
            <a:r>
              <a:rPr dirty="0" sz="2000" spc="-10">
                <a:latin typeface="Gill Sans MT"/>
                <a:cs typeface="Gill Sans MT"/>
              </a:rPr>
              <a:t>program, </a:t>
            </a:r>
            <a:r>
              <a:rPr dirty="0" sz="2000" spc="-5">
                <a:latin typeface="Gill Sans MT"/>
                <a:cs typeface="Gill Sans MT"/>
              </a:rPr>
              <a:t>students will </a:t>
            </a:r>
            <a:r>
              <a:rPr dirty="0" sz="2000" spc="-35">
                <a:latin typeface="Gill Sans MT"/>
                <a:cs typeface="Gill Sans MT"/>
              </a:rPr>
              <a:t>have </a:t>
            </a:r>
            <a:r>
              <a:rPr dirty="0" sz="2000" spc="-5">
                <a:latin typeface="Gill Sans MT"/>
                <a:cs typeface="Gill Sans MT"/>
              </a:rPr>
              <a:t>the ability</a:t>
            </a:r>
            <a:r>
              <a:rPr dirty="0" sz="2000" spc="-185">
                <a:latin typeface="Gill Sans MT"/>
                <a:cs typeface="Gill Sans MT"/>
              </a:rPr>
              <a:t> </a:t>
            </a:r>
            <a:r>
              <a:rPr dirty="0" sz="2000" spc="-5">
                <a:latin typeface="Gill Sans MT"/>
                <a:cs typeface="Gill Sans MT"/>
              </a:rPr>
              <a:t>to:</a:t>
            </a:r>
            <a:endParaRPr sz="2000">
              <a:latin typeface="Gill Sans MT"/>
              <a:cs typeface="Gill Sans MT"/>
            </a:endParaRPr>
          </a:p>
          <a:p>
            <a:pPr marL="76200">
              <a:lnSpc>
                <a:spcPct val="100000"/>
              </a:lnSpc>
              <a:spcBef>
                <a:spcPts val="120"/>
              </a:spcBef>
            </a:pPr>
            <a:r>
              <a:rPr dirty="0" sz="2000" spc="-5" b="1">
                <a:latin typeface="Gill Sans MT"/>
                <a:cs typeface="Gill Sans MT"/>
              </a:rPr>
              <a:t>PSO1</a:t>
            </a:r>
            <a:endParaRPr sz="2000">
              <a:latin typeface="Gill Sans MT"/>
              <a:cs typeface="Gill Sans MT"/>
            </a:endParaRPr>
          </a:p>
          <a:p>
            <a:pPr marL="359410" marR="125095" indent="-283845">
              <a:lnSpc>
                <a:spcPct val="80000"/>
              </a:lnSpc>
              <a:spcBef>
                <a:spcPts val="600"/>
              </a:spcBef>
              <a:buClr>
                <a:srgbClr val="3891A7"/>
              </a:buClr>
              <a:buSzPct val="80000"/>
              <a:buFont typeface="Wingdings 2"/>
              <a:buChar char=""/>
              <a:tabLst>
                <a:tab pos="359410" algn="l"/>
                <a:tab pos="360045" algn="l"/>
              </a:tabLst>
            </a:pPr>
            <a:r>
              <a:rPr dirty="0" sz="2000" spc="-15">
                <a:latin typeface="Gill Sans MT"/>
                <a:cs typeface="Gill Sans MT"/>
              </a:rPr>
              <a:t>Develop </a:t>
            </a:r>
            <a:r>
              <a:rPr dirty="0" sz="2000" spc="-5">
                <a:latin typeface="Gill Sans MT"/>
                <a:cs typeface="Gill Sans MT"/>
              </a:rPr>
              <a:t>models, analyze and assess the performance of </a:t>
            </a:r>
            <a:r>
              <a:rPr dirty="0" sz="2000" spc="-10">
                <a:latin typeface="Gill Sans MT"/>
                <a:cs typeface="Gill Sans MT"/>
              </a:rPr>
              <a:t>different </a:t>
            </a:r>
            <a:r>
              <a:rPr dirty="0" sz="2000" spc="-5">
                <a:latin typeface="Gill Sans MT"/>
                <a:cs typeface="Gill Sans MT"/>
              </a:rPr>
              <a:t>types of  generation, transmission, distribution and </a:t>
            </a:r>
            <a:r>
              <a:rPr dirty="0" sz="2000" spc="-10">
                <a:latin typeface="Gill Sans MT"/>
                <a:cs typeface="Gill Sans MT"/>
              </a:rPr>
              <a:t>protection </a:t>
            </a:r>
            <a:r>
              <a:rPr dirty="0" sz="2000" spc="-5">
                <a:latin typeface="Gill Sans MT"/>
                <a:cs typeface="Gill Sans MT"/>
              </a:rPr>
              <a:t>mechanisms in</a:t>
            </a:r>
            <a:r>
              <a:rPr dirty="0" sz="2000" spc="-285">
                <a:latin typeface="Gill Sans MT"/>
                <a:cs typeface="Gill Sans MT"/>
              </a:rPr>
              <a:t> </a:t>
            </a:r>
            <a:r>
              <a:rPr dirty="0" sz="2000" spc="-15">
                <a:latin typeface="Gill Sans MT"/>
                <a:cs typeface="Gill Sans MT"/>
              </a:rPr>
              <a:t>power  </a:t>
            </a:r>
            <a:r>
              <a:rPr dirty="0" sz="2000">
                <a:latin typeface="Gill Sans MT"/>
                <a:cs typeface="Gill Sans MT"/>
              </a:rPr>
              <a:t>systems.</a:t>
            </a:r>
            <a:endParaRPr sz="2000">
              <a:latin typeface="Gill Sans MT"/>
              <a:cs typeface="Gill Sans MT"/>
            </a:endParaRPr>
          </a:p>
          <a:p>
            <a:pPr marL="76200">
              <a:lnSpc>
                <a:spcPct val="100000"/>
              </a:lnSpc>
              <a:spcBef>
                <a:spcPts val="125"/>
              </a:spcBef>
            </a:pPr>
            <a:r>
              <a:rPr dirty="0" sz="2000" spc="-5" b="1">
                <a:latin typeface="Gill Sans MT"/>
                <a:cs typeface="Gill Sans MT"/>
              </a:rPr>
              <a:t>PSO2</a:t>
            </a:r>
            <a:endParaRPr sz="2000">
              <a:latin typeface="Gill Sans MT"/>
              <a:cs typeface="Gill Sans MT"/>
            </a:endParaRPr>
          </a:p>
          <a:p>
            <a:pPr marL="359410" marR="168910" indent="-283845">
              <a:lnSpc>
                <a:spcPct val="80000"/>
              </a:lnSpc>
              <a:spcBef>
                <a:spcPts val="600"/>
              </a:spcBef>
              <a:buClr>
                <a:srgbClr val="3891A7"/>
              </a:buClr>
              <a:buSzPct val="80000"/>
              <a:buFont typeface="Wingdings 2"/>
              <a:buChar char=""/>
              <a:tabLst>
                <a:tab pos="359410" algn="l"/>
                <a:tab pos="360045" algn="l"/>
              </a:tabLst>
            </a:pPr>
            <a:r>
              <a:rPr dirty="0" sz="2000" spc="-5">
                <a:latin typeface="Gill Sans MT"/>
                <a:cs typeface="Gill Sans MT"/>
              </a:rPr>
              <a:t>Design, </a:t>
            </a:r>
            <a:r>
              <a:rPr dirty="0" sz="2000" spc="-20">
                <a:latin typeface="Gill Sans MT"/>
                <a:cs typeface="Gill Sans MT"/>
              </a:rPr>
              <a:t>develop, </a:t>
            </a:r>
            <a:r>
              <a:rPr dirty="0" sz="2000" spc="-5">
                <a:latin typeface="Gill Sans MT"/>
                <a:cs typeface="Gill Sans MT"/>
              </a:rPr>
              <a:t>analyze and test electrical and </a:t>
            </a:r>
            <a:r>
              <a:rPr dirty="0" sz="2000" spc="-10">
                <a:latin typeface="Gill Sans MT"/>
                <a:cs typeface="Gill Sans MT"/>
              </a:rPr>
              <a:t>electronics </a:t>
            </a:r>
            <a:r>
              <a:rPr dirty="0" sz="2000" spc="-5">
                <a:latin typeface="Gill Sans MT"/>
                <a:cs typeface="Gill Sans MT"/>
              </a:rPr>
              <a:t>systems;</a:t>
            </a:r>
            <a:r>
              <a:rPr dirty="0" sz="2000" spc="-425">
                <a:latin typeface="Gill Sans MT"/>
                <a:cs typeface="Gill Sans MT"/>
              </a:rPr>
              <a:t> </a:t>
            </a:r>
            <a:r>
              <a:rPr dirty="0" sz="2000" spc="-10">
                <a:latin typeface="Gill Sans MT"/>
                <a:cs typeface="Gill Sans MT"/>
              </a:rPr>
              <a:t>deploy  control </a:t>
            </a:r>
            <a:r>
              <a:rPr dirty="0" sz="2000" spc="-5">
                <a:latin typeface="Gill Sans MT"/>
                <a:cs typeface="Gill Sans MT"/>
              </a:rPr>
              <a:t>strategies </a:t>
            </a:r>
            <a:r>
              <a:rPr dirty="0" sz="2000" spc="-10">
                <a:latin typeface="Gill Sans MT"/>
                <a:cs typeface="Gill Sans MT"/>
              </a:rPr>
              <a:t>for </a:t>
            </a:r>
            <a:r>
              <a:rPr dirty="0" sz="2000" spc="-15">
                <a:latin typeface="Gill Sans MT"/>
                <a:cs typeface="Gill Sans MT"/>
              </a:rPr>
              <a:t>power </a:t>
            </a:r>
            <a:r>
              <a:rPr dirty="0" sz="2000" spc="-10">
                <a:latin typeface="Gill Sans MT"/>
                <a:cs typeface="Gill Sans MT"/>
              </a:rPr>
              <a:t>electronics related </a:t>
            </a:r>
            <a:r>
              <a:rPr dirty="0" sz="2000" spc="-5">
                <a:latin typeface="Gill Sans MT"/>
                <a:cs typeface="Gill Sans MT"/>
              </a:rPr>
              <a:t>and other</a:t>
            </a:r>
            <a:r>
              <a:rPr dirty="0" sz="2000" spc="70">
                <a:latin typeface="Gill Sans MT"/>
                <a:cs typeface="Gill Sans MT"/>
              </a:rPr>
              <a:t> </a:t>
            </a:r>
            <a:r>
              <a:rPr dirty="0" sz="2000" spc="-10">
                <a:latin typeface="Gill Sans MT"/>
                <a:cs typeface="Gill Sans MT"/>
              </a:rPr>
              <a:t>applications.</a:t>
            </a:r>
            <a:endParaRPr sz="2000">
              <a:latin typeface="Gill Sans MT"/>
              <a:cs typeface="Gill Sans MT"/>
            </a:endParaRPr>
          </a:p>
          <a:p>
            <a:pPr marL="76200">
              <a:lnSpc>
                <a:spcPct val="100000"/>
              </a:lnSpc>
              <a:spcBef>
                <a:spcPts val="120"/>
              </a:spcBef>
            </a:pPr>
            <a:r>
              <a:rPr dirty="0" sz="2000" spc="-5" b="1">
                <a:latin typeface="Gill Sans MT"/>
                <a:cs typeface="Gill Sans MT"/>
              </a:rPr>
              <a:t>PSO3</a:t>
            </a:r>
            <a:endParaRPr sz="2000">
              <a:latin typeface="Gill Sans MT"/>
              <a:cs typeface="Gill Sans MT"/>
            </a:endParaRPr>
          </a:p>
          <a:p>
            <a:pPr marL="359410" marR="377825" indent="-283845">
              <a:lnSpc>
                <a:spcPct val="80000"/>
              </a:lnSpc>
              <a:spcBef>
                <a:spcPts val="600"/>
              </a:spcBef>
              <a:buClr>
                <a:srgbClr val="3891A7"/>
              </a:buClr>
              <a:buSzPct val="80000"/>
              <a:buFont typeface="Wingdings 2"/>
              <a:buChar char=""/>
              <a:tabLst>
                <a:tab pos="359410" algn="l"/>
                <a:tab pos="360045" algn="l"/>
              </a:tabLst>
            </a:pPr>
            <a:r>
              <a:rPr dirty="0" sz="2000" spc="-5">
                <a:latin typeface="Gill Sans MT"/>
                <a:cs typeface="Gill Sans MT"/>
              </a:rPr>
              <a:t>Measure, </a:t>
            </a:r>
            <a:r>
              <a:rPr dirty="0" sz="2000">
                <a:latin typeface="Gill Sans MT"/>
                <a:cs typeface="Gill Sans MT"/>
              </a:rPr>
              <a:t>analyze, </a:t>
            </a:r>
            <a:r>
              <a:rPr dirty="0" sz="2000" spc="-5">
                <a:latin typeface="Gill Sans MT"/>
                <a:cs typeface="Gill Sans MT"/>
              </a:rPr>
              <a:t>model and </a:t>
            </a:r>
            <a:r>
              <a:rPr dirty="0" sz="2000" spc="-10">
                <a:latin typeface="Gill Sans MT"/>
                <a:cs typeface="Gill Sans MT"/>
              </a:rPr>
              <a:t>control </a:t>
            </a:r>
            <a:r>
              <a:rPr dirty="0" sz="2000" spc="-5">
                <a:latin typeface="Gill Sans MT"/>
                <a:cs typeface="Gill Sans MT"/>
              </a:rPr>
              <a:t>the </a:t>
            </a:r>
            <a:r>
              <a:rPr dirty="0" sz="2000" spc="-10">
                <a:latin typeface="Gill Sans MT"/>
                <a:cs typeface="Gill Sans MT"/>
              </a:rPr>
              <a:t>behavior </a:t>
            </a:r>
            <a:r>
              <a:rPr dirty="0" sz="2000" spc="-5">
                <a:latin typeface="Gill Sans MT"/>
                <a:cs typeface="Gill Sans MT"/>
              </a:rPr>
              <a:t>of electrical</a:t>
            </a:r>
            <a:r>
              <a:rPr dirty="0" sz="2000" spc="-355">
                <a:latin typeface="Gill Sans MT"/>
                <a:cs typeface="Gill Sans MT"/>
              </a:rPr>
              <a:t> </a:t>
            </a:r>
            <a:r>
              <a:rPr dirty="0" sz="2000" spc="-5">
                <a:latin typeface="Gill Sans MT"/>
                <a:cs typeface="Gill Sans MT"/>
              </a:rPr>
              <a:t>quantities  associated with constituents of </a:t>
            </a:r>
            <a:r>
              <a:rPr dirty="0" sz="2000" spc="5">
                <a:latin typeface="Gill Sans MT"/>
                <a:cs typeface="Gill Sans MT"/>
              </a:rPr>
              <a:t>energy </a:t>
            </a:r>
            <a:r>
              <a:rPr dirty="0" sz="2000" spc="-5">
                <a:latin typeface="Gill Sans MT"/>
                <a:cs typeface="Gill Sans MT"/>
              </a:rPr>
              <a:t>or allied</a:t>
            </a:r>
            <a:r>
              <a:rPr dirty="0" sz="2000" spc="-20">
                <a:latin typeface="Gill Sans MT"/>
                <a:cs typeface="Gill Sans MT"/>
              </a:rPr>
              <a:t> </a:t>
            </a:r>
            <a:r>
              <a:rPr dirty="0" sz="2000" spc="-5">
                <a:latin typeface="Gill Sans MT"/>
                <a:cs typeface="Gill Sans MT"/>
              </a:rPr>
              <a:t>systems.</a:t>
            </a:r>
            <a:endParaRPr sz="2000">
              <a:latin typeface="Gill Sans MT"/>
              <a:cs typeface="Gill Sans M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grpSp>
      <p:sp>
        <p:nvSpPr>
          <p:cNvPr id="14" name="object 14"/>
          <p:cNvSpPr txBox="1">
            <a:spLocks noGrp="1"/>
          </p:cNvSpPr>
          <p:nvPr>
            <p:ph type="title"/>
          </p:nvPr>
        </p:nvSpPr>
        <p:spPr>
          <a:xfrm>
            <a:off x="1716532" y="1452117"/>
            <a:ext cx="7622540" cy="1854200"/>
          </a:xfrm>
          <a:prstGeom prst="rect"/>
        </p:spPr>
        <p:txBody>
          <a:bodyPr wrap="square" lIns="0" tIns="12700" rIns="0" bIns="0" rtlCol="0" vert="horz">
            <a:spAutoFit/>
          </a:bodyPr>
          <a:lstStyle/>
          <a:p>
            <a:pPr marL="12700" marR="5080">
              <a:lnSpc>
                <a:spcPct val="100000"/>
              </a:lnSpc>
              <a:spcBef>
                <a:spcPts val="100"/>
              </a:spcBef>
            </a:pPr>
            <a:r>
              <a:rPr dirty="0" sz="6000" spc="-70">
                <a:solidFill>
                  <a:srgbClr val="000000"/>
                </a:solidFill>
                <a:latin typeface="Gill Sans MT"/>
                <a:cs typeface="Gill Sans MT"/>
              </a:rPr>
              <a:t>Why </a:t>
            </a:r>
            <a:r>
              <a:rPr dirty="0" sz="6000" spc="-5">
                <a:solidFill>
                  <a:srgbClr val="000000"/>
                </a:solidFill>
                <a:latin typeface="Gill Sans MT"/>
                <a:cs typeface="Gill Sans MT"/>
              </a:rPr>
              <a:t>the </a:t>
            </a:r>
            <a:r>
              <a:rPr dirty="0" sz="6000" spc="20">
                <a:solidFill>
                  <a:srgbClr val="000000"/>
                </a:solidFill>
                <a:latin typeface="Gill Sans MT"/>
                <a:cs typeface="Gill Sans MT"/>
              </a:rPr>
              <a:t>NBA's </a:t>
            </a:r>
            <a:r>
              <a:rPr dirty="0" sz="6000">
                <a:solidFill>
                  <a:srgbClr val="000000"/>
                </a:solidFill>
                <a:latin typeface="Gill Sans MT"/>
                <a:cs typeface="Gill Sans MT"/>
              </a:rPr>
              <a:t>POs</a:t>
            </a:r>
            <a:r>
              <a:rPr dirty="0" sz="6000" spc="-40">
                <a:solidFill>
                  <a:srgbClr val="000000"/>
                </a:solidFill>
                <a:latin typeface="Gill Sans MT"/>
                <a:cs typeface="Gill Sans MT"/>
              </a:rPr>
              <a:t> </a:t>
            </a:r>
            <a:r>
              <a:rPr dirty="0" sz="6000" spc="-45">
                <a:solidFill>
                  <a:srgbClr val="000000"/>
                </a:solidFill>
                <a:latin typeface="Gill Sans MT"/>
                <a:cs typeface="Gill Sans MT"/>
              </a:rPr>
              <a:t>are  </a:t>
            </a:r>
            <a:r>
              <a:rPr dirty="0" sz="6000">
                <a:solidFill>
                  <a:srgbClr val="000000"/>
                </a:solidFill>
                <a:latin typeface="Gill Sans MT"/>
                <a:cs typeface="Gill Sans MT"/>
              </a:rPr>
              <a:t>What </a:t>
            </a:r>
            <a:r>
              <a:rPr dirty="0" sz="6000" spc="-25">
                <a:solidFill>
                  <a:srgbClr val="000000"/>
                </a:solidFill>
                <a:latin typeface="Gill Sans MT"/>
                <a:cs typeface="Gill Sans MT"/>
              </a:rPr>
              <a:t>they</a:t>
            </a:r>
            <a:r>
              <a:rPr dirty="0" sz="6000" spc="-15">
                <a:solidFill>
                  <a:srgbClr val="000000"/>
                </a:solidFill>
                <a:latin typeface="Gill Sans MT"/>
                <a:cs typeface="Gill Sans MT"/>
              </a:rPr>
              <a:t> </a:t>
            </a:r>
            <a:r>
              <a:rPr dirty="0" sz="6000" spc="-35">
                <a:solidFill>
                  <a:srgbClr val="000000"/>
                </a:solidFill>
                <a:latin typeface="Gill Sans MT"/>
                <a:cs typeface="Gill Sans MT"/>
              </a:rPr>
              <a:t>are?</a:t>
            </a:r>
            <a:endParaRPr sz="6000">
              <a:latin typeface="Gill Sans MT"/>
              <a:cs typeface="Gill Sans MT"/>
            </a:endParaRPr>
          </a:p>
        </p:txBody>
      </p:sp>
      <p:sp>
        <p:nvSpPr>
          <p:cNvPr id="15" name="object 15"/>
          <p:cNvSpPr txBox="1"/>
          <p:nvPr/>
        </p:nvSpPr>
        <p:spPr>
          <a:xfrm>
            <a:off x="1450594" y="6348984"/>
            <a:ext cx="2975610" cy="299720"/>
          </a:xfrm>
          <a:prstGeom prst="rect">
            <a:avLst/>
          </a:prstGeom>
        </p:spPr>
        <p:txBody>
          <a:bodyPr wrap="square" lIns="0" tIns="12700" rIns="0" bIns="0" rtlCol="0" vert="horz">
            <a:spAutoFit/>
          </a:bodyPr>
          <a:lstStyle/>
          <a:p>
            <a:pPr marL="12700">
              <a:lnSpc>
                <a:spcPct val="100000"/>
              </a:lnSpc>
              <a:spcBef>
                <a:spcPts val="100"/>
              </a:spcBef>
            </a:pPr>
            <a:r>
              <a:rPr dirty="0" sz="1800" spc="-10">
                <a:latin typeface="Gill Sans MT"/>
                <a:cs typeface="Gill Sans MT"/>
              </a:rPr>
              <a:t>Source: </a:t>
            </a:r>
            <a:r>
              <a:rPr dirty="0" sz="1800" spc="10">
                <a:latin typeface="Gill Sans MT"/>
                <a:cs typeface="Gill Sans MT"/>
              </a:rPr>
              <a:t>NBA </a:t>
            </a:r>
            <a:r>
              <a:rPr dirty="0" sz="1800" spc="-5">
                <a:latin typeface="Gill Sans MT"/>
                <a:cs typeface="Gill Sans MT"/>
              </a:rPr>
              <a:t>learning</a:t>
            </a:r>
            <a:r>
              <a:rPr dirty="0" sz="1800" spc="-250">
                <a:latin typeface="Gill Sans MT"/>
                <a:cs typeface="Gill Sans MT"/>
              </a:rPr>
              <a:t> </a:t>
            </a:r>
            <a:r>
              <a:rPr dirty="0" sz="1800" spc="-10">
                <a:latin typeface="Gill Sans MT"/>
                <a:cs typeface="Gill Sans MT"/>
              </a:rPr>
              <a:t>resources</a:t>
            </a:r>
            <a:endParaRPr sz="1800">
              <a:latin typeface="Gill Sans MT"/>
              <a:cs typeface="Gill Sans M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grpSp>
      <p:sp>
        <p:nvSpPr>
          <p:cNvPr id="13" name="object 13"/>
          <p:cNvSpPr/>
          <p:nvPr/>
        </p:nvSpPr>
        <p:spPr>
          <a:xfrm>
            <a:off x="1128712" y="1524000"/>
            <a:ext cx="8255634" cy="0"/>
          </a:xfrm>
          <a:custGeom>
            <a:avLst/>
            <a:gdLst/>
            <a:ahLst/>
            <a:cxnLst/>
            <a:rect l="l" t="t" r="r" b="b"/>
            <a:pathLst>
              <a:path w="8255634" h="0">
                <a:moveTo>
                  <a:pt x="0" y="0"/>
                </a:moveTo>
                <a:lnTo>
                  <a:pt x="8255571" y="0"/>
                </a:lnTo>
              </a:path>
            </a:pathLst>
          </a:custGeom>
          <a:ln w="28575">
            <a:solidFill>
              <a:srgbClr val="000000"/>
            </a:solidFill>
          </a:ln>
        </p:spPr>
        <p:txBody>
          <a:bodyPr wrap="square" lIns="0" tIns="0" rIns="0" bIns="0" rtlCol="0"/>
          <a:lstStyle/>
          <a:p/>
        </p:txBody>
      </p:sp>
      <p:sp>
        <p:nvSpPr>
          <p:cNvPr id="14" name="object 14"/>
          <p:cNvSpPr/>
          <p:nvPr/>
        </p:nvSpPr>
        <p:spPr>
          <a:xfrm>
            <a:off x="1128712" y="6324600"/>
            <a:ext cx="8255634" cy="0"/>
          </a:xfrm>
          <a:custGeom>
            <a:avLst/>
            <a:gdLst/>
            <a:ahLst/>
            <a:cxnLst/>
            <a:rect l="l" t="t" r="r" b="b"/>
            <a:pathLst>
              <a:path w="8255634" h="0">
                <a:moveTo>
                  <a:pt x="0" y="0"/>
                </a:moveTo>
                <a:lnTo>
                  <a:pt x="8255571" y="0"/>
                </a:lnTo>
              </a:path>
            </a:pathLst>
          </a:custGeom>
          <a:ln w="28575">
            <a:solidFill>
              <a:srgbClr val="000000"/>
            </a:solidFill>
          </a:ln>
        </p:spPr>
        <p:txBody>
          <a:bodyPr wrap="square" lIns="0" tIns="0" rIns="0" bIns="0" rtlCol="0"/>
          <a:lstStyle/>
          <a:p/>
        </p:txBody>
      </p:sp>
      <p:graphicFrame>
        <p:nvGraphicFramePr>
          <p:cNvPr id="15" name="object 15"/>
          <p:cNvGraphicFramePr>
            <a:graphicFrameLocks noGrp="1"/>
          </p:cNvGraphicFramePr>
          <p:nvPr/>
        </p:nvGraphicFramePr>
        <p:xfrm>
          <a:off x="1128712" y="0"/>
          <a:ext cx="8363584" cy="6858000"/>
        </p:xfrm>
        <a:graphic>
          <a:graphicData uri="http://schemas.openxmlformats.org/drawingml/2006/table">
            <a:tbl>
              <a:tblPr firstRow="1" bandRow="1">
                <a:tableStyleId>{2D5ABB26-0587-4C30-8999-92F81FD0307C}</a:tableStyleId>
              </a:tblPr>
              <a:tblGrid>
                <a:gridCol w="4271645"/>
                <a:gridCol w="4048760"/>
              </a:tblGrid>
              <a:tr h="1524000">
                <a:tc>
                  <a:txBody>
                    <a:bodyPr/>
                    <a:lstStyle/>
                    <a:p>
                      <a:pPr marL="520700">
                        <a:lnSpc>
                          <a:spcPct val="100000"/>
                        </a:lnSpc>
                        <a:spcBef>
                          <a:spcPts val="2080"/>
                        </a:spcBef>
                        <a:tabLst>
                          <a:tab pos="3535679" algn="l"/>
                        </a:tabLst>
                      </a:pPr>
                      <a:r>
                        <a:rPr dirty="0" sz="3700" spc="-170">
                          <a:latin typeface="Calibri"/>
                          <a:cs typeface="Calibri"/>
                        </a:rPr>
                        <a:t>W</a:t>
                      </a:r>
                      <a:r>
                        <a:rPr dirty="0" sz="3700">
                          <a:latin typeface="Calibri"/>
                          <a:cs typeface="Calibri"/>
                        </a:rPr>
                        <a:t>A</a:t>
                      </a:r>
                      <a:r>
                        <a:rPr dirty="0" sz="3700" spc="-5">
                          <a:latin typeface="Calibri"/>
                          <a:cs typeface="Calibri"/>
                        </a:rPr>
                        <a:t> </a:t>
                      </a:r>
                      <a:r>
                        <a:rPr dirty="0" sz="3700">
                          <a:latin typeface="Calibri"/>
                          <a:cs typeface="Calibri"/>
                        </a:rPr>
                        <a:t>-</a:t>
                      </a:r>
                      <a:r>
                        <a:rPr dirty="0" sz="3700">
                          <a:latin typeface="Calibri"/>
                          <a:cs typeface="Calibri"/>
                        </a:rPr>
                        <a:t> </a:t>
                      </a:r>
                      <a:r>
                        <a:rPr dirty="0" sz="3700">
                          <a:latin typeface="Calibri"/>
                          <a:cs typeface="Calibri"/>
                        </a:rPr>
                        <a:t>G</a:t>
                      </a:r>
                      <a:r>
                        <a:rPr dirty="0" sz="3700" spc="-85">
                          <a:latin typeface="Calibri"/>
                          <a:cs typeface="Calibri"/>
                        </a:rPr>
                        <a:t>r</a:t>
                      </a:r>
                      <a:r>
                        <a:rPr dirty="0" sz="3700">
                          <a:latin typeface="Calibri"/>
                          <a:cs typeface="Calibri"/>
                        </a:rPr>
                        <a:t>adu</a:t>
                      </a:r>
                      <a:r>
                        <a:rPr dirty="0" sz="3700" spc="-30">
                          <a:latin typeface="Calibri"/>
                          <a:cs typeface="Calibri"/>
                        </a:rPr>
                        <a:t>a</a:t>
                      </a:r>
                      <a:r>
                        <a:rPr dirty="0" sz="3700" spc="-45">
                          <a:latin typeface="Calibri"/>
                          <a:cs typeface="Calibri"/>
                        </a:rPr>
                        <a:t>t</a:t>
                      </a:r>
                      <a:r>
                        <a:rPr dirty="0" sz="3700">
                          <a:latin typeface="Calibri"/>
                          <a:cs typeface="Calibri"/>
                        </a:rPr>
                        <a:t>e</a:t>
                      </a:r>
                      <a:r>
                        <a:rPr dirty="0" sz="3700">
                          <a:latin typeface="Calibri"/>
                          <a:cs typeface="Calibri"/>
                        </a:rPr>
                        <a:t>	</a:t>
                      </a:r>
                      <a:r>
                        <a:rPr dirty="0" sz="3700" spc="-95">
                          <a:latin typeface="Calibri"/>
                          <a:cs typeface="Calibri"/>
                        </a:rPr>
                        <a:t>A</a:t>
                      </a:r>
                      <a:r>
                        <a:rPr dirty="0" sz="3700" spc="-55">
                          <a:latin typeface="Calibri"/>
                          <a:cs typeface="Calibri"/>
                        </a:rPr>
                        <a:t>t</a:t>
                      </a:r>
                      <a:r>
                        <a:rPr dirty="0" sz="3700">
                          <a:latin typeface="Calibri"/>
                          <a:cs typeface="Calibri"/>
                        </a:rPr>
                        <a:t>tr  </a:t>
                      </a:r>
                      <a:r>
                        <a:rPr dirty="0" sz="3700" spc="-10">
                          <a:latin typeface="Calibri"/>
                          <a:cs typeface="Calibri"/>
                        </a:rPr>
                        <a:t>NBA- </a:t>
                      </a:r>
                      <a:r>
                        <a:rPr dirty="0" sz="3700" spc="-25">
                          <a:latin typeface="Calibri"/>
                          <a:cs typeface="Calibri"/>
                        </a:rPr>
                        <a:t>Program</a:t>
                      </a:r>
                      <a:r>
                        <a:rPr dirty="0" sz="3700" spc="-70">
                          <a:latin typeface="Calibri"/>
                          <a:cs typeface="Calibri"/>
                        </a:rPr>
                        <a:t> </a:t>
                      </a:r>
                      <a:r>
                        <a:rPr dirty="0" sz="3700" spc="-15">
                          <a:latin typeface="Calibri"/>
                          <a:cs typeface="Calibri"/>
                        </a:rPr>
                        <a:t>Outc</a:t>
                      </a:r>
                      <a:endParaRPr sz="3700">
                        <a:latin typeface="Calibri"/>
                        <a:cs typeface="Calibri"/>
                      </a:endParaRPr>
                    </a:p>
                  </a:txBody>
                  <a:tcPr marL="0" marR="0" marB="0" marT="264160">
                    <a:solidFill>
                      <a:srgbClr val="FFFFFF"/>
                    </a:solidFill>
                  </a:tcPr>
                </a:tc>
                <a:tc>
                  <a:txBody>
                    <a:bodyPr/>
                    <a:lstStyle/>
                    <a:p>
                      <a:pPr marL="40640" marR="1845310" indent="38735">
                        <a:lnSpc>
                          <a:spcPct val="100000"/>
                        </a:lnSpc>
                        <a:spcBef>
                          <a:spcPts val="2080"/>
                        </a:spcBef>
                        <a:tabLst>
                          <a:tab pos="1464945" algn="l"/>
                        </a:tabLst>
                      </a:pPr>
                      <a:r>
                        <a:rPr dirty="0" sz="3700">
                          <a:latin typeface="Calibri"/>
                          <a:cs typeface="Calibri"/>
                        </a:rPr>
                        <a:t>ibu</a:t>
                      </a:r>
                      <a:r>
                        <a:rPr dirty="0" sz="3700" spc="-45">
                          <a:latin typeface="Calibri"/>
                          <a:cs typeface="Calibri"/>
                        </a:rPr>
                        <a:t>t</a:t>
                      </a:r>
                      <a:r>
                        <a:rPr dirty="0" sz="3700">
                          <a:latin typeface="Calibri"/>
                          <a:cs typeface="Calibri"/>
                        </a:rPr>
                        <a:t>es</a:t>
                      </a:r>
                      <a:r>
                        <a:rPr dirty="0" sz="3700">
                          <a:latin typeface="Calibri"/>
                          <a:cs typeface="Calibri"/>
                        </a:rPr>
                        <a:t>	</a:t>
                      </a:r>
                      <a:r>
                        <a:rPr dirty="0" sz="3700">
                          <a:latin typeface="Calibri"/>
                          <a:cs typeface="Calibri"/>
                        </a:rPr>
                        <a:t>and  </a:t>
                      </a:r>
                      <a:r>
                        <a:rPr dirty="0" sz="3700" spc="-5">
                          <a:latin typeface="Calibri"/>
                          <a:cs typeface="Calibri"/>
                        </a:rPr>
                        <a:t>omes</a:t>
                      </a:r>
                      <a:endParaRPr sz="3700">
                        <a:latin typeface="Calibri"/>
                        <a:cs typeface="Calibri"/>
                      </a:endParaRPr>
                    </a:p>
                  </a:txBody>
                  <a:tcPr marL="0" marR="0" marB="0" marT="264160">
                    <a:solidFill>
                      <a:srgbClr val="FFFFFF"/>
                    </a:solidFill>
                  </a:tcPr>
                </a:tc>
              </a:tr>
              <a:tr h="890904">
                <a:tc>
                  <a:txBody>
                    <a:bodyPr/>
                    <a:lstStyle/>
                    <a:p>
                      <a:pPr marL="81915" marR="76200">
                        <a:lnSpc>
                          <a:spcPct val="100000"/>
                        </a:lnSpc>
                        <a:spcBef>
                          <a:spcPts val="85"/>
                        </a:spcBef>
                        <a:tabLst>
                          <a:tab pos="1809114" algn="l"/>
                        </a:tabLst>
                      </a:pPr>
                      <a:r>
                        <a:rPr dirty="0" sz="2400" spc="-15">
                          <a:latin typeface="Arial"/>
                          <a:cs typeface="Arial"/>
                        </a:rPr>
                        <a:t>Washington	</a:t>
                      </a:r>
                      <a:r>
                        <a:rPr dirty="0" sz="2400">
                          <a:latin typeface="Arial"/>
                          <a:cs typeface="Arial"/>
                        </a:rPr>
                        <a:t>Accord</a:t>
                      </a:r>
                      <a:endParaRPr sz="2400">
                        <a:latin typeface="Arial"/>
                        <a:cs typeface="Arial"/>
                      </a:endParaRPr>
                    </a:p>
                    <a:p>
                      <a:pPr marL="81915" marR="76200">
                        <a:lnSpc>
                          <a:spcPct val="100000"/>
                        </a:lnSpc>
                        <a:spcBef>
                          <a:spcPts val="730"/>
                        </a:spcBef>
                      </a:pPr>
                      <a:r>
                        <a:rPr dirty="0" sz="2400" spc="-5">
                          <a:latin typeface="Arial"/>
                          <a:cs typeface="Arial"/>
                        </a:rPr>
                        <a:t>Attributes</a:t>
                      </a:r>
                      <a:endParaRPr sz="2400">
                        <a:latin typeface="Arial"/>
                        <a:cs typeface="Arial"/>
                      </a:endParaRPr>
                    </a:p>
                  </a:txBody>
                  <a:tcPr marL="0" marR="0" marB="0" marT="10795">
                    <a:lnL w="28575">
                      <a:solidFill>
                        <a:srgbClr val="000000"/>
                      </a:solidFill>
                      <a:prstDash val="solid"/>
                    </a:lnL>
                    <a:lnR w="19050">
                      <a:solidFill>
                        <a:srgbClr val="000000"/>
                      </a:solidFill>
                      <a:prstDash val="solid"/>
                    </a:lnR>
                    <a:lnB w="19050">
                      <a:solidFill>
                        <a:srgbClr val="000000"/>
                      </a:solidFill>
                      <a:prstDash val="solid"/>
                    </a:lnB>
                    <a:solidFill>
                      <a:srgbClr val="FFFFFF"/>
                    </a:solidFill>
                  </a:tcPr>
                </a:tc>
                <a:tc>
                  <a:txBody>
                    <a:bodyPr/>
                    <a:lstStyle/>
                    <a:p>
                      <a:pPr marL="114300">
                        <a:lnSpc>
                          <a:spcPct val="100000"/>
                        </a:lnSpc>
                        <a:spcBef>
                          <a:spcPts val="85"/>
                        </a:spcBef>
                      </a:pPr>
                      <a:r>
                        <a:rPr dirty="0" sz="2400" spc="-5">
                          <a:latin typeface="Arial"/>
                          <a:cs typeface="Arial"/>
                        </a:rPr>
                        <a:t>NBA</a:t>
                      </a:r>
                      <a:r>
                        <a:rPr dirty="0" sz="2400" spc="-40">
                          <a:latin typeface="Arial"/>
                          <a:cs typeface="Arial"/>
                        </a:rPr>
                        <a:t> </a:t>
                      </a:r>
                      <a:r>
                        <a:rPr dirty="0" sz="2400" spc="-5">
                          <a:latin typeface="Arial"/>
                          <a:cs typeface="Arial"/>
                        </a:rPr>
                        <a:t>Program</a:t>
                      </a:r>
                      <a:endParaRPr sz="2400">
                        <a:latin typeface="Arial"/>
                        <a:cs typeface="Arial"/>
                      </a:endParaRPr>
                    </a:p>
                    <a:p>
                      <a:pPr marL="95885">
                        <a:lnSpc>
                          <a:spcPct val="100000"/>
                        </a:lnSpc>
                        <a:spcBef>
                          <a:spcPts val="730"/>
                        </a:spcBef>
                      </a:pPr>
                      <a:r>
                        <a:rPr dirty="0" sz="2400" spc="-5">
                          <a:latin typeface="Arial"/>
                          <a:cs typeface="Arial"/>
                        </a:rPr>
                        <a:t>Outcomes.</a:t>
                      </a:r>
                      <a:endParaRPr sz="2400">
                        <a:latin typeface="Arial"/>
                        <a:cs typeface="Arial"/>
                      </a:endParaRPr>
                    </a:p>
                  </a:txBody>
                  <a:tcPr marL="0" marR="0" marB="0" marT="10795">
                    <a:lnL w="19050">
                      <a:solidFill>
                        <a:srgbClr val="000000"/>
                      </a:solidFill>
                      <a:prstDash val="solid"/>
                    </a:lnL>
                    <a:lnR w="28575">
                      <a:solidFill>
                        <a:srgbClr val="000000"/>
                      </a:solidFill>
                      <a:prstDash val="solid"/>
                    </a:lnR>
                    <a:lnB w="19050">
                      <a:solidFill>
                        <a:srgbClr val="000000"/>
                      </a:solidFill>
                      <a:prstDash val="solid"/>
                    </a:lnB>
                    <a:solidFill>
                      <a:srgbClr val="FFFFFF"/>
                    </a:solidFill>
                  </a:tcPr>
                </a:tc>
              </a:tr>
              <a:tr h="1470914">
                <a:tc>
                  <a:txBody>
                    <a:bodyPr/>
                    <a:lstStyle/>
                    <a:p>
                      <a:pPr marL="81915" marR="243840" indent="8890">
                        <a:lnSpc>
                          <a:spcPct val="105100"/>
                        </a:lnSpc>
                        <a:spcBef>
                          <a:spcPts val="890"/>
                        </a:spcBef>
                      </a:pPr>
                      <a:r>
                        <a:rPr dirty="0" sz="1800" spc="-5">
                          <a:latin typeface="Times New Roman"/>
                          <a:cs typeface="Times New Roman"/>
                        </a:rPr>
                        <a:t>!.Engineering </a:t>
                      </a:r>
                      <a:r>
                        <a:rPr dirty="0" sz="1800">
                          <a:latin typeface="Times New Roman"/>
                          <a:cs typeface="Times New Roman"/>
                        </a:rPr>
                        <a:t>knowledge, </a:t>
                      </a:r>
                      <a:r>
                        <a:rPr dirty="0" sz="1600">
                          <a:latin typeface="Times New Roman"/>
                          <a:cs typeface="Times New Roman"/>
                        </a:rPr>
                        <a:t>Apply knowledge  of mathematics, science, engineering  fundamentals and an engineering specialization  </a:t>
                      </a:r>
                      <a:r>
                        <a:rPr dirty="0" sz="1600" spc="-5">
                          <a:latin typeface="Times New Roman"/>
                          <a:cs typeface="Times New Roman"/>
                        </a:rPr>
                        <a:t>to </a:t>
                      </a:r>
                      <a:r>
                        <a:rPr dirty="0" sz="1600">
                          <a:latin typeface="Times New Roman"/>
                          <a:cs typeface="Times New Roman"/>
                        </a:rPr>
                        <a:t>the solution of complex engineering  problems.</a:t>
                      </a:r>
                      <a:endParaRPr sz="1600">
                        <a:latin typeface="Times New Roman"/>
                        <a:cs typeface="Times New Roman"/>
                      </a:endParaRPr>
                    </a:p>
                  </a:txBody>
                  <a:tcPr marL="0" marR="0" marB="0" marT="113030">
                    <a:lnL w="2857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95885">
                        <a:lnSpc>
                          <a:spcPts val="2030"/>
                        </a:lnSpc>
                      </a:pPr>
                      <a:r>
                        <a:rPr dirty="0" sz="1800" spc="-5">
                          <a:latin typeface="Times New Roman"/>
                          <a:cs typeface="Times New Roman"/>
                        </a:rPr>
                        <a:t>!.Engineering </a:t>
                      </a:r>
                      <a:r>
                        <a:rPr dirty="0" sz="1800">
                          <a:latin typeface="Times New Roman"/>
                          <a:cs typeface="Times New Roman"/>
                        </a:rPr>
                        <a:t>knowledge, </a:t>
                      </a:r>
                      <a:r>
                        <a:rPr dirty="0" sz="1600">
                          <a:latin typeface="Times New Roman"/>
                          <a:cs typeface="Times New Roman"/>
                        </a:rPr>
                        <a:t>Apply</a:t>
                      </a:r>
                      <a:r>
                        <a:rPr dirty="0" sz="1600" spc="120">
                          <a:latin typeface="Times New Roman"/>
                          <a:cs typeface="Times New Roman"/>
                        </a:rPr>
                        <a:t> </a:t>
                      </a:r>
                      <a:r>
                        <a:rPr dirty="0" sz="1600">
                          <a:latin typeface="Times New Roman"/>
                          <a:cs typeface="Times New Roman"/>
                        </a:rPr>
                        <a:t>the</a:t>
                      </a:r>
                      <a:endParaRPr sz="1600">
                        <a:latin typeface="Times New Roman"/>
                        <a:cs typeface="Times New Roman"/>
                      </a:endParaRPr>
                    </a:p>
                    <a:p>
                      <a:pPr marL="86995" marR="866775">
                        <a:lnSpc>
                          <a:spcPct val="103000"/>
                        </a:lnSpc>
                        <a:spcBef>
                          <a:spcPts val="20"/>
                        </a:spcBef>
                      </a:pPr>
                      <a:r>
                        <a:rPr dirty="0" sz="1600">
                          <a:latin typeface="Times New Roman"/>
                          <a:cs typeface="Times New Roman"/>
                        </a:rPr>
                        <a:t>knowledge of mathematics, science,  engineering fundamentals, and engg.  specialization </a:t>
                      </a:r>
                      <a:r>
                        <a:rPr dirty="0" sz="1600" spc="-5">
                          <a:latin typeface="Times New Roman"/>
                          <a:cs typeface="Times New Roman"/>
                        </a:rPr>
                        <a:t>to </a:t>
                      </a:r>
                      <a:r>
                        <a:rPr dirty="0" sz="1600">
                          <a:latin typeface="Times New Roman"/>
                          <a:cs typeface="Times New Roman"/>
                        </a:rPr>
                        <a:t>the solution</a:t>
                      </a:r>
                      <a:r>
                        <a:rPr dirty="0" sz="1600" spc="175">
                          <a:latin typeface="Times New Roman"/>
                          <a:cs typeface="Times New Roman"/>
                        </a:rPr>
                        <a:t> </a:t>
                      </a:r>
                      <a:r>
                        <a:rPr dirty="0" sz="1600">
                          <a:latin typeface="Times New Roman"/>
                          <a:cs typeface="Times New Roman"/>
                        </a:rPr>
                        <a:t>of</a:t>
                      </a:r>
                      <a:endParaRPr sz="1600">
                        <a:latin typeface="Times New Roman"/>
                        <a:cs typeface="Times New Roman"/>
                      </a:endParaRPr>
                    </a:p>
                    <a:p>
                      <a:pPr marL="86995">
                        <a:lnSpc>
                          <a:spcPct val="100000"/>
                        </a:lnSpc>
                        <a:spcBef>
                          <a:spcPts val="235"/>
                        </a:spcBef>
                      </a:pPr>
                      <a:r>
                        <a:rPr dirty="0" sz="1600">
                          <a:latin typeface="Times New Roman"/>
                          <a:cs typeface="Times New Roman"/>
                        </a:rPr>
                        <a:t>complex engineering</a:t>
                      </a:r>
                      <a:r>
                        <a:rPr dirty="0" sz="1600" spc="200">
                          <a:latin typeface="Times New Roman"/>
                          <a:cs typeface="Times New Roman"/>
                        </a:rPr>
                        <a:t> </a:t>
                      </a:r>
                      <a:r>
                        <a:rPr dirty="0" sz="1600">
                          <a:latin typeface="Times New Roman"/>
                          <a:cs typeface="Times New Roman"/>
                        </a:rPr>
                        <a:t>problems</a:t>
                      </a:r>
                      <a:endParaRPr sz="1600">
                        <a:latin typeface="Times New Roman"/>
                        <a:cs typeface="Times New Roman"/>
                      </a:endParaRPr>
                    </a:p>
                  </a:txBody>
                  <a:tcPr marL="0" marR="0" marB="0" marT="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FFFFFF"/>
                    </a:solidFill>
                  </a:tcPr>
                </a:tc>
              </a:tr>
              <a:tr h="2438781">
                <a:tc>
                  <a:txBody>
                    <a:bodyPr/>
                    <a:lstStyle/>
                    <a:p>
                      <a:pPr marL="81915" marR="584835" indent="-8890">
                        <a:lnSpc>
                          <a:spcPts val="2060"/>
                        </a:lnSpc>
                        <a:spcBef>
                          <a:spcPts val="40"/>
                        </a:spcBef>
                      </a:pPr>
                      <a:r>
                        <a:rPr dirty="0" sz="1800">
                          <a:latin typeface="Times New Roman"/>
                          <a:cs typeface="Times New Roman"/>
                        </a:rPr>
                        <a:t>2. Problem </a:t>
                      </a:r>
                      <a:r>
                        <a:rPr dirty="0" sz="1800" spc="-5">
                          <a:latin typeface="Times New Roman"/>
                          <a:cs typeface="Times New Roman"/>
                        </a:rPr>
                        <a:t>Analysis, </a:t>
                      </a:r>
                      <a:r>
                        <a:rPr dirty="0" sz="1600" spc="-15">
                          <a:latin typeface="Times New Roman"/>
                          <a:cs typeface="Times New Roman"/>
                        </a:rPr>
                        <a:t>Identify, </a:t>
                      </a:r>
                      <a:r>
                        <a:rPr dirty="0" sz="1600">
                          <a:latin typeface="Times New Roman"/>
                          <a:cs typeface="Times New Roman"/>
                        </a:rPr>
                        <a:t>formulate,  research literature and analyze</a:t>
                      </a:r>
                      <a:r>
                        <a:rPr dirty="0" sz="1600" spc="-140">
                          <a:latin typeface="Times New Roman"/>
                          <a:cs typeface="Times New Roman"/>
                        </a:rPr>
                        <a:t> </a:t>
                      </a:r>
                      <a:r>
                        <a:rPr dirty="0" sz="1600" i="1">
                          <a:latin typeface="Times New Roman"/>
                          <a:cs typeface="Times New Roman"/>
                        </a:rPr>
                        <a:t>complex</a:t>
                      </a:r>
                      <a:endParaRPr sz="1600">
                        <a:latin typeface="Times New Roman"/>
                        <a:cs typeface="Times New Roman"/>
                      </a:endParaRPr>
                    </a:p>
                    <a:p>
                      <a:pPr marL="81915" marR="76200">
                        <a:lnSpc>
                          <a:spcPts val="1905"/>
                        </a:lnSpc>
                      </a:pPr>
                      <a:r>
                        <a:rPr dirty="0" sz="1600">
                          <a:latin typeface="Times New Roman"/>
                          <a:cs typeface="Times New Roman"/>
                        </a:rPr>
                        <a:t>engineering problems reaching</a:t>
                      </a:r>
                      <a:r>
                        <a:rPr dirty="0" sz="1600" spc="265">
                          <a:latin typeface="Times New Roman"/>
                          <a:cs typeface="Times New Roman"/>
                        </a:rPr>
                        <a:t> </a:t>
                      </a:r>
                      <a:r>
                        <a:rPr dirty="0" sz="1600">
                          <a:latin typeface="Times New Roman"/>
                          <a:cs typeface="Times New Roman"/>
                        </a:rPr>
                        <a:t>substantiated</a:t>
                      </a:r>
                      <a:endParaRPr sz="1600">
                        <a:latin typeface="Times New Roman"/>
                        <a:cs typeface="Times New Roman"/>
                      </a:endParaRPr>
                    </a:p>
                    <a:p>
                      <a:pPr marL="81915" marR="361315">
                        <a:lnSpc>
                          <a:spcPct val="103899"/>
                        </a:lnSpc>
                        <a:spcBef>
                          <a:spcPts val="5"/>
                        </a:spcBef>
                      </a:pPr>
                      <a:r>
                        <a:rPr dirty="0" sz="1600">
                          <a:latin typeface="Times New Roman"/>
                          <a:cs typeface="Times New Roman"/>
                        </a:rPr>
                        <a:t>conclusions using first principles of  mathematics, natural sciences and engineering  sciences</a:t>
                      </a:r>
                      <a:endParaRPr sz="1600">
                        <a:latin typeface="Times New Roman"/>
                        <a:cs typeface="Times New Roman"/>
                      </a:endParaRPr>
                    </a:p>
                  </a:txBody>
                  <a:tcPr marL="0" marR="0" marB="0" marT="5080">
                    <a:lnL w="28575">
                      <a:solidFill>
                        <a:srgbClr val="000000"/>
                      </a:solidFill>
                      <a:prstDash val="solid"/>
                    </a:lnL>
                    <a:lnR w="19050">
                      <a:solidFill>
                        <a:srgbClr val="000000"/>
                      </a:solidFill>
                      <a:prstDash val="solid"/>
                    </a:lnR>
                    <a:lnT w="19050">
                      <a:solidFill>
                        <a:srgbClr val="000000"/>
                      </a:solidFill>
                      <a:prstDash val="solid"/>
                    </a:lnT>
                    <a:solidFill>
                      <a:srgbClr val="FFFFFF"/>
                    </a:solidFill>
                  </a:tcPr>
                </a:tc>
                <a:tc>
                  <a:txBody>
                    <a:bodyPr/>
                    <a:lstStyle/>
                    <a:p>
                      <a:pPr marL="86995">
                        <a:lnSpc>
                          <a:spcPts val="2050"/>
                        </a:lnSpc>
                      </a:pPr>
                      <a:r>
                        <a:rPr dirty="0" sz="1800">
                          <a:latin typeface="Times New Roman"/>
                          <a:cs typeface="Times New Roman"/>
                        </a:rPr>
                        <a:t>2. Problem </a:t>
                      </a:r>
                      <a:r>
                        <a:rPr dirty="0" sz="1800" spc="-5">
                          <a:latin typeface="Times New Roman"/>
                          <a:cs typeface="Times New Roman"/>
                        </a:rPr>
                        <a:t>Analysis, </a:t>
                      </a:r>
                      <a:r>
                        <a:rPr dirty="0" sz="1600" spc="-15">
                          <a:latin typeface="Times New Roman"/>
                          <a:cs typeface="Times New Roman"/>
                        </a:rPr>
                        <a:t>Identify,</a:t>
                      </a:r>
                      <a:r>
                        <a:rPr dirty="0" sz="1600" spc="-20">
                          <a:latin typeface="Times New Roman"/>
                          <a:cs typeface="Times New Roman"/>
                        </a:rPr>
                        <a:t> </a:t>
                      </a:r>
                      <a:r>
                        <a:rPr dirty="0" sz="1600">
                          <a:latin typeface="Times New Roman"/>
                          <a:cs typeface="Times New Roman"/>
                        </a:rPr>
                        <a:t>formulate,</a:t>
                      </a:r>
                      <a:endParaRPr sz="1600">
                        <a:latin typeface="Times New Roman"/>
                        <a:cs typeface="Times New Roman"/>
                      </a:endParaRPr>
                    </a:p>
                    <a:p>
                      <a:pPr marL="86995" marR="333375">
                        <a:lnSpc>
                          <a:spcPct val="104000"/>
                        </a:lnSpc>
                        <a:spcBef>
                          <a:spcPts val="20"/>
                        </a:spcBef>
                      </a:pPr>
                      <a:r>
                        <a:rPr dirty="0" sz="1600">
                          <a:latin typeface="Times New Roman"/>
                          <a:cs typeface="Times New Roman"/>
                        </a:rPr>
                        <a:t>research literature, and analyze engineering  problems </a:t>
                      </a:r>
                      <a:r>
                        <a:rPr dirty="0" sz="1600" spc="-5">
                          <a:latin typeface="Times New Roman"/>
                          <a:cs typeface="Times New Roman"/>
                        </a:rPr>
                        <a:t>to </a:t>
                      </a:r>
                      <a:r>
                        <a:rPr dirty="0" sz="1600">
                          <a:latin typeface="Times New Roman"/>
                          <a:cs typeface="Times New Roman"/>
                        </a:rPr>
                        <a:t>arrive at substantiated  conclusions using first principles of  mathematics, natural, and engineering  sciences.</a:t>
                      </a:r>
                      <a:endParaRPr sz="1600">
                        <a:latin typeface="Times New Roman"/>
                        <a:cs typeface="Times New Roman"/>
                      </a:endParaRPr>
                    </a:p>
                  </a:txBody>
                  <a:tcPr marL="0" marR="0" marB="0" marT="0">
                    <a:lnL w="19050">
                      <a:solidFill>
                        <a:srgbClr val="000000"/>
                      </a:solidFill>
                      <a:prstDash val="solid"/>
                    </a:lnL>
                    <a:lnR w="28575">
                      <a:solidFill>
                        <a:srgbClr val="000000"/>
                      </a:solidFill>
                      <a:prstDash val="solid"/>
                    </a:lnR>
                    <a:lnT w="19050">
                      <a:solidFill>
                        <a:srgbClr val="000000"/>
                      </a:solidFill>
                      <a:prstDash val="solid"/>
                    </a:lnT>
                    <a:solidFill>
                      <a:srgbClr val="FFFFFF"/>
                    </a:solidFill>
                  </a:tcPr>
                </a:tc>
              </a:tr>
              <a:tr h="533399">
                <a:tc>
                  <a:txBody>
                    <a:bodyPr/>
                    <a:lstStyle/>
                    <a:p>
                      <a:pPr marL="320040" marR="76200">
                        <a:lnSpc>
                          <a:spcPct val="100000"/>
                        </a:lnSpc>
                        <a:spcBef>
                          <a:spcPts val="290"/>
                        </a:spcBef>
                      </a:pPr>
                      <a:r>
                        <a:rPr dirty="0" sz="1800" spc="-10">
                          <a:latin typeface="Gill Sans MT"/>
                          <a:cs typeface="Gill Sans MT"/>
                        </a:rPr>
                        <a:t>Source: </a:t>
                      </a:r>
                      <a:r>
                        <a:rPr dirty="0" sz="1800" spc="10">
                          <a:latin typeface="Gill Sans MT"/>
                          <a:cs typeface="Gill Sans MT"/>
                        </a:rPr>
                        <a:t>NBA </a:t>
                      </a:r>
                      <a:r>
                        <a:rPr dirty="0" sz="1800" spc="-5">
                          <a:latin typeface="Gill Sans MT"/>
                          <a:cs typeface="Gill Sans MT"/>
                        </a:rPr>
                        <a:t>learning</a:t>
                      </a:r>
                      <a:r>
                        <a:rPr dirty="0" sz="1800" spc="-200">
                          <a:latin typeface="Gill Sans MT"/>
                          <a:cs typeface="Gill Sans MT"/>
                        </a:rPr>
                        <a:t> </a:t>
                      </a:r>
                      <a:r>
                        <a:rPr dirty="0" sz="1800" spc="-10">
                          <a:latin typeface="Gill Sans MT"/>
                          <a:cs typeface="Gill Sans MT"/>
                        </a:rPr>
                        <a:t>resources</a:t>
                      </a:r>
                      <a:endParaRPr sz="1800">
                        <a:latin typeface="Gill Sans MT"/>
                        <a:cs typeface="Gill Sans MT"/>
                      </a:endParaRPr>
                    </a:p>
                  </a:txBody>
                  <a:tcPr marL="0" marR="0" marB="0" marT="36830">
                    <a:solidFill>
                      <a:srgbClr val="FFFFFF"/>
                    </a:solidFill>
                  </a:tcPr>
                </a:tc>
                <a:tc>
                  <a:txBody>
                    <a:bodyPr/>
                    <a:lstStyle/>
                    <a:p>
                      <a:pPr>
                        <a:lnSpc>
                          <a:spcPct val="100000"/>
                        </a:lnSpc>
                      </a:pPr>
                      <a:endParaRPr sz="1700">
                        <a:latin typeface="Times New Roman"/>
                        <a:cs typeface="Times New Roman"/>
                      </a:endParaRPr>
                    </a:p>
                  </a:txBody>
                  <a:tcPr marL="0" marR="0" marB="0" marT="0">
                    <a:solidFill>
                      <a:srgbClr val="FFFFFF"/>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grpSp>
      <p:sp>
        <p:nvSpPr>
          <p:cNvPr id="14" name="object 14"/>
          <p:cNvSpPr txBox="1">
            <a:spLocks noGrp="1"/>
          </p:cNvSpPr>
          <p:nvPr>
            <p:ph type="title"/>
          </p:nvPr>
        </p:nvSpPr>
        <p:spPr>
          <a:xfrm>
            <a:off x="1716532" y="2018284"/>
            <a:ext cx="7556500" cy="848360"/>
          </a:xfrm>
          <a:prstGeom prst="rect"/>
        </p:spPr>
        <p:txBody>
          <a:bodyPr wrap="square" lIns="0" tIns="12700" rIns="0" bIns="0" rtlCol="0" vert="horz">
            <a:spAutoFit/>
          </a:bodyPr>
          <a:lstStyle/>
          <a:p>
            <a:pPr marL="12700">
              <a:lnSpc>
                <a:spcPct val="100000"/>
              </a:lnSpc>
              <a:spcBef>
                <a:spcPts val="100"/>
              </a:spcBef>
              <a:tabLst>
                <a:tab pos="5710555" algn="l"/>
              </a:tabLst>
            </a:pPr>
            <a:r>
              <a:rPr dirty="0" sz="5400">
                <a:solidFill>
                  <a:srgbClr val="000000"/>
                </a:solidFill>
                <a:latin typeface="Gill Sans MT"/>
                <a:cs typeface="Gill Sans MT"/>
              </a:rPr>
              <a:t>Attainment of</a:t>
            </a:r>
            <a:r>
              <a:rPr dirty="0" sz="5400" spc="-10">
                <a:solidFill>
                  <a:srgbClr val="000000"/>
                </a:solidFill>
                <a:latin typeface="Gill Sans MT"/>
                <a:cs typeface="Gill Sans MT"/>
              </a:rPr>
              <a:t> </a:t>
            </a:r>
            <a:r>
              <a:rPr dirty="0" sz="5400">
                <a:solidFill>
                  <a:srgbClr val="000000"/>
                </a:solidFill>
                <a:latin typeface="Gill Sans MT"/>
                <a:cs typeface="Gill Sans MT"/>
              </a:rPr>
              <a:t>PO1	to</a:t>
            </a:r>
            <a:r>
              <a:rPr dirty="0" sz="5400" spc="-100">
                <a:solidFill>
                  <a:srgbClr val="000000"/>
                </a:solidFill>
                <a:latin typeface="Gill Sans MT"/>
                <a:cs typeface="Gill Sans MT"/>
              </a:rPr>
              <a:t> </a:t>
            </a:r>
            <a:r>
              <a:rPr dirty="0" sz="5400">
                <a:solidFill>
                  <a:srgbClr val="000000"/>
                </a:solidFill>
                <a:latin typeface="Gill Sans MT"/>
                <a:cs typeface="Gill Sans MT"/>
              </a:rPr>
              <a:t>P05</a:t>
            </a:r>
            <a:endParaRPr sz="5400">
              <a:latin typeface="Gill Sans MT"/>
              <a:cs typeface="Gill Sans M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1316736" y="89915"/>
              <a:ext cx="1458468" cy="110566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2115311" y="89915"/>
              <a:ext cx="907541" cy="1105662"/>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2362961" y="89915"/>
              <a:ext cx="819912" cy="1105662"/>
            </a:xfrm>
            <a:prstGeom prst="rect">
              <a:avLst/>
            </a:prstGeom>
            <a:blipFill>
              <a:blip r:embed="rId8" cstate="print"/>
              <a:stretch>
                <a:fillRect/>
              </a:stretch>
            </a:blipFill>
          </p:spPr>
          <p:txBody>
            <a:bodyPr wrap="square" lIns="0" tIns="0" rIns="0" bIns="0" rtlCol="0"/>
            <a:lstStyle/>
            <a:p/>
          </p:txBody>
        </p:sp>
        <p:sp>
          <p:nvSpPr>
            <p:cNvPr id="17" name="object 17"/>
            <p:cNvSpPr/>
            <p:nvPr/>
          </p:nvSpPr>
          <p:spPr>
            <a:xfrm>
              <a:off x="2522982" y="89915"/>
              <a:ext cx="907542" cy="1105662"/>
            </a:xfrm>
            <a:prstGeom prst="rect">
              <a:avLst/>
            </a:prstGeom>
            <a:blipFill>
              <a:blip r:embed="rId9" cstate="print"/>
              <a:stretch>
                <a:fillRect/>
              </a:stretch>
            </a:blipFill>
          </p:spPr>
          <p:txBody>
            <a:bodyPr wrap="square" lIns="0" tIns="0" rIns="0" bIns="0" rtlCol="0"/>
            <a:lstStyle/>
            <a:p/>
          </p:txBody>
        </p:sp>
      </p:grpSp>
      <p:sp>
        <p:nvSpPr>
          <p:cNvPr id="18" name="object 18"/>
          <p:cNvSpPr txBox="1">
            <a:spLocks noGrp="1"/>
          </p:cNvSpPr>
          <p:nvPr>
            <p:ph type="title"/>
          </p:nvPr>
        </p:nvSpPr>
        <p:spPr>
          <a:xfrm>
            <a:off x="1634235" y="220217"/>
            <a:ext cx="1479550" cy="619760"/>
          </a:xfrm>
          <a:prstGeom prst="rect"/>
        </p:spPr>
        <p:txBody>
          <a:bodyPr wrap="square" lIns="0" tIns="12700" rIns="0" bIns="0" rtlCol="0" vert="horz">
            <a:spAutoFit/>
          </a:bodyPr>
          <a:lstStyle/>
          <a:p>
            <a:pPr marL="12700">
              <a:lnSpc>
                <a:spcPct val="100000"/>
              </a:lnSpc>
              <a:spcBef>
                <a:spcPts val="100"/>
              </a:spcBef>
            </a:pPr>
            <a:r>
              <a:rPr dirty="0" sz="3900">
                <a:solidFill>
                  <a:srgbClr val="562213"/>
                </a:solidFill>
                <a:latin typeface="Gill Sans MT"/>
                <a:cs typeface="Gill Sans MT"/>
              </a:rPr>
              <a:t>PO</a:t>
            </a:r>
            <a:r>
              <a:rPr dirty="0" sz="3900" spc="-85">
                <a:solidFill>
                  <a:srgbClr val="562213"/>
                </a:solidFill>
                <a:latin typeface="Gill Sans MT"/>
                <a:cs typeface="Gill Sans MT"/>
              </a:rPr>
              <a:t> </a:t>
            </a:r>
            <a:r>
              <a:rPr dirty="0" sz="3900" spc="-5">
                <a:solidFill>
                  <a:srgbClr val="562213"/>
                </a:solidFill>
                <a:latin typeface="Gill Sans MT"/>
                <a:cs typeface="Gill Sans MT"/>
              </a:rPr>
              <a:t>1-5</a:t>
            </a:r>
            <a:endParaRPr sz="3900">
              <a:latin typeface="Gill Sans MT"/>
              <a:cs typeface="Gill Sans MT"/>
            </a:endParaRPr>
          </a:p>
        </p:txBody>
      </p:sp>
      <p:sp>
        <p:nvSpPr>
          <p:cNvPr id="19" name="object 19"/>
          <p:cNvSpPr txBox="1"/>
          <p:nvPr/>
        </p:nvSpPr>
        <p:spPr>
          <a:xfrm>
            <a:off x="1304036" y="977645"/>
            <a:ext cx="8321675" cy="5580380"/>
          </a:xfrm>
          <a:prstGeom prst="rect">
            <a:avLst/>
          </a:prstGeom>
        </p:spPr>
        <p:txBody>
          <a:bodyPr wrap="square" lIns="0" tIns="71120" rIns="0" bIns="0" rtlCol="0" vert="horz">
            <a:spAutoFit/>
          </a:bodyPr>
          <a:lstStyle/>
          <a:p>
            <a:pPr algn="just" marL="295910" marR="5080" indent="-283845">
              <a:lnSpc>
                <a:spcPct val="80000"/>
              </a:lnSpc>
              <a:spcBef>
                <a:spcPts val="560"/>
              </a:spcBef>
              <a:buClr>
                <a:srgbClr val="3891A7"/>
              </a:buClr>
              <a:buSzPct val="78947"/>
              <a:buFont typeface="Wingdings 2"/>
              <a:buChar char=""/>
              <a:tabLst>
                <a:tab pos="296545" algn="l"/>
              </a:tabLst>
            </a:pPr>
            <a:r>
              <a:rPr dirty="0" sz="1900" spc="-5">
                <a:latin typeface="Gill Sans MT"/>
                <a:cs typeface="Gill Sans MT"/>
              </a:rPr>
              <a:t>POl. </a:t>
            </a:r>
            <a:r>
              <a:rPr dirty="0" sz="1900" spc="-5">
                <a:solidFill>
                  <a:srgbClr val="FF0000"/>
                </a:solidFill>
                <a:latin typeface="Gill Sans MT"/>
                <a:cs typeface="Gill Sans MT"/>
              </a:rPr>
              <a:t>Engineering knowledge</a:t>
            </a:r>
            <a:r>
              <a:rPr dirty="0" sz="1900" spc="-5">
                <a:latin typeface="Gill Sans MT"/>
                <a:cs typeface="Gill Sans MT"/>
              </a:rPr>
              <a:t>: Apply </a:t>
            </a:r>
            <a:r>
              <a:rPr dirty="0" sz="1900">
                <a:latin typeface="Gill Sans MT"/>
                <a:cs typeface="Gill Sans MT"/>
              </a:rPr>
              <a:t>the </a:t>
            </a:r>
            <a:r>
              <a:rPr dirty="0" sz="1900" spc="-10">
                <a:latin typeface="Gill Sans MT"/>
                <a:cs typeface="Gill Sans MT"/>
              </a:rPr>
              <a:t>knowledge </a:t>
            </a:r>
            <a:r>
              <a:rPr dirty="0" sz="1900" spc="-5">
                <a:latin typeface="Gill Sans MT"/>
                <a:cs typeface="Gill Sans MT"/>
              </a:rPr>
              <a:t>of </a:t>
            </a:r>
            <a:r>
              <a:rPr dirty="0" sz="1900">
                <a:latin typeface="Gill Sans MT"/>
                <a:cs typeface="Gill Sans MT"/>
              </a:rPr>
              <a:t>mathematics, science,  </a:t>
            </a:r>
            <a:r>
              <a:rPr dirty="0" sz="1900" spc="-5">
                <a:latin typeface="Gill Sans MT"/>
                <a:cs typeface="Gill Sans MT"/>
              </a:rPr>
              <a:t>engineering fundamentals, and engineering. specialization </a:t>
            </a:r>
            <a:r>
              <a:rPr dirty="0" sz="1900">
                <a:latin typeface="Gill Sans MT"/>
                <a:cs typeface="Gill Sans MT"/>
              </a:rPr>
              <a:t>to the </a:t>
            </a:r>
            <a:r>
              <a:rPr dirty="0" sz="1900" spc="-5">
                <a:latin typeface="Gill Sans MT"/>
                <a:cs typeface="Gill Sans MT"/>
              </a:rPr>
              <a:t>solution </a:t>
            </a:r>
            <a:r>
              <a:rPr dirty="0" sz="1900">
                <a:latin typeface="Gill Sans MT"/>
                <a:cs typeface="Gill Sans MT"/>
              </a:rPr>
              <a:t>of </a:t>
            </a:r>
            <a:r>
              <a:rPr dirty="0" sz="1900">
                <a:solidFill>
                  <a:srgbClr val="FF0000"/>
                </a:solidFill>
                <a:latin typeface="Gill Sans MT"/>
                <a:cs typeface="Gill Sans MT"/>
              </a:rPr>
              <a:t> complex engineering</a:t>
            </a:r>
            <a:r>
              <a:rPr dirty="0" sz="1900" spc="-35">
                <a:solidFill>
                  <a:srgbClr val="FF0000"/>
                </a:solidFill>
                <a:latin typeface="Gill Sans MT"/>
                <a:cs typeface="Gill Sans MT"/>
              </a:rPr>
              <a:t> </a:t>
            </a:r>
            <a:r>
              <a:rPr dirty="0" sz="1900" spc="-5">
                <a:solidFill>
                  <a:srgbClr val="FF0000"/>
                </a:solidFill>
                <a:latin typeface="Gill Sans MT"/>
                <a:cs typeface="Gill Sans MT"/>
              </a:rPr>
              <a:t>problems.</a:t>
            </a:r>
            <a:endParaRPr sz="1900">
              <a:latin typeface="Gill Sans MT"/>
              <a:cs typeface="Gill Sans MT"/>
            </a:endParaRPr>
          </a:p>
          <a:p>
            <a:pPr>
              <a:lnSpc>
                <a:spcPct val="100000"/>
              </a:lnSpc>
              <a:spcBef>
                <a:spcPts val="50"/>
              </a:spcBef>
              <a:buChar char=""/>
            </a:pPr>
            <a:endParaRPr sz="2550">
              <a:latin typeface="Gill Sans MT"/>
              <a:cs typeface="Gill Sans MT"/>
            </a:endParaRPr>
          </a:p>
          <a:p>
            <a:pPr algn="just" marL="295910" marR="29845" indent="-283845">
              <a:lnSpc>
                <a:spcPts val="1820"/>
              </a:lnSpc>
              <a:spcBef>
                <a:spcPts val="5"/>
              </a:spcBef>
              <a:buClr>
                <a:srgbClr val="3891A7"/>
              </a:buClr>
              <a:buSzPct val="78947"/>
              <a:buFont typeface="Wingdings 2"/>
              <a:buChar char=""/>
              <a:tabLst>
                <a:tab pos="296545" algn="l"/>
              </a:tabLst>
            </a:pPr>
            <a:r>
              <a:rPr dirty="0" sz="1900" spc="-5">
                <a:latin typeface="Gill Sans MT"/>
                <a:cs typeface="Gill Sans MT"/>
              </a:rPr>
              <a:t>PO2. </a:t>
            </a:r>
            <a:r>
              <a:rPr dirty="0" sz="1900" spc="-10">
                <a:solidFill>
                  <a:srgbClr val="FF0000"/>
                </a:solidFill>
                <a:latin typeface="Gill Sans MT"/>
                <a:cs typeface="Gill Sans MT"/>
              </a:rPr>
              <a:t>Problem </a:t>
            </a:r>
            <a:r>
              <a:rPr dirty="0" sz="1900" spc="-5">
                <a:solidFill>
                  <a:srgbClr val="FF0000"/>
                </a:solidFill>
                <a:latin typeface="Gill Sans MT"/>
                <a:cs typeface="Gill Sans MT"/>
              </a:rPr>
              <a:t>analysis</a:t>
            </a:r>
            <a:r>
              <a:rPr dirty="0" sz="1900" spc="-5">
                <a:latin typeface="Gill Sans MT"/>
                <a:cs typeface="Gill Sans MT"/>
              </a:rPr>
              <a:t>: </a:t>
            </a:r>
            <a:r>
              <a:rPr dirty="0" sz="1900" spc="-20">
                <a:latin typeface="Gill Sans MT"/>
                <a:cs typeface="Gill Sans MT"/>
              </a:rPr>
              <a:t>Identify, </a:t>
            </a:r>
            <a:r>
              <a:rPr dirty="0" sz="1900" spc="-5">
                <a:latin typeface="Gill Sans MT"/>
                <a:cs typeface="Gill Sans MT"/>
              </a:rPr>
              <a:t>formulate, </a:t>
            </a:r>
            <a:r>
              <a:rPr dirty="0" sz="1900" spc="-20">
                <a:latin typeface="Gill Sans MT"/>
                <a:cs typeface="Gill Sans MT"/>
              </a:rPr>
              <a:t>review </a:t>
            </a:r>
            <a:r>
              <a:rPr dirty="0" sz="1900" spc="-15">
                <a:latin typeface="Gill Sans MT"/>
                <a:cs typeface="Gill Sans MT"/>
              </a:rPr>
              <a:t>research </a:t>
            </a:r>
            <a:r>
              <a:rPr dirty="0" sz="1900" spc="-5">
                <a:latin typeface="Gill Sans MT"/>
                <a:cs typeface="Gill Sans MT"/>
              </a:rPr>
              <a:t>literature, and analyze </a:t>
            </a:r>
            <a:r>
              <a:rPr dirty="0" sz="1900" spc="-5">
                <a:solidFill>
                  <a:srgbClr val="FF0000"/>
                </a:solidFill>
                <a:latin typeface="Gill Sans MT"/>
                <a:cs typeface="Gill Sans MT"/>
              </a:rPr>
              <a:t> </a:t>
            </a:r>
            <a:r>
              <a:rPr dirty="0" sz="1900">
                <a:solidFill>
                  <a:srgbClr val="FF0000"/>
                </a:solidFill>
                <a:latin typeface="Gill Sans MT"/>
                <a:cs typeface="Gill Sans MT"/>
              </a:rPr>
              <a:t>complex </a:t>
            </a:r>
            <a:r>
              <a:rPr dirty="0" sz="1900" spc="-5">
                <a:solidFill>
                  <a:srgbClr val="FF0000"/>
                </a:solidFill>
                <a:latin typeface="Gill Sans MT"/>
                <a:cs typeface="Gill Sans MT"/>
              </a:rPr>
              <a:t>engineering </a:t>
            </a:r>
            <a:r>
              <a:rPr dirty="0" sz="1900" spc="-10">
                <a:solidFill>
                  <a:srgbClr val="FF0000"/>
                </a:solidFill>
                <a:latin typeface="Gill Sans MT"/>
                <a:cs typeface="Gill Sans MT"/>
              </a:rPr>
              <a:t>problems </a:t>
            </a:r>
            <a:r>
              <a:rPr dirty="0" sz="1900" spc="-5">
                <a:latin typeface="Gill Sans MT"/>
                <a:cs typeface="Gill Sans MT"/>
              </a:rPr>
              <a:t>reaching substantiated conclusions using first  principles</a:t>
            </a:r>
            <a:r>
              <a:rPr dirty="0" sz="1900" spc="-35">
                <a:latin typeface="Gill Sans MT"/>
                <a:cs typeface="Gill Sans MT"/>
              </a:rPr>
              <a:t> </a:t>
            </a:r>
            <a:r>
              <a:rPr dirty="0" sz="1900">
                <a:latin typeface="Gill Sans MT"/>
                <a:cs typeface="Gill Sans MT"/>
              </a:rPr>
              <a:t>of</a:t>
            </a:r>
            <a:r>
              <a:rPr dirty="0" sz="1900" spc="-5">
                <a:latin typeface="Gill Sans MT"/>
                <a:cs typeface="Gill Sans MT"/>
              </a:rPr>
              <a:t> </a:t>
            </a:r>
            <a:r>
              <a:rPr dirty="0" sz="1900">
                <a:latin typeface="Gill Sans MT"/>
                <a:cs typeface="Gill Sans MT"/>
              </a:rPr>
              <a:t>mathematics,</a:t>
            </a:r>
            <a:r>
              <a:rPr dirty="0" sz="1900" spc="-204">
                <a:latin typeface="Gill Sans MT"/>
                <a:cs typeface="Gill Sans MT"/>
              </a:rPr>
              <a:t> </a:t>
            </a:r>
            <a:r>
              <a:rPr dirty="0" sz="1900">
                <a:latin typeface="Gill Sans MT"/>
                <a:cs typeface="Gill Sans MT"/>
              </a:rPr>
              <a:t>natural</a:t>
            </a:r>
            <a:r>
              <a:rPr dirty="0" sz="1900" spc="-15">
                <a:latin typeface="Gill Sans MT"/>
                <a:cs typeface="Gill Sans MT"/>
              </a:rPr>
              <a:t> </a:t>
            </a:r>
            <a:r>
              <a:rPr dirty="0" sz="1900">
                <a:latin typeface="Gill Sans MT"/>
                <a:cs typeface="Gill Sans MT"/>
              </a:rPr>
              <a:t>sciences,</a:t>
            </a:r>
            <a:r>
              <a:rPr dirty="0" sz="1900" spc="-210">
                <a:latin typeface="Gill Sans MT"/>
                <a:cs typeface="Gill Sans MT"/>
              </a:rPr>
              <a:t> </a:t>
            </a:r>
            <a:r>
              <a:rPr dirty="0" sz="1900">
                <a:latin typeface="Gill Sans MT"/>
                <a:cs typeface="Gill Sans MT"/>
              </a:rPr>
              <a:t>and</a:t>
            </a:r>
            <a:r>
              <a:rPr dirty="0" sz="1900" spc="-20">
                <a:latin typeface="Gill Sans MT"/>
                <a:cs typeface="Gill Sans MT"/>
              </a:rPr>
              <a:t> </a:t>
            </a:r>
            <a:r>
              <a:rPr dirty="0" sz="1900">
                <a:latin typeface="Gill Sans MT"/>
                <a:cs typeface="Gill Sans MT"/>
              </a:rPr>
              <a:t>engineering</a:t>
            </a:r>
            <a:r>
              <a:rPr dirty="0" sz="1900" spc="-20">
                <a:latin typeface="Gill Sans MT"/>
                <a:cs typeface="Gill Sans MT"/>
              </a:rPr>
              <a:t> </a:t>
            </a:r>
            <a:r>
              <a:rPr dirty="0" sz="1900">
                <a:latin typeface="Gill Sans MT"/>
                <a:cs typeface="Gill Sans MT"/>
              </a:rPr>
              <a:t>sciences.</a:t>
            </a:r>
            <a:endParaRPr sz="1900">
              <a:latin typeface="Gill Sans MT"/>
              <a:cs typeface="Gill Sans MT"/>
            </a:endParaRPr>
          </a:p>
          <a:p>
            <a:pPr>
              <a:lnSpc>
                <a:spcPct val="100000"/>
              </a:lnSpc>
              <a:spcBef>
                <a:spcPts val="20"/>
              </a:spcBef>
              <a:buChar char=""/>
            </a:pPr>
            <a:endParaRPr sz="2600">
              <a:latin typeface="Gill Sans MT"/>
              <a:cs typeface="Gill Sans MT"/>
            </a:endParaRPr>
          </a:p>
          <a:p>
            <a:pPr algn="just" marL="295910" marR="29209" indent="-283845">
              <a:lnSpc>
                <a:spcPts val="1820"/>
              </a:lnSpc>
              <a:buClr>
                <a:srgbClr val="3891A7"/>
              </a:buClr>
              <a:buSzPct val="78947"/>
              <a:buFont typeface="Wingdings 2"/>
              <a:buChar char=""/>
              <a:tabLst>
                <a:tab pos="296545" algn="l"/>
              </a:tabLst>
            </a:pPr>
            <a:r>
              <a:rPr dirty="0" sz="1900" spc="-5">
                <a:latin typeface="Gill Sans MT"/>
                <a:cs typeface="Gill Sans MT"/>
              </a:rPr>
              <a:t>PO </a:t>
            </a:r>
            <a:r>
              <a:rPr dirty="0" sz="1900">
                <a:latin typeface="Gill Sans MT"/>
                <a:cs typeface="Gill Sans MT"/>
              </a:rPr>
              <a:t>3 </a:t>
            </a:r>
            <a:r>
              <a:rPr dirty="0" sz="1900" spc="-5">
                <a:solidFill>
                  <a:srgbClr val="FF0000"/>
                </a:solidFill>
                <a:latin typeface="Gill Sans MT"/>
                <a:cs typeface="Gill Sans MT"/>
              </a:rPr>
              <a:t>Design/development </a:t>
            </a:r>
            <a:r>
              <a:rPr dirty="0" sz="1900">
                <a:solidFill>
                  <a:srgbClr val="FF0000"/>
                </a:solidFill>
                <a:latin typeface="Gill Sans MT"/>
                <a:cs typeface="Gill Sans MT"/>
              </a:rPr>
              <a:t>of </a:t>
            </a:r>
            <a:r>
              <a:rPr dirty="0" sz="1900" spc="-5">
                <a:solidFill>
                  <a:srgbClr val="FF0000"/>
                </a:solidFill>
                <a:latin typeface="Gill Sans MT"/>
                <a:cs typeface="Gill Sans MT"/>
              </a:rPr>
              <a:t>solutions</a:t>
            </a:r>
            <a:r>
              <a:rPr dirty="0" sz="1900" spc="-5">
                <a:latin typeface="Gill Sans MT"/>
                <a:cs typeface="Gill Sans MT"/>
              </a:rPr>
              <a:t>: Design solutions </a:t>
            </a:r>
            <a:r>
              <a:rPr dirty="0" sz="1900" spc="-10">
                <a:latin typeface="Gill Sans MT"/>
                <a:cs typeface="Gill Sans MT"/>
              </a:rPr>
              <a:t>for </a:t>
            </a:r>
            <a:r>
              <a:rPr dirty="0" sz="1900" spc="-5">
                <a:solidFill>
                  <a:srgbClr val="FF0000"/>
                </a:solidFill>
                <a:latin typeface="Gill Sans MT"/>
                <a:cs typeface="Gill Sans MT"/>
              </a:rPr>
              <a:t>complex engineering  </a:t>
            </a:r>
            <a:r>
              <a:rPr dirty="0" sz="1900" spc="-10">
                <a:solidFill>
                  <a:srgbClr val="FF0000"/>
                </a:solidFill>
                <a:latin typeface="Gill Sans MT"/>
                <a:cs typeface="Gill Sans MT"/>
              </a:rPr>
              <a:t>problems </a:t>
            </a:r>
            <a:r>
              <a:rPr dirty="0" sz="1900" spc="-5">
                <a:latin typeface="Gill Sans MT"/>
                <a:cs typeface="Gill Sans MT"/>
              </a:rPr>
              <a:t>and design </a:t>
            </a:r>
            <a:r>
              <a:rPr dirty="0" sz="1900">
                <a:latin typeface="Gill Sans MT"/>
                <a:cs typeface="Gill Sans MT"/>
              </a:rPr>
              <a:t>system components, </a:t>
            </a:r>
            <a:r>
              <a:rPr dirty="0" sz="1900" spc="-10">
                <a:latin typeface="Gill Sans MT"/>
                <a:cs typeface="Gill Sans MT"/>
              </a:rPr>
              <a:t>processes </a:t>
            </a:r>
            <a:r>
              <a:rPr dirty="0" sz="1900">
                <a:latin typeface="Gill Sans MT"/>
                <a:cs typeface="Gill Sans MT"/>
              </a:rPr>
              <a:t>to meet the </a:t>
            </a:r>
            <a:r>
              <a:rPr dirty="0" sz="1900" spc="-5">
                <a:latin typeface="Gill Sans MT"/>
                <a:cs typeface="Gill Sans MT"/>
              </a:rPr>
              <a:t>specifications  with consideration </a:t>
            </a:r>
            <a:r>
              <a:rPr dirty="0" sz="1900" spc="-10">
                <a:latin typeface="Gill Sans MT"/>
                <a:cs typeface="Gill Sans MT"/>
              </a:rPr>
              <a:t>for </a:t>
            </a:r>
            <a:r>
              <a:rPr dirty="0" sz="1900">
                <a:latin typeface="Gill Sans MT"/>
                <a:cs typeface="Gill Sans MT"/>
              </a:rPr>
              <a:t>the </a:t>
            </a:r>
            <a:r>
              <a:rPr dirty="0" sz="1900" spc="-5">
                <a:latin typeface="Gill Sans MT"/>
                <a:cs typeface="Gill Sans MT"/>
              </a:rPr>
              <a:t>public health and </a:t>
            </a:r>
            <a:r>
              <a:rPr dirty="0" sz="1900" spc="-25">
                <a:latin typeface="Gill Sans MT"/>
                <a:cs typeface="Gill Sans MT"/>
              </a:rPr>
              <a:t>safety, </a:t>
            </a:r>
            <a:r>
              <a:rPr dirty="0" sz="1900" spc="-5">
                <a:latin typeface="Gill Sans MT"/>
                <a:cs typeface="Gill Sans MT"/>
              </a:rPr>
              <a:t>and </a:t>
            </a:r>
            <a:r>
              <a:rPr dirty="0" sz="1900">
                <a:latin typeface="Gill Sans MT"/>
                <a:cs typeface="Gill Sans MT"/>
              </a:rPr>
              <a:t>the cultural, societal, </a:t>
            </a:r>
            <a:r>
              <a:rPr dirty="0" sz="1900" spc="-5">
                <a:latin typeface="Gill Sans MT"/>
                <a:cs typeface="Gill Sans MT"/>
              </a:rPr>
              <a:t>and  environmental</a:t>
            </a:r>
            <a:r>
              <a:rPr dirty="0" sz="1900" spc="-30">
                <a:latin typeface="Gill Sans MT"/>
                <a:cs typeface="Gill Sans MT"/>
              </a:rPr>
              <a:t> </a:t>
            </a:r>
            <a:r>
              <a:rPr dirty="0" sz="1900">
                <a:latin typeface="Gill Sans MT"/>
                <a:cs typeface="Gill Sans MT"/>
              </a:rPr>
              <a:t>considerations.</a:t>
            </a:r>
            <a:endParaRPr sz="1900">
              <a:latin typeface="Gill Sans MT"/>
              <a:cs typeface="Gill Sans MT"/>
            </a:endParaRPr>
          </a:p>
          <a:p>
            <a:pPr>
              <a:lnSpc>
                <a:spcPct val="100000"/>
              </a:lnSpc>
              <a:spcBef>
                <a:spcPts val="40"/>
              </a:spcBef>
              <a:buChar char=""/>
            </a:pPr>
            <a:endParaRPr sz="2600">
              <a:latin typeface="Gill Sans MT"/>
              <a:cs typeface="Gill Sans MT"/>
            </a:endParaRPr>
          </a:p>
          <a:p>
            <a:pPr algn="just" marL="295910" marR="29845" indent="-283845">
              <a:lnSpc>
                <a:spcPct val="80000"/>
              </a:lnSpc>
              <a:buClr>
                <a:srgbClr val="3891A7"/>
              </a:buClr>
              <a:buSzPct val="80000"/>
              <a:buFont typeface="Wingdings 2"/>
              <a:buChar char=""/>
              <a:tabLst>
                <a:tab pos="296545" algn="l"/>
              </a:tabLst>
            </a:pPr>
            <a:r>
              <a:rPr dirty="0" sz="2000" spc="-5" b="1">
                <a:solidFill>
                  <a:srgbClr val="660066"/>
                </a:solidFill>
                <a:latin typeface="Times New Roman"/>
                <a:cs typeface="Times New Roman"/>
              </a:rPr>
              <a:t>Conduct Investigations of </a:t>
            </a:r>
            <a:r>
              <a:rPr dirty="0" sz="2000" spc="-5" b="1">
                <a:solidFill>
                  <a:srgbClr val="FF0000"/>
                </a:solidFill>
                <a:latin typeface="Times New Roman"/>
                <a:cs typeface="Times New Roman"/>
              </a:rPr>
              <a:t>Complex </a:t>
            </a:r>
            <a:r>
              <a:rPr dirty="0" sz="2000" spc="-10" b="1">
                <a:solidFill>
                  <a:srgbClr val="FF0000"/>
                </a:solidFill>
                <a:latin typeface="Times New Roman"/>
                <a:cs typeface="Times New Roman"/>
              </a:rPr>
              <a:t>Problems</a:t>
            </a:r>
            <a:r>
              <a:rPr dirty="0" sz="2000" spc="-10">
                <a:solidFill>
                  <a:srgbClr val="0000FF"/>
                </a:solidFill>
                <a:latin typeface="Times New Roman"/>
                <a:cs typeface="Times New Roman"/>
              </a:rPr>
              <a:t>: </a:t>
            </a:r>
            <a:r>
              <a:rPr dirty="0" sz="2000" spc="-5">
                <a:latin typeface="Times New Roman"/>
                <a:cs typeface="Times New Roman"/>
              </a:rPr>
              <a:t>Use research-based  knowledge and research methods including design of experiments, analysis  and interpretation of data, and synthesis of the information to provide valid  conclusions.</a:t>
            </a:r>
            <a:endParaRPr sz="2000">
              <a:latin typeface="Times New Roman"/>
              <a:cs typeface="Times New Roman"/>
            </a:endParaRPr>
          </a:p>
          <a:p>
            <a:pPr algn="just" marL="295910" marR="29845" indent="-283845">
              <a:lnSpc>
                <a:spcPct val="80000"/>
              </a:lnSpc>
              <a:spcBef>
                <a:spcPts val="600"/>
              </a:spcBef>
              <a:buClr>
                <a:srgbClr val="3891A7"/>
              </a:buClr>
              <a:buSzPct val="80000"/>
              <a:buFont typeface="Wingdings 2"/>
              <a:buChar char=""/>
              <a:tabLst>
                <a:tab pos="296545" algn="l"/>
              </a:tabLst>
            </a:pPr>
            <a:r>
              <a:rPr dirty="0" sz="2000" spc="-5" b="1">
                <a:solidFill>
                  <a:srgbClr val="CC3300"/>
                </a:solidFill>
                <a:latin typeface="Times New Roman"/>
                <a:cs typeface="Times New Roman"/>
              </a:rPr>
              <a:t>Modern </a:t>
            </a:r>
            <a:r>
              <a:rPr dirty="0" sz="2000" spc="-50" b="1">
                <a:solidFill>
                  <a:srgbClr val="CC3300"/>
                </a:solidFill>
                <a:latin typeface="Times New Roman"/>
                <a:cs typeface="Times New Roman"/>
              </a:rPr>
              <a:t>Tool </a:t>
            </a:r>
            <a:r>
              <a:rPr dirty="0" sz="2000" spc="-5" b="1">
                <a:solidFill>
                  <a:srgbClr val="CC3300"/>
                </a:solidFill>
                <a:latin typeface="Times New Roman"/>
                <a:cs typeface="Times New Roman"/>
              </a:rPr>
              <a:t>Usage</a:t>
            </a:r>
            <a:r>
              <a:rPr dirty="0" sz="2000" spc="-5">
                <a:solidFill>
                  <a:srgbClr val="0000FF"/>
                </a:solidFill>
                <a:latin typeface="Times New Roman"/>
                <a:cs typeface="Times New Roman"/>
              </a:rPr>
              <a:t>: </a:t>
            </a:r>
            <a:r>
              <a:rPr dirty="0" sz="2000" spc="-5">
                <a:latin typeface="Times New Roman"/>
                <a:cs typeface="Times New Roman"/>
              </a:rPr>
              <a:t>Create, select, and apply appropriate techniques,  resources, and modern engineering and </a:t>
            </a:r>
            <a:r>
              <a:rPr dirty="0" sz="2000" spc="-10">
                <a:latin typeface="Times New Roman"/>
                <a:cs typeface="Times New Roman"/>
              </a:rPr>
              <a:t>IT </a:t>
            </a:r>
            <a:r>
              <a:rPr dirty="0" sz="2000" spc="-5">
                <a:latin typeface="Times New Roman"/>
                <a:cs typeface="Times New Roman"/>
              </a:rPr>
              <a:t>tools including prediction and  modeling to </a:t>
            </a:r>
            <a:r>
              <a:rPr dirty="0" sz="2000" spc="-5">
                <a:solidFill>
                  <a:srgbClr val="FF0000"/>
                </a:solidFill>
                <a:latin typeface="Times New Roman"/>
                <a:cs typeface="Times New Roman"/>
              </a:rPr>
              <a:t>complex engineering activities </a:t>
            </a:r>
            <a:r>
              <a:rPr dirty="0" sz="2000" spc="-5">
                <a:latin typeface="Times New Roman"/>
                <a:cs typeface="Times New Roman"/>
              </a:rPr>
              <a:t>with an understanding of the  limitations</a:t>
            </a:r>
            <a:r>
              <a:rPr dirty="0" sz="2000" spc="-5">
                <a:solidFill>
                  <a:srgbClr val="0000FF"/>
                </a:solidFill>
                <a:latin typeface="Times New Roman"/>
                <a:cs typeface="Times New Roman"/>
              </a:rPr>
              <a:t>.</a:t>
            </a:r>
            <a:endParaRPr sz="200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1309115" y="65531"/>
              <a:ext cx="2539746" cy="113233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3333750" y="65531"/>
              <a:ext cx="3160014" cy="1132332"/>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6004559" y="65531"/>
              <a:ext cx="2398014" cy="1132332"/>
            </a:xfrm>
            <a:prstGeom prst="rect">
              <a:avLst/>
            </a:prstGeom>
            <a:blipFill>
              <a:blip r:embed="rId8" cstate="print"/>
              <a:stretch>
                <a:fillRect/>
              </a:stretch>
            </a:blipFill>
          </p:spPr>
          <p:txBody>
            <a:bodyPr wrap="square" lIns="0" tIns="0" rIns="0" bIns="0" rtlCol="0"/>
            <a:lstStyle/>
            <a:p/>
          </p:txBody>
        </p:sp>
        <p:sp>
          <p:nvSpPr>
            <p:cNvPr id="17" name="object 17"/>
            <p:cNvSpPr/>
            <p:nvPr/>
          </p:nvSpPr>
          <p:spPr>
            <a:xfrm>
              <a:off x="7727442" y="65531"/>
              <a:ext cx="844296" cy="1132332"/>
            </a:xfrm>
            <a:prstGeom prst="rect">
              <a:avLst/>
            </a:prstGeom>
            <a:blipFill>
              <a:blip r:embed="rId9" cstate="print"/>
              <a:stretch>
                <a:fillRect/>
              </a:stretch>
            </a:blipFill>
          </p:spPr>
          <p:txBody>
            <a:bodyPr wrap="square" lIns="0" tIns="0" rIns="0" bIns="0" rtlCol="0"/>
            <a:lstStyle/>
            <a:p/>
          </p:txBody>
        </p:sp>
        <p:sp>
          <p:nvSpPr>
            <p:cNvPr id="18" name="object 18"/>
            <p:cNvSpPr/>
            <p:nvPr/>
          </p:nvSpPr>
          <p:spPr>
            <a:xfrm>
              <a:off x="7896605" y="65531"/>
              <a:ext cx="1607057" cy="1132332"/>
            </a:xfrm>
            <a:prstGeom prst="rect">
              <a:avLst/>
            </a:prstGeom>
            <a:blipFill>
              <a:blip r:embed="rId10" cstate="print"/>
              <a:stretch>
                <a:fillRect/>
              </a:stretch>
            </a:blipFill>
          </p:spPr>
          <p:txBody>
            <a:bodyPr wrap="square" lIns="0" tIns="0" rIns="0" bIns="0" rtlCol="0"/>
            <a:lstStyle/>
            <a:p/>
          </p:txBody>
        </p:sp>
      </p:grpSp>
      <p:sp>
        <p:nvSpPr>
          <p:cNvPr id="19" name="object 19"/>
          <p:cNvSpPr txBox="1">
            <a:spLocks noGrp="1"/>
          </p:cNvSpPr>
          <p:nvPr>
            <p:ph type="title"/>
          </p:nvPr>
        </p:nvSpPr>
        <p:spPr>
          <a:xfrm>
            <a:off x="1634235" y="201930"/>
            <a:ext cx="7545705" cy="635635"/>
          </a:xfrm>
          <a:prstGeom prst="rect"/>
        </p:spPr>
        <p:txBody>
          <a:bodyPr wrap="square" lIns="0" tIns="12700" rIns="0" bIns="0" rtlCol="0" vert="horz">
            <a:spAutoFit/>
          </a:bodyPr>
          <a:lstStyle/>
          <a:p>
            <a:pPr marL="12700">
              <a:lnSpc>
                <a:spcPct val="100000"/>
              </a:lnSpc>
              <a:spcBef>
                <a:spcPts val="100"/>
              </a:spcBef>
            </a:pPr>
            <a:r>
              <a:rPr dirty="0" sz="4000">
                <a:solidFill>
                  <a:srgbClr val="562213"/>
                </a:solidFill>
              </a:rPr>
              <a:t>Complex Engineering</a:t>
            </a:r>
            <a:r>
              <a:rPr dirty="0" sz="4000" spc="665">
                <a:solidFill>
                  <a:srgbClr val="562213"/>
                </a:solidFill>
              </a:rPr>
              <a:t> </a:t>
            </a:r>
            <a:r>
              <a:rPr dirty="0" sz="4000">
                <a:solidFill>
                  <a:srgbClr val="562213"/>
                </a:solidFill>
              </a:rPr>
              <a:t>Problem-CEP</a:t>
            </a:r>
            <a:endParaRPr sz="4000"/>
          </a:p>
        </p:txBody>
      </p:sp>
      <p:sp>
        <p:nvSpPr>
          <p:cNvPr id="20" name="object 20"/>
          <p:cNvSpPr txBox="1"/>
          <p:nvPr/>
        </p:nvSpPr>
        <p:spPr>
          <a:xfrm>
            <a:off x="1145539" y="1107439"/>
            <a:ext cx="8668385" cy="4674235"/>
          </a:xfrm>
          <a:prstGeom prst="rect">
            <a:avLst/>
          </a:prstGeom>
        </p:spPr>
        <p:txBody>
          <a:bodyPr wrap="square" lIns="0" tIns="13335" rIns="0" bIns="0" rtlCol="0" vert="horz">
            <a:spAutoFit/>
          </a:bodyPr>
          <a:lstStyle/>
          <a:p>
            <a:pPr marL="94615">
              <a:lnSpc>
                <a:spcPct val="100000"/>
              </a:lnSpc>
              <a:spcBef>
                <a:spcPts val="105"/>
              </a:spcBef>
            </a:pPr>
            <a:r>
              <a:rPr dirty="0" sz="550">
                <a:solidFill>
                  <a:srgbClr val="3891A7"/>
                </a:solidFill>
                <a:latin typeface="Wingdings 2"/>
                <a:cs typeface="Wingdings 2"/>
              </a:rPr>
              <a:t></a:t>
            </a:r>
            <a:endParaRPr sz="550">
              <a:latin typeface="Wingdings 2"/>
              <a:cs typeface="Wingdings 2"/>
            </a:endParaRPr>
          </a:p>
          <a:p>
            <a:pPr>
              <a:lnSpc>
                <a:spcPct val="100000"/>
              </a:lnSpc>
              <a:spcBef>
                <a:spcPts val="45"/>
              </a:spcBef>
            </a:pPr>
            <a:endParaRPr sz="550">
              <a:latin typeface="Wingdings 2"/>
              <a:cs typeface="Wingdings 2"/>
            </a:endParaRPr>
          </a:p>
          <a:p>
            <a:pPr marL="94615">
              <a:lnSpc>
                <a:spcPct val="100000"/>
              </a:lnSpc>
            </a:pPr>
            <a:r>
              <a:rPr dirty="0" sz="800" spc="-5">
                <a:solidFill>
                  <a:srgbClr val="3891A7"/>
                </a:solidFill>
                <a:latin typeface="Wingdings 2"/>
                <a:cs typeface="Wingdings 2"/>
              </a:rPr>
              <a:t></a:t>
            </a:r>
            <a:endParaRPr sz="800">
              <a:latin typeface="Wingdings 2"/>
              <a:cs typeface="Wingdings 2"/>
            </a:endParaRPr>
          </a:p>
          <a:p>
            <a:pPr algn="just" marL="78740" marR="354330">
              <a:lnSpc>
                <a:spcPct val="96000"/>
              </a:lnSpc>
              <a:spcBef>
                <a:spcPts val="625"/>
              </a:spcBef>
              <a:buAutoNum type="arabicPeriod"/>
              <a:tabLst>
                <a:tab pos="551815" algn="l"/>
              </a:tabLst>
            </a:pPr>
            <a:r>
              <a:rPr dirty="0" sz="3000">
                <a:latin typeface="Times New Roman"/>
                <a:cs typeface="Times New Roman"/>
              </a:rPr>
              <a:t>Problems not the kind generally encountered </a:t>
            </a:r>
            <a:r>
              <a:rPr dirty="0" sz="3000" spc="5">
                <a:latin typeface="Times New Roman"/>
                <a:cs typeface="Times New Roman"/>
              </a:rPr>
              <a:t>at  </a:t>
            </a:r>
            <a:r>
              <a:rPr dirty="0" sz="3000">
                <a:latin typeface="Times New Roman"/>
                <a:cs typeface="Times New Roman"/>
              </a:rPr>
              <a:t>the ends of text book chapters. (These often </a:t>
            </a:r>
            <a:r>
              <a:rPr dirty="0" sz="3000" spc="-5">
                <a:latin typeface="Times New Roman"/>
                <a:cs typeface="Times New Roman"/>
              </a:rPr>
              <a:t>test </a:t>
            </a:r>
            <a:r>
              <a:rPr dirty="0" sz="3000">
                <a:latin typeface="Times New Roman"/>
                <a:cs typeface="Times New Roman"/>
              </a:rPr>
              <a:t>if  the contents of the chapter have been</a:t>
            </a:r>
            <a:r>
              <a:rPr dirty="0" sz="3000" spc="-335">
                <a:latin typeface="Times New Roman"/>
                <a:cs typeface="Times New Roman"/>
              </a:rPr>
              <a:t> </a:t>
            </a:r>
            <a:r>
              <a:rPr dirty="0" sz="3000">
                <a:latin typeface="Times New Roman"/>
                <a:cs typeface="Times New Roman"/>
              </a:rPr>
              <a:t>understood)</a:t>
            </a:r>
            <a:endParaRPr sz="3000">
              <a:latin typeface="Times New Roman"/>
              <a:cs typeface="Times New Roman"/>
            </a:endParaRPr>
          </a:p>
          <a:p>
            <a:pPr algn="just" marL="377825" indent="-365760">
              <a:lnSpc>
                <a:spcPct val="100000"/>
              </a:lnSpc>
              <a:spcBef>
                <a:spcPts val="505"/>
              </a:spcBef>
              <a:buAutoNum type="arabicPeriod"/>
              <a:tabLst>
                <a:tab pos="378460" algn="l"/>
              </a:tabLst>
            </a:pPr>
            <a:r>
              <a:rPr dirty="0" sz="3000">
                <a:latin typeface="Times New Roman"/>
                <a:cs typeface="Times New Roman"/>
              </a:rPr>
              <a:t>These are problems that have not</a:t>
            </a:r>
            <a:r>
              <a:rPr dirty="0" sz="3000" spc="320">
                <a:latin typeface="Times New Roman"/>
                <a:cs typeface="Times New Roman"/>
              </a:rPr>
              <a:t> </a:t>
            </a:r>
            <a:r>
              <a:rPr dirty="0" sz="3000">
                <a:latin typeface="Times New Roman"/>
                <a:cs typeface="Times New Roman"/>
              </a:rPr>
              <a:t>been</a:t>
            </a:r>
            <a:endParaRPr sz="3000">
              <a:latin typeface="Times New Roman"/>
              <a:cs typeface="Times New Roman"/>
            </a:endParaRPr>
          </a:p>
          <a:p>
            <a:pPr algn="just" marL="12700" marR="5080">
              <a:lnSpc>
                <a:spcPts val="3460"/>
              </a:lnSpc>
              <a:spcBef>
                <a:spcPts val="455"/>
              </a:spcBef>
            </a:pPr>
            <a:r>
              <a:rPr dirty="0" sz="3000">
                <a:latin typeface="Times New Roman"/>
                <a:cs typeface="Times New Roman"/>
              </a:rPr>
              <a:t>completely framed and leave at least a few* choices  for the student to</a:t>
            </a:r>
            <a:r>
              <a:rPr dirty="0" sz="3000" spc="540">
                <a:latin typeface="Times New Roman"/>
                <a:cs typeface="Times New Roman"/>
              </a:rPr>
              <a:t> </a:t>
            </a:r>
            <a:r>
              <a:rPr dirty="0" sz="3000">
                <a:latin typeface="Times New Roman"/>
                <a:cs typeface="Times New Roman"/>
              </a:rPr>
              <a:t>make.</a:t>
            </a:r>
            <a:endParaRPr sz="3000">
              <a:latin typeface="Times New Roman"/>
              <a:cs typeface="Times New Roman"/>
            </a:endParaRPr>
          </a:p>
          <a:p>
            <a:pPr algn="just" marL="78740" marR="362585">
              <a:lnSpc>
                <a:spcPct val="96100"/>
              </a:lnSpc>
              <a:spcBef>
                <a:spcPts val="1500"/>
              </a:spcBef>
              <a:buAutoNum type="arabicPeriod" startAt="3"/>
              <a:tabLst>
                <a:tab pos="516255" algn="l"/>
              </a:tabLst>
            </a:pPr>
            <a:r>
              <a:rPr dirty="0" sz="3000">
                <a:latin typeface="Times New Roman"/>
                <a:cs typeface="Times New Roman"/>
              </a:rPr>
              <a:t>Problems may require </a:t>
            </a:r>
            <a:r>
              <a:rPr dirty="0" sz="3000" spc="-5">
                <a:latin typeface="Times New Roman"/>
                <a:cs typeface="Times New Roman"/>
              </a:rPr>
              <a:t>use </a:t>
            </a:r>
            <a:r>
              <a:rPr dirty="0" sz="3000">
                <a:latin typeface="Times New Roman"/>
                <a:cs typeface="Times New Roman"/>
              </a:rPr>
              <a:t>of </a:t>
            </a:r>
            <a:r>
              <a:rPr dirty="0" sz="3000" spc="-5">
                <a:latin typeface="Times New Roman"/>
                <a:cs typeface="Times New Roman"/>
              </a:rPr>
              <a:t>laws of </a:t>
            </a:r>
            <a:r>
              <a:rPr dirty="0" sz="3000">
                <a:latin typeface="Times New Roman"/>
                <a:cs typeface="Times New Roman"/>
              </a:rPr>
              <a:t>physics, </a:t>
            </a:r>
            <a:r>
              <a:rPr dirty="0" sz="3000" spc="-10">
                <a:latin typeface="Times New Roman"/>
                <a:cs typeface="Times New Roman"/>
              </a:rPr>
              <a:t>or  </a:t>
            </a:r>
            <a:r>
              <a:rPr dirty="0" sz="3000">
                <a:latin typeface="Times New Roman"/>
                <a:cs typeface="Times New Roman"/>
              </a:rPr>
              <a:t>bring in some mathematical tools </a:t>
            </a:r>
            <a:r>
              <a:rPr dirty="0" sz="3000" spc="-5">
                <a:latin typeface="Times New Roman"/>
                <a:cs typeface="Times New Roman"/>
              </a:rPr>
              <a:t>in </a:t>
            </a:r>
            <a:r>
              <a:rPr dirty="0" sz="3000">
                <a:latin typeface="Times New Roman"/>
                <a:cs typeface="Times New Roman"/>
              </a:rPr>
              <a:t>which the  problem can be</a:t>
            </a:r>
            <a:r>
              <a:rPr dirty="0" sz="3000" spc="495">
                <a:latin typeface="Times New Roman"/>
                <a:cs typeface="Times New Roman"/>
              </a:rPr>
              <a:t> </a:t>
            </a:r>
            <a:r>
              <a:rPr dirty="0" sz="3000">
                <a:latin typeface="Times New Roman"/>
                <a:cs typeface="Times New Roman"/>
              </a:rPr>
              <a:t>framed.</a:t>
            </a:r>
            <a:endParaRPr sz="300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998600" y="1413891"/>
              <a:ext cx="227837" cy="21031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997458" y="1412747"/>
              <a:ext cx="230124" cy="212597"/>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1247394" y="1338833"/>
              <a:ext cx="82296" cy="76962"/>
            </a:xfrm>
            <a:prstGeom prst="rect">
              <a:avLst/>
            </a:prstGeom>
            <a:blipFill>
              <a:blip r:embed="rId8" cstate="print"/>
              <a:stretch>
                <a:fillRect/>
              </a:stretch>
            </a:blipFill>
          </p:spPr>
          <p:txBody>
            <a:bodyPr wrap="square" lIns="0" tIns="0" rIns="0" bIns="0" rtlCol="0"/>
            <a:lstStyle/>
            <a:p/>
          </p:txBody>
        </p:sp>
      </p:grpSp>
      <p:sp>
        <p:nvSpPr>
          <p:cNvPr id="17" name="object 17"/>
          <p:cNvSpPr txBox="1">
            <a:spLocks noGrp="1"/>
          </p:cNvSpPr>
          <p:nvPr>
            <p:ph type="title"/>
          </p:nvPr>
        </p:nvSpPr>
        <p:spPr>
          <a:xfrm>
            <a:off x="1221739" y="430784"/>
            <a:ext cx="4666615" cy="482600"/>
          </a:xfrm>
          <a:prstGeom prst="rect"/>
        </p:spPr>
        <p:txBody>
          <a:bodyPr wrap="square" lIns="0" tIns="12700" rIns="0" bIns="0" rtlCol="0" vert="horz">
            <a:spAutoFit/>
          </a:bodyPr>
          <a:lstStyle/>
          <a:p>
            <a:pPr marL="12700">
              <a:lnSpc>
                <a:spcPct val="100000"/>
              </a:lnSpc>
              <a:spcBef>
                <a:spcPts val="100"/>
              </a:spcBef>
            </a:pPr>
            <a:r>
              <a:rPr dirty="0" sz="3000" b="1">
                <a:latin typeface="Bookman Old Style"/>
                <a:cs typeface="Bookman Old Style"/>
              </a:rPr>
              <a:t>Course Outcomes</a:t>
            </a:r>
            <a:r>
              <a:rPr dirty="0" sz="3000" spc="-105" b="1">
                <a:latin typeface="Bookman Old Style"/>
                <a:cs typeface="Bookman Old Style"/>
              </a:rPr>
              <a:t> </a:t>
            </a:r>
            <a:r>
              <a:rPr dirty="0" sz="3000" b="1">
                <a:latin typeface="Bookman Old Style"/>
                <a:cs typeface="Bookman Old Style"/>
              </a:rPr>
              <a:t>(COs)</a:t>
            </a:r>
            <a:endParaRPr sz="3000">
              <a:latin typeface="Bookman Old Style"/>
              <a:cs typeface="Bookman Old Style"/>
            </a:endParaRPr>
          </a:p>
        </p:txBody>
      </p:sp>
      <p:sp>
        <p:nvSpPr>
          <p:cNvPr id="18" name="object 18"/>
          <p:cNvSpPr txBox="1"/>
          <p:nvPr/>
        </p:nvSpPr>
        <p:spPr>
          <a:xfrm>
            <a:off x="1172972" y="1214374"/>
            <a:ext cx="8426450" cy="4645025"/>
          </a:xfrm>
          <a:prstGeom prst="rect">
            <a:avLst/>
          </a:prstGeom>
        </p:spPr>
        <p:txBody>
          <a:bodyPr wrap="square" lIns="0" tIns="12065" rIns="0" bIns="0" rtlCol="0" vert="horz">
            <a:spAutoFit/>
          </a:bodyPr>
          <a:lstStyle/>
          <a:p>
            <a:pPr algn="just" marL="469900" marR="5080" indent="-457834">
              <a:lnSpc>
                <a:spcPct val="100000"/>
              </a:lnSpc>
              <a:spcBef>
                <a:spcPts val="95"/>
              </a:spcBef>
              <a:buClr>
                <a:srgbClr val="0000FF"/>
              </a:buClr>
              <a:buSzPct val="79687"/>
              <a:buFont typeface="Symbol"/>
              <a:buChar char=""/>
              <a:tabLst>
                <a:tab pos="470534" algn="l"/>
              </a:tabLst>
            </a:pPr>
            <a:r>
              <a:rPr dirty="0" sz="3200" spc="-5">
                <a:solidFill>
                  <a:srgbClr val="310D04"/>
                </a:solidFill>
                <a:latin typeface="Gill Sans MT"/>
                <a:cs typeface="Gill Sans MT"/>
              </a:rPr>
              <a:t>“Statements of </a:t>
            </a:r>
            <a:r>
              <a:rPr dirty="0" sz="3200" spc="5">
                <a:solidFill>
                  <a:srgbClr val="310D04"/>
                </a:solidFill>
                <a:latin typeface="Gill Sans MT"/>
                <a:cs typeface="Gill Sans MT"/>
              </a:rPr>
              <a:t>observable </a:t>
            </a:r>
            <a:r>
              <a:rPr dirty="0" sz="3200">
                <a:solidFill>
                  <a:srgbClr val="310D04"/>
                </a:solidFill>
                <a:latin typeface="Gill Sans MT"/>
                <a:cs typeface="Gill Sans MT"/>
              </a:rPr>
              <a:t>student </a:t>
            </a:r>
            <a:r>
              <a:rPr dirty="0" sz="3200" spc="-5">
                <a:solidFill>
                  <a:srgbClr val="310D04"/>
                </a:solidFill>
                <a:latin typeface="Gill Sans MT"/>
                <a:cs typeface="Gill Sans MT"/>
              </a:rPr>
              <a:t>actions that  </a:t>
            </a:r>
            <a:r>
              <a:rPr dirty="0" sz="3200" spc="5">
                <a:solidFill>
                  <a:srgbClr val="310D04"/>
                </a:solidFill>
                <a:latin typeface="Gill Sans MT"/>
                <a:cs typeface="Gill Sans MT"/>
              </a:rPr>
              <a:t>serve </a:t>
            </a:r>
            <a:r>
              <a:rPr dirty="0" sz="3200" spc="-5">
                <a:solidFill>
                  <a:srgbClr val="310D04"/>
                </a:solidFill>
                <a:latin typeface="Gill Sans MT"/>
                <a:cs typeface="Gill Sans MT"/>
              </a:rPr>
              <a:t>as </a:t>
            </a:r>
            <a:r>
              <a:rPr dirty="0" sz="3200" spc="-10">
                <a:solidFill>
                  <a:srgbClr val="310D04"/>
                </a:solidFill>
                <a:latin typeface="Gill Sans MT"/>
                <a:cs typeface="Gill Sans MT"/>
              </a:rPr>
              <a:t>evidence </a:t>
            </a:r>
            <a:r>
              <a:rPr dirty="0" sz="3200" spc="-5">
                <a:solidFill>
                  <a:srgbClr val="310D04"/>
                </a:solidFill>
                <a:latin typeface="Gill Sans MT"/>
                <a:cs typeface="Gill Sans MT"/>
              </a:rPr>
              <a:t>of the </a:t>
            </a:r>
            <a:r>
              <a:rPr dirty="0" sz="3200">
                <a:solidFill>
                  <a:srgbClr val="FF0000"/>
                </a:solidFill>
                <a:latin typeface="Gill Sans MT"/>
                <a:cs typeface="Gill Sans MT"/>
              </a:rPr>
              <a:t>K</a:t>
            </a:r>
            <a:r>
              <a:rPr dirty="0" sz="3200">
                <a:solidFill>
                  <a:srgbClr val="310D04"/>
                </a:solidFill>
                <a:latin typeface="Gill Sans MT"/>
                <a:cs typeface="Gill Sans MT"/>
              </a:rPr>
              <a:t>nowledge, </a:t>
            </a:r>
            <a:r>
              <a:rPr dirty="0" sz="3200" spc="-5">
                <a:solidFill>
                  <a:srgbClr val="FF0000"/>
                </a:solidFill>
                <a:latin typeface="Gill Sans MT"/>
                <a:cs typeface="Gill Sans MT"/>
              </a:rPr>
              <a:t>S</a:t>
            </a:r>
            <a:r>
              <a:rPr dirty="0" sz="3200" spc="-5">
                <a:solidFill>
                  <a:srgbClr val="310D04"/>
                </a:solidFill>
                <a:latin typeface="Gill Sans MT"/>
                <a:cs typeface="Gill Sans MT"/>
              </a:rPr>
              <a:t>kills </a:t>
            </a:r>
            <a:r>
              <a:rPr dirty="0" sz="3200" spc="-10">
                <a:solidFill>
                  <a:srgbClr val="310D04"/>
                </a:solidFill>
                <a:latin typeface="Gill Sans MT"/>
                <a:cs typeface="Gill Sans MT"/>
              </a:rPr>
              <a:t>and </a:t>
            </a:r>
            <a:r>
              <a:rPr dirty="0" sz="3200" spc="-10">
                <a:solidFill>
                  <a:srgbClr val="FF0000"/>
                </a:solidFill>
                <a:latin typeface="Gill Sans MT"/>
                <a:cs typeface="Gill Sans MT"/>
              </a:rPr>
              <a:t> </a:t>
            </a:r>
            <a:r>
              <a:rPr dirty="0" sz="3200" spc="-5">
                <a:solidFill>
                  <a:srgbClr val="FF0000"/>
                </a:solidFill>
                <a:latin typeface="Gill Sans MT"/>
                <a:cs typeface="Gill Sans MT"/>
              </a:rPr>
              <a:t>A</a:t>
            </a:r>
            <a:r>
              <a:rPr dirty="0" sz="3200" spc="-5">
                <a:solidFill>
                  <a:srgbClr val="310D04"/>
                </a:solidFill>
                <a:latin typeface="Gill Sans MT"/>
                <a:cs typeface="Gill Sans MT"/>
              </a:rPr>
              <a:t>ttitudes </a:t>
            </a:r>
            <a:r>
              <a:rPr dirty="0" sz="3200" spc="-10">
                <a:solidFill>
                  <a:srgbClr val="310D04"/>
                </a:solidFill>
                <a:latin typeface="Gill Sans MT"/>
                <a:cs typeface="Gill Sans MT"/>
              </a:rPr>
              <a:t>acquired </a:t>
            </a:r>
            <a:r>
              <a:rPr dirty="0" sz="3200" spc="-5">
                <a:solidFill>
                  <a:srgbClr val="310D04"/>
                </a:solidFill>
                <a:latin typeface="Gill Sans MT"/>
                <a:cs typeface="Gill Sans MT"/>
              </a:rPr>
              <a:t>in a</a:t>
            </a:r>
            <a:r>
              <a:rPr dirty="0" sz="3200" spc="20">
                <a:solidFill>
                  <a:srgbClr val="310D04"/>
                </a:solidFill>
                <a:latin typeface="Gill Sans MT"/>
                <a:cs typeface="Gill Sans MT"/>
              </a:rPr>
              <a:t> </a:t>
            </a:r>
            <a:r>
              <a:rPr dirty="0" sz="3200" spc="-5">
                <a:solidFill>
                  <a:srgbClr val="310D04"/>
                </a:solidFill>
                <a:latin typeface="Gill Sans MT"/>
                <a:cs typeface="Gill Sans MT"/>
              </a:rPr>
              <a:t>course”.</a:t>
            </a:r>
            <a:endParaRPr sz="3200">
              <a:latin typeface="Gill Sans MT"/>
              <a:cs typeface="Gill Sans MT"/>
            </a:endParaRPr>
          </a:p>
          <a:p>
            <a:pPr marL="469900" marR="5080" indent="-457834">
              <a:lnSpc>
                <a:spcPct val="100000"/>
              </a:lnSpc>
              <a:spcBef>
                <a:spcPts val="615"/>
              </a:spcBef>
              <a:buClr>
                <a:srgbClr val="00AF50"/>
              </a:buClr>
              <a:buSzPct val="79687"/>
              <a:buFont typeface="Symbol"/>
              <a:buChar char=""/>
              <a:tabLst>
                <a:tab pos="469900" algn="l"/>
                <a:tab pos="470534" algn="l"/>
                <a:tab pos="1549400" algn="l"/>
                <a:tab pos="2877820" algn="l"/>
                <a:tab pos="3416935" algn="l"/>
                <a:tab pos="5129530" algn="l"/>
                <a:tab pos="5712460" algn="l"/>
                <a:tab pos="6770370" algn="l"/>
                <a:tab pos="8075295" algn="l"/>
              </a:tabLst>
            </a:pPr>
            <a:r>
              <a:rPr dirty="0" sz="3200" spc="-5">
                <a:latin typeface="Times New Roman"/>
                <a:cs typeface="Times New Roman"/>
              </a:rPr>
              <a:t>Each</a:t>
            </a:r>
            <a:r>
              <a:rPr dirty="0" sz="3200" spc="-5">
                <a:latin typeface="Times New Roman"/>
                <a:cs typeface="Times New Roman"/>
              </a:rPr>
              <a:t>	</a:t>
            </a:r>
            <a:r>
              <a:rPr dirty="0" sz="3200" spc="-5">
                <a:latin typeface="Times New Roman"/>
                <a:cs typeface="Times New Roman"/>
              </a:rPr>
              <a:t>course</a:t>
            </a:r>
            <a:r>
              <a:rPr dirty="0" sz="3200" spc="-5">
                <a:latin typeface="Times New Roman"/>
                <a:cs typeface="Times New Roman"/>
              </a:rPr>
              <a:t>	</a:t>
            </a:r>
            <a:r>
              <a:rPr dirty="0" sz="3200">
                <a:latin typeface="Times New Roman"/>
                <a:cs typeface="Times New Roman"/>
              </a:rPr>
              <a:t>i</a:t>
            </a:r>
            <a:r>
              <a:rPr dirty="0" sz="3200" spc="-5">
                <a:latin typeface="Times New Roman"/>
                <a:cs typeface="Times New Roman"/>
              </a:rPr>
              <a:t>s</a:t>
            </a:r>
            <a:r>
              <a:rPr dirty="0" sz="3200">
                <a:latin typeface="Times New Roman"/>
                <a:cs typeface="Times New Roman"/>
              </a:rPr>
              <a:t>	</a:t>
            </a:r>
            <a:r>
              <a:rPr dirty="0" sz="3200" spc="-5">
                <a:latin typeface="Times New Roman"/>
                <a:cs typeface="Times New Roman"/>
              </a:rPr>
              <a:t>desig</a:t>
            </a:r>
            <a:r>
              <a:rPr dirty="0" sz="3200">
                <a:latin typeface="Times New Roman"/>
                <a:cs typeface="Times New Roman"/>
              </a:rPr>
              <a:t>n</a:t>
            </a:r>
            <a:r>
              <a:rPr dirty="0" sz="3200" spc="-5">
                <a:latin typeface="Times New Roman"/>
                <a:cs typeface="Times New Roman"/>
              </a:rPr>
              <a:t>ed</a:t>
            </a:r>
            <a:r>
              <a:rPr dirty="0" sz="3200">
                <a:latin typeface="Times New Roman"/>
                <a:cs typeface="Times New Roman"/>
              </a:rPr>
              <a:t>	</a:t>
            </a:r>
            <a:r>
              <a:rPr dirty="0" sz="3200" spc="-10">
                <a:latin typeface="Times New Roman"/>
                <a:cs typeface="Times New Roman"/>
              </a:rPr>
              <a:t>t</a:t>
            </a:r>
            <a:r>
              <a:rPr dirty="0" sz="3200" spc="-5">
                <a:latin typeface="Times New Roman"/>
                <a:cs typeface="Times New Roman"/>
              </a:rPr>
              <a:t>o</a:t>
            </a:r>
            <a:r>
              <a:rPr dirty="0" sz="3200">
                <a:latin typeface="Times New Roman"/>
                <a:cs typeface="Times New Roman"/>
              </a:rPr>
              <a:t>	</a:t>
            </a:r>
            <a:r>
              <a:rPr dirty="0" sz="3200" spc="-5">
                <a:latin typeface="Times New Roman"/>
                <a:cs typeface="Times New Roman"/>
              </a:rPr>
              <a:t>me</a:t>
            </a:r>
            <a:r>
              <a:rPr dirty="0" sz="3200">
                <a:latin typeface="Times New Roman"/>
                <a:cs typeface="Times New Roman"/>
              </a:rPr>
              <a:t>e</a:t>
            </a:r>
            <a:r>
              <a:rPr dirty="0" sz="3200" spc="-5">
                <a:latin typeface="Times New Roman"/>
                <a:cs typeface="Times New Roman"/>
              </a:rPr>
              <a:t>t</a:t>
            </a:r>
            <a:r>
              <a:rPr dirty="0" sz="3200">
                <a:latin typeface="Times New Roman"/>
                <a:cs typeface="Times New Roman"/>
              </a:rPr>
              <a:t>	</a:t>
            </a:r>
            <a:r>
              <a:rPr dirty="0" sz="3200" spc="-10">
                <a:latin typeface="Times New Roman"/>
                <a:cs typeface="Times New Roman"/>
              </a:rPr>
              <a:t>(</a:t>
            </a:r>
            <a:r>
              <a:rPr dirty="0" sz="3200" spc="-5">
                <a:latin typeface="Times New Roman"/>
                <a:cs typeface="Times New Roman"/>
              </a:rPr>
              <a:t>about</a:t>
            </a:r>
            <a:r>
              <a:rPr dirty="0" sz="3200">
                <a:latin typeface="Times New Roman"/>
                <a:cs typeface="Times New Roman"/>
              </a:rPr>
              <a:t>	</a:t>
            </a:r>
            <a:r>
              <a:rPr dirty="0" sz="3200" spc="-10">
                <a:latin typeface="Times New Roman"/>
                <a:cs typeface="Times New Roman"/>
              </a:rPr>
              <a:t>6</a:t>
            </a:r>
            <a:r>
              <a:rPr dirty="0" sz="3200" spc="-5">
                <a:latin typeface="Times New Roman"/>
                <a:cs typeface="Times New Roman"/>
              </a:rPr>
              <a:t>)  </a:t>
            </a:r>
            <a:r>
              <a:rPr dirty="0" sz="3200" spc="-5">
                <a:latin typeface="Times New Roman"/>
                <a:cs typeface="Times New Roman"/>
              </a:rPr>
              <a:t>Course</a:t>
            </a:r>
            <a:r>
              <a:rPr dirty="0" sz="3200" spc="10">
                <a:latin typeface="Times New Roman"/>
                <a:cs typeface="Times New Roman"/>
              </a:rPr>
              <a:t> </a:t>
            </a:r>
            <a:r>
              <a:rPr dirty="0" sz="3200" spc="-5">
                <a:latin typeface="Times New Roman"/>
                <a:cs typeface="Times New Roman"/>
              </a:rPr>
              <a:t>Outcomes</a:t>
            </a:r>
            <a:endParaRPr sz="3200">
              <a:latin typeface="Times New Roman"/>
              <a:cs typeface="Times New Roman"/>
            </a:endParaRPr>
          </a:p>
          <a:p>
            <a:pPr marL="469900" marR="6985" indent="-457834">
              <a:lnSpc>
                <a:spcPct val="100000"/>
              </a:lnSpc>
              <a:spcBef>
                <a:spcPts val="600"/>
              </a:spcBef>
              <a:buClr>
                <a:srgbClr val="FF00FF"/>
              </a:buClr>
              <a:buSzPct val="79687"/>
              <a:buFont typeface="Symbol"/>
              <a:buChar char=""/>
              <a:tabLst>
                <a:tab pos="469900" algn="l"/>
                <a:tab pos="470534" algn="l"/>
              </a:tabLst>
            </a:pPr>
            <a:r>
              <a:rPr dirty="0" sz="3200" spc="-5">
                <a:latin typeface="Times New Roman"/>
                <a:cs typeface="Times New Roman"/>
              </a:rPr>
              <a:t>The Course Outcomes are stated in such a way  that they can be actually</a:t>
            </a:r>
            <a:r>
              <a:rPr dirty="0" sz="3200" spc="40">
                <a:latin typeface="Times New Roman"/>
                <a:cs typeface="Times New Roman"/>
              </a:rPr>
              <a:t> </a:t>
            </a:r>
            <a:r>
              <a:rPr dirty="0" sz="3200">
                <a:latin typeface="Times New Roman"/>
                <a:cs typeface="Times New Roman"/>
              </a:rPr>
              <a:t>measured</a:t>
            </a:r>
            <a:r>
              <a:rPr dirty="0" sz="3200">
                <a:solidFill>
                  <a:srgbClr val="FF00FF"/>
                </a:solidFill>
                <a:latin typeface="Times New Roman"/>
                <a:cs typeface="Times New Roman"/>
              </a:rPr>
              <a:t>.</a:t>
            </a:r>
            <a:endParaRPr sz="3200">
              <a:latin typeface="Times New Roman"/>
              <a:cs typeface="Times New Roman"/>
            </a:endParaRPr>
          </a:p>
          <a:p>
            <a:pPr marL="469900" marR="5715" indent="-457834">
              <a:lnSpc>
                <a:spcPct val="100000"/>
              </a:lnSpc>
              <a:spcBef>
                <a:spcPts val="600"/>
              </a:spcBef>
              <a:buClr>
                <a:srgbClr val="FF00FF"/>
              </a:buClr>
              <a:buSzPct val="79687"/>
              <a:buFont typeface="Symbol"/>
              <a:buChar char=""/>
              <a:tabLst>
                <a:tab pos="469900" algn="l"/>
                <a:tab pos="470534" algn="l"/>
              </a:tabLst>
            </a:pPr>
            <a:r>
              <a:rPr dirty="0" sz="3200" spc="-5">
                <a:solidFill>
                  <a:srgbClr val="0000FF"/>
                </a:solidFill>
                <a:latin typeface="Times New Roman"/>
                <a:cs typeface="Times New Roman"/>
              </a:rPr>
              <a:t>POs are attained through program </a:t>
            </a:r>
            <a:r>
              <a:rPr dirty="0" sz="3200">
                <a:solidFill>
                  <a:srgbClr val="0000FF"/>
                </a:solidFill>
                <a:latin typeface="Times New Roman"/>
                <a:cs typeface="Times New Roman"/>
              </a:rPr>
              <a:t>specific </a:t>
            </a:r>
            <a:r>
              <a:rPr dirty="0" sz="3200" spc="-5">
                <a:solidFill>
                  <a:srgbClr val="0000FF"/>
                </a:solidFill>
                <a:latin typeface="Times New Roman"/>
                <a:cs typeface="Times New Roman"/>
              </a:rPr>
              <a:t>Core  Courses</a:t>
            </a:r>
            <a:endParaRPr sz="3200">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grpSp>
      <p:sp>
        <p:nvSpPr>
          <p:cNvPr id="14" name="object 14"/>
          <p:cNvSpPr txBox="1">
            <a:spLocks noGrp="1"/>
          </p:cNvSpPr>
          <p:nvPr>
            <p:ph type="title"/>
          </p:nvPr>
        </p:nvSpPr>
        <p:spPr>
          <a:xfrm>
            <a:off x="1374394" y="338835"/>
            <a:ext cx="3509010" cy="482600"/>
          </a:xfrm>
          <a:prstGeom prst="rect"/>
        </p:spPr>
        <p:txBody>
          <a:bodyPr wrap="square" lIns="0" tIns="12700" rIns="0" bIns="0" rtlCol="0" vert="horz">
            <a:spAutoFit/>
          </a:bodyPr>
          <a:lstStyle/>
          <a:p>
            <a:pPr marL="12700">
              <a:lnSpc>
                <a:spcPct val="100000"/>
              </a:lnSpc>
              <a:spcBef>
                <a:spcPts val="100"/>
              </a:spcBef>
            </a:pPr>
            <a:r>
              <a:rPr dirty="0" sz="3000" b="1">
                <a:latin typeface="Bookman Old Style"/>
                <a:cs typeface="Bookman Old Style"/>
              </a:rPr>
              <a:t>Course</a:t>
            </a:r>
            <a:r>
              <a:rPr dirty="0" sz="3000" spc="-100" b="1">
                <a:latin typeface="Bookman Old Style"/>
                <a:cs typeface="Bookman Old Style"/>
              </a:rPr>
              <a:t> </a:t>
            </a:r>
            <a:r>
              <a:rPr dirty="0" sz="3000" b="1">
                <a:latin typeface="Bookman Old Style"/>
                <a:cs typeface="Bookman Old Style"/>
              </a:rPr>
              <a:t>Outcomes</a:t>
            </a:r>
            <a:endParaRPr sz="3000">
              <a:latin typeface="Bookman Old Style"/>
              <a:cs typeface="Bookman Old Style"/>
            </a:endParaRPr>
          </a:p>
        </p:txBody>
      </p:sp>
      <p:sp>
        <p:nvSpPr>
          <p:cNvPr id="15" name="object 15"/>
          <p:cNvSpPr txBox="1"/>
          <p:nvPr/>
        </p:nvSpPr>
        <p:spPr>
          <a:xfrm>
            <a:off x="1355344" y="1036319"/>
            <a:ext cx="8244205" cy="5505450"/>
          </a:xfrm>
          <a:prstGeom prst="rect">
            <a:avLst/>
          </a:prstGeom>
        </p:spPr>
        <p:txBody>
          <a:bodyPr wrap="square" lIns="0" tIns="12700" rIns="0" bIns="0" rtlCol="0" vert="horz">
            <a:spAutoFit/>
          </a:bodyPr>
          <a:lstStyle/>
          <a:p>
            <a:pPr marL="37465">
              <a:lnSpc>
                <a:spcPct val="100000"/>
              </a:lnSpc>
              <a:spcBef>
                <a:spcPts val="100"/>
              </a:spcBef>
            </a:pPr>
            <a:r>
              <a:rPr dirty="0" sz="1800" spc="-5" b="1">
                <a:solidFill>
                  <a:srgbClr val="00AF50"/>
                </a:solidFill>
                <a:latin typeface="Bookman Old Style"/>
                <a:cs typeface="Bookman Old Style"/>
              </a:rPr>
              <a:t>Engineering Physics (Not </a:t>
            </a:r>
            <a:r>
              <a:rPr dirty="0" sz="1800" b="1">
                <a:solidFill>
                  <a:srgbClr val="00AF50"/>
                </a:solidFill>
                <a:latin typeface="Bookman Old Style"/>
                <a:cs typeface="Bookman Old Style"/>
              </a:rPr>
              <a:t>a </a:t>
            </a:r>
            <a:r>
              <a:rPr dirty="0" sz="1800" spc="-5" b="1">
                <a:solidFill>
                  <a:srgbClr val="00AF50"/>
                </a:solidFill>
                <a:latin typeface="Bookman Old Style"/>
                <a:cs typeface="Bookman Old Style"/>
              </a:rPr>
              <a:t>Good</a:t>
            </a:r>
            <a:r>
              <a:rPr dirty="0" sz="1800" spc="35" b="1">
                <a:solidFill>
                  <a:srgbClr val="00AF50"/>
                </a:solidFill>
                <a:latin typeface="Bookman Old Style"/>
                <a:cs typeface="Bookman Old Style"/>
              </a:rPr>
              <a:t> </a:t>
            </a:r>
            <a:r>
              <a:rPr dirty="0" sz="1800" spc="-5" b="1">
                <a:solidFill>
                  <a:srgbClr val="00AF50"/>
                </a:solidFill>
                <a:latin typeface="Bookman Old Style"/>
                <a:cs typeface="Bookman Old Style"/>
              </a:rPr>
              <a:t>Example)</a:t>
            </a:r>
            <a:endParaRPr sz="1800">
              <a:latin typeface="Bookman Old Style"/>
              <a:cs typeface="Bookman Old Style"/>
            </a:endParaRPr>
          </a:p>
          <a:p>
            <a:pPr>
              <a:lnSpc>
                <a:spcPct val="100000"/>
              </a:lnSpc>
              <a:spcBef>
                <a:spcPts val="25"/>
              </a:spcBef>
            </a:pPr>
            <a:endParaRPr sz="1800">
              <a:latin typeface="Bookman Old Style"/>
              <a:cs typeface="Bookman Old Style"/>
            </a:endParaRPr>
          </a:p>
          <a:p>
            <a:pPr algn="just" marL="755650" marR="5080" indent="-742950">
              <a:lnSpc>
                <a:spcPts val="2110"/>
              </a:lnSpc>
            </a:pPr>
            <a:r>
              <a:rPr dirty="0" sz="2200" spc="-5" b="1">
                <a:latin typeface="Times New Roman"/>
                <a:cs typeface="Times New Roman"/>
              </a:rPr>
              <a:t>CO1: </a:t>
            </a:r>
            <a:r>
              <a:rPr dirty="0" sz="2200" spc="-5">
                <a:solidFill>
                  <a:srgbClr val="FF0000"/>
                </a:solidFill>
                <a:latin typeface="Times New Roman"/>
                <a:cs typeface="Times New Roman"/>
              </a:rPr>
              <a:t>Understand </a:t>
            </a:r>
            <a:r>
              <a:rPr dirty="0" sz="2200">
                <a:latin typeface="Times New Roman"/>
                <a:cs typeface="Times New Roman"/>
              </a:rPr>
              <a:t>the </a:t>
            </a:r>
            <a:r>
              <a:rPr dirty="0" sz="2200" spc="-5">
                <a:latin typeface="Times New Roman"/>
                <a:cs typeface="Times New Roman"/>
              </a:rPr>
              <a:t>knowledge </a:t>
            </a:r>
            <a:r>
              <a:rPr dirty="0" sz="2200">
                <a:latin typeface="Times New Roman"/>
                <a:cs typeface="Times New Roman"/>
              </a:rPr>
              <a:t>of </a:t>
            </a:r>
            <a:r>
              <a:rPr dirty="0" sz="2200" spc="-5">
                <a:latin typeface="Times New Roman"/>
                <a:cs typeface="Times New Roman"/>
              </a:rPr>
              <a:t>basic </a:t>
            </a:r>
            <a:r>
              <a:rPr dirty="0" sz="2200">
                <a:latin typeface="Times New Roman"/>
                <a:cs typeface="Times New Roman"/>
              </a:rPr>
              <a:t>quantum </a:t>
            </a:r>
            <a:r>
              <a:rPr dirty="0" sz="2200" spc="-5">
                <a:latin typeface="Times New Roman"/>
                <a:cs typeface="Times New Roman"/>
              </a:rPr>
              <a:t>mechanics, </a:t>
            </a:r>
            <a:r>
              <a:rPr dirty="0" sz="2200">
                <a:latin typeface="Times New Roman"/>
                <a:cs typeface="Times New Roman"/>
              </a:rPr>
              <a:t>to set </a:t>
            </a:r>
            <a:r>
              <a:rPr dirty="0" sz="2200" spc="-5">
                <a:latin typeface="Times New Roman"/>
                <a:cs typeface="Times New Roman"/>
              </a:rPr>
              <a:t>up  one-dimensional Schrodinger’s </a:t>
            </a:r>
            <a:r>
              <a:rPr dirty="0" sz="2200">
                <a:latin typeface="Times New Roman"/>
                <a:cs typeface="Times New Roman"/>
              </a:rPr>
              <a:t>wave equations </a:t>
            </a:r>
            <a:r>
              <a:rPr dirty="0" sz="2200" spc="-5">
                <a:latin typeface="Times New Roman"/>
                <a:cs typeface="Times New Roman"/>
              </a:rPr>
              <a:t>and </a:t>
            </a:r>
            <a:r>
              <a:rPr dirty="0" sz="2200">
                <a:latin typeface="Times New Roman"/>
                <a:cs typeface="Times New Roman"/>
              </a:rPr>
              <a:t>its </a:t>
            </a:r>
            <a:r>
              <a:rPr dirty="0" sz="2200" spc="-5">
                <a:latin typeface="Times New Roman"/>
                <a:cs typeface="Times New Roman"/>
              </a:rPr>
              <a:t>application  </a:t>
            </a:r>
            <a:r>
              <a:rPr dirty="0" sz="2200">
                <a:latin typeface="Times New Roman"/>
                <a:cs typeface="Times New Roman"/>
              </a:rPr>
              <a:t>to few physical</a:t>
            </a:r>
            <a:r>
              <a:rPr dirty="0" sz="2200" spc="-35">
                <a:latin typeface="Times New Roman"/>
                <a:cs typeface="Times New Roman"/>
              </a:rPr>
              <a:t> </a:t>
            </a:r>
            <a:r>
              <a:rPr dirty="0" sz="2200">
                <a:latin typeface="Times New Roman"/>
                <a:cs typeface="Times New Roman"/>
              </a:rPr>
              <a:t>problems.</a:t>
            </a:r>
            <a:endParaRPr sz="2200">
              <a:latin typeface="Times New Roman"/>
              <a:cs typeface="Times New Roman"/>
            </a:endParaRPr>
          </a:p>
          <a:p>
            <a:pPr algn="just" marL="755650" marR="5080" indent="-742950">
              <a:lnSpc>
                <a:spcPct val="80000"/>
              </a:lnSpc>
              <a:spcBef>
                <a:spcPts val="620"/>
              </a:spcBef>
            </a:pPr>
            <a:r>
              <a:rPr dirty="0" sz="2200" spc="-5" b="1">
                <a:latin typeface="Times New Roman"/>
                <a:cs typeface="Times New Roman"/>
              </a:rPr>
              <a:t>CO2: </a:t>
            </a:r>
            <a:r>
              <a:rPr dirty="0" sz="2200" spc="-5">
                <a:solidFill>
                  <a:srgbClr val="FF0000"/>
                </a:solidFill>
                <a:latin typeface="Times New Roman"/>
                <a:cs typeface="Times New Roman"/>
              </a:rPr>
              <a:t>Understand </a:t>
            </a:r>
            <a:r>
              <a:rPr dirty="0" sz="2200">
                <a:latin typeface="Times New Roman"/>
                <a:cs typeface="Times New Roman"/>
              </a:rPr>
              <a:t>the fundamental </a:t>
            </a:r>
            <a:r>
              <a:rPr dirty="0" sz="2200" spc="-5">
                <a:latin typeface="Times New Roman"/>
                <a:cs typeface="Times New Roman"/>
              </a:rPr>
              <a:t>aspects </a:t>
            </a:r>
            <a:r>
              <a:rPr dirty="0" sz="2200">
                <a:latin typeface="Times New Roman"/>
                <a:cs typeface="Times New Roman"/>
              </a:rPr>
              <a:t>of </a:t>
            </a:r>
            <a:r>
              <a:rPr dirty="0" sz="2200" spc="-10">
                <a:latin typeface="Times New Roman"/>
                <a:cs typeface="Times New Roman"/>
              </a:rPr>
              <a:t>crystallography, </a:t>
            </a:r>
            <a:r>
              <a:rPr dirty="0" sz="2200">
                <a:latin typeface="Times New Roman"/>
                <a:cs typeface="Times New Roman"/>
              </a:rPr>
              <a:t>able </a:t>
            </a:r>
            <a:r>
              <a:rPr dirty="0" sz="2200" spc="-10">
                <a:latin typeface="Times New Roman"/>
                <a:cs typeface="Times New Roman"/>
              </a:rPr>
              <a:t>to  </a:t>
            </a:r>
            <a:r>
              <a:rPr dirty="0" sz="2200">
                <a:latin typeface="Times New Roman"/>
                <a:cs typeface="Times New Roman"/>
              </a:rPr>
              <a:t>recognize various planes in a </a:t>
            </a:r>
            <a:r>
              <a:rPr dirty="0" sz="2200" spc="-5">
                <a:latin typeface="Times New Roman"/>
                <a:cs typeface="Times New Roman"/>
              </a:rPr>
              <a:t>crystal </a:t>
            </a:r>
            <a:r>
              <a:rPr dirty="0" sz="2200">
                <a:latin typeface="Times New Roman"/>
                <a:cs typeface="Times New Roman"/>
              </a:rPr>
              <a:t>and have knowledge of  structure determination using</a:t>
            </a:r>
            <a:r>
              <a:rPr dirty="0" sz="2200" spc="-25">
                <a:latin typeface="Times New Roman"/>
                <a:cs typeface="Times New Roman"/>
              </a:rPr>
              <a:t> </a:t>
            </a:r>
            <a:r>
              <a:rPr dirty="0" sz="2200">
                <a:latin typeface="Times New Roman"/>
                <a:cs typeface="Times New Roman"/>
              </a:rPr>
              <a:t>x-rays.</a:t>
            </a:r>
            <a:endParaRPr sz="2200">
              <a:latin typeface="Times New Roman"/>
              <a:cs typeface="Times New Roman"/>
            </a:endParaRPr>
          </a:p>
          <a:p>
            <a:pPr algn="just" marL="755650" marR="5715" indent="-742950">
              <a:lnSpc>
                <a:spcPts val="2110"/>
              </a:lnSpc>
              <a:spcBef>
                <a:spcPts val="585"/>
              </a:spcBef>
            </a:pPr>
            <a:r>
              <a:rPr dirty="0" sz="2200" spc="-5" b="1">
                <a:latin typeface="Times New Roman"/>
                <a:cs typeface="Times New Roman"/>
              </a:rPr>
              <a:t>CO3: </a:t>
            </a:r>
            <a:r>
              <a:rPr dirty="0" sz="2200" spc="-5">
                <a:solidFill>
                  <a:srgbClr val="FF0000"/>
                </a:solidFill>
                <a:latin typeface="Times New Roman"/>
                <a:cs typeface="Times New Roman"/>
              </a:rPr>
              <a:t>Understand </a:t>
            </a:r>
            <a:r>
              <a:rPr dirty="0" sz="2200">
                <a:latin typeface="Times New Roman"/>
                <a:cs typeface="Times New Roman"/>
              </a:rPr>
              <a:t>the role of free </a:t>
            </a:r>
            <a:r>
              <a:rPr dirty="0" sz="2200" spc="-5">
                <a:latin typeface="Times New Roman"/>
                <a:cs typeface="Times New Roman"/>
              </a:rPr>
              <a:t>electrons </a:t>
            </a:r>
            <a:r>
              <a:rPr dirty="0" sz="2200">
                <a:latin typeface="Times New Roman"/>
                <a:cs typeface="Times New Roman"/>
              </a:rPr>
              <a:t>in determining the </a:t>
            </a:r>
            <a:r>
              <a:rPr dirty="0" sz="2200" spc="-5">
                <a:latin typeface="Times New Roman"/>
                <a:cs typeface="Times New Roman"/>
              </a:rPr>
              <a:t>properties  </a:t>
            </a:r>
            <a:r>
              <a:rPr dirty="0" sz="2200">
                <a:latin typeface="Times New Roman"/>
                <a:cs typeface="Times New Roman"/>
              </a:rPr>
              <a:t>of </a:t>
            </a:r>
            <a:r>
              <a:rPr dirty="0" sz="2200" spc="-5">
                <a:latin typeface="Times New Roman"/>
                <a:cs typeface="Times New Roman"/>
              </a:rPr>
              <a:t>metals, the concept </a:t>
            </a:r>
            <a:r>
              <a:rPr dirty="0" sz="2200">
                <a:latin typeface="Times New Roman"/>
                <a:cs typeface="Times New Roman"/>
              </a:rPr>
              <a:t>of Fermi </a:t>
            </a:r>
            <a:r>
              <a:rPr dirty="0" sz="2200" spc="-30">
                <a:latin typeface="Times New Roman"/>
                <a:cs typeface="Times New Roman"/>
              </a:rPr>
              <a:t>energy, </a:t>
            </a:r>
            <a:r>
              <a:rPr dirty="0" sz="2200">
                <a:latin typeface="Times New Roman"/>
                <a:cs typeface="Times New Roman"/>
              </a:rPr>
              <a:t>and the </a:t>
            </a:r>
            <a:r>
              <a:rPr dirty="0" sz="2200" spc="-5">
                <a:latin typeface="Times New Roman"/>
                <a:cs typeface="Times New Roman"/>
              </a:rPr>
              <a:t>domain </a:t>
            </a:r>
            <a:r>
              <a:rPr dirty="0" sz="2200">
                <a:latin typeface="Times New Roman"/>
                <a:cs typeface="Times New Roman"/>
              </a:rPr>
              <a:t>formation  in ferromagnetic</a:t>
            </a:r>
            <a:r>
              <a:rPr dirty="0" sz="2200" spc="-10">
                <a:latin typeface="Times New Roman"/>
                <a:cs typeface="Times New Roman"/>
              </a:rPr>
              <a:t> </a:t>
            </a:r>
            <a:r>
              <a:rPr dirty="0" sz="2200">
                <a:latin typeface="Times New Roman"/>
                <a:cs typeface="Times New Roman"/>
              </a:rPr>
              <a:t>materials.</a:t>
            </a:r>
            <a:endParaRPr sz="2200">
              <a:latin typeface="Times New Roman"/>
              <a:cs typeface="Times New Roman"/>
            </a:endParaRPr>
          </a:p>
          <a:p>
            <a:pPr algn="just" marL="755650" marR="5715" indent="-742950">
              <a:lnSpc>
                <a:spcPct val="80000"/>
              </a:lnSpc>
              <a:spcBef>
                <a:spcPts val="625"/>
              </a:spcBef>
            </a:pPr>
            <a:r>
              <a:rPr dirty="0" sz="2200" spc="-5" b="1">
                <a:latin typeface="Times New Roman"/>
                <a:cs typeface="Times New Roman"/>
              </a:rPr>
              <a:t>CO4: </a:t>
            </a:r>
            <a:r>
              <a:rPr dirty="0" sz="2200" spc="-5">
                <a:solidFill>
                  <a:srgbClr val="FF0000"/>
                </a:solidFill>
                <a:latin typeface="Times New Roman"/>
                <a:cs typeface="Times New Roman"/>
              </a:rPr>
              <a:t>Understand </a:t>
            </a:r>
            <a:r>
              <a:rPr dirty="0" sz="2200">
                <a:latin typeface="Times New Roman"/>
                <a:cs typeface="Times New Roman"/>
              </a:rPr>
              <a:t>the </a:t>
            </a:r>
            <a:r>
              <a:rPr dirty="0" sz="2200" spc="-5">
                <a:latin typeface="Times New Roman"/>
                <a:cs typeface="Times New Roman"/>
              </a:rPr>
              <a:t>basic laser physics, </a:t>
            </a:r>
            <a:r>
              <a:rPr dirty="0" sz="2200">
                <a:latin typeface="Times New Roman"/>
                <a:cs typeface="Times New Roman"/>
              </a:rPr>
              <a:t>working of lasers, </a:t>
            </a:r>
            <a:r>
              <a:rPr dirty="0" sz="2200" spc="-5">
                <a:latin typeface="Times New Roman"/>
                <a:cs typeface="Times New Roman"/>
              </a:rPr>
              <a:t>holography  </a:t>
            </a:r>
            <a:r>
              <a:rPr dirty="0" sz="2200">
                <a:latin typeface="Times New Roman"/>
                <a:cs typeface="Times New Roman"/>
              </a:rPr>
              <a:t>and principle of propagation of light in optical</a:t>
            </a:r>
            <a:r>
              <a:rPr dirty="0" sz="2200" spc="-60">
                <a:latin typeface="Times New Roman"/>
                <a:cs typeface="Times New Roman"/>
              </a:rPr>
              <a:t> </a:t>
            </a:r>
            <a:r>
              <a:rPr dirty="0" sz="2200">
                <a:latin typeface="Times New Roman"/>
                <a:cs typeface="Times New Roman"/>
              </a:rPr>
              <a:t>fibers.</a:t>
            </a:r>
            <a:endParaRPr sz="2200">
              <a:latin typeface="Times New Roman"/>
              <a:cs typeface="Times New Roman"/>
            </a:endParaRPr>
          </a:p>
          <a:p>
            <a:pPr algn="just" marL="755650" marR="5080" indent="-742950">
              <a:lnSpc>
                <a:spcPct val="80000"/>
              </a:lnSpc>
              <a:spcBef>
                <a:spcPts val="600"/>
              </a:spcBef>
            </a:pPr>
            <a:r>
              <a:rPr dirty="0" sz="2200" spc="-5" b="1">
                <a:latin typeface="Times New Roman"/>
                <a:cs typeface="Times New Roman"/>
              </a:rPr>
              <a:t>CO5: </a:t>
            </a:r>
            <a:r>
              <a:rPr dirty="0" sz="2200" spc="-5">
                <a:solidFill>
                  <a:srgbClr val="FF0000"/>
                </a:solidFill>
                <a:latin typeface="Times New Roman"/>
                <a:cs typeface="Times New Roman"/>
              </a:rPr>
              <a:t>Understand </a:t>
            </a:r>
            <a:r>
              <a:rPr dirty="0" sz="2200">
                <a:latin typeface="Times New Roman"/>
                <a:cs typeface="Times New Roman"/>
              </a:rPr>
              <a:t>the </a:t>
            </a:r>
            <a:r>
              <a:rPr dirty="0" sz="2200" spc="-5">
                <a:latin typeface="Times New Roman"/>
                <a:cs typeface="Times New Roman"/>
              </a:rPr>
              <a:t>theory </a:t>
            </a:r>
            <a:r>
              <a:rPr dirty="0" sz="2200">
                <a:latin typeface="Times New Roman"/>
                <a:cs typeface="Times New Roman"/>
              </a:rPr>
              <a:t>of free, </a:t>
            </a:r>
            <a:r>
              <a:rPr dirty="0" sz="2200" spc="-5">
                <a:latin typeface="Times New Roman"/>
                <a:cs typeface="Times New Roman"/>
              </a:rPr>
              <a:t>damped </a:t>
            </a:r>
            <a:r>
              <a:rPr dirty="0" sz="2200">
                <a:latin typeface="Times New Roman"/>
                <a:cs typeface="Times New Roman"/>
              </a:rPr>
              <a:t>and forced vibrations </a:t>
            </a:r>
            <a:r>
              <a:rPr dirty="0" sz="2200" spc="-5">
                <a:latin typeface="Times New Roman"/>
                <a:cs typeface="Times New Roman"/>
              </a:rPr>
              <a:t>of </a:t>
            </a:r>
            <a:r>
              <a:rPr dirty="0" sz="2200">
                <a:latin typeface="Times New Roman"/>
                <a:cs typeface="Times New Roman"/>
              </a:rPr>
              <a:t>a  particle and also </a:t>
            </a:r>
            <a:r>
              <a:rPr dirty="0" sz="2200" spc="-5">
                <a:latin typeface="Times New Roman"/>
                <a:cs typeface="Times New Roman"/>
              </a:rPr>
              <a:t>the concept </a:t>
            </a:r>
            <a:r>
              <a:rPr dirty="0" sz="2200">
                <a:latin typeface="Times New Roman"/>
                <a:cs typeface="Times New Roman"/>
              </a:rPr>
              <a:t>of </a:t>
            </a:r>
            <a:r>
              <a:rPr dirty="0" sz="2200" spc="-5">
                <a:latin typeface="Times New Roman"/>
                <a:cs typeface="Times New Roman"/>
              </a:rPr>
              <a:t>resonance and </a:t>
            </a:r>
            <a:r>
              <a:rPr dirty="0" sz="2200">
                <a:latin typeface="Times New Roman"/>
                <a:cs typeface="Times New Roman"/>
              </a:rPr>
              <a:t>its </a:t>
            </a:r>
            <a:r>
              <a:rPr dirty="0" sz="2200" spc="-5">
                <a:latin typeface="Times New Roman"/>
                <a:cs typeface="Times New Roman"/>
              </a:rPr>
              <a:t>applications </a:t>
            </a:r>
            <a:r>
              <a:rPr dirty="0" sz="2200" spc="-10">
                <a:latin typeface="Times New Roman"/>
                <a:cs typeface="Times New Roman"/>
              </a:rPr>
              <a:t>in  </a:t>
            </a:r>
            <a:r>
              <a:rPr dirty="0" sz="2200">
                <a:latin typeface="Times New Roman"/>
                <a:cs typeface="Times New Roman"/>
              </a:rPr>
              <a:t>ESR &amp;</a:t>
            </a:r>
            <a:r>
              <a:rPr dirty="0" sz="2200" spc="-10">
                <a:latin typeface="Times New Roman"/>
                <a:cs typeface="Times New Roman"/>
              </a:rPr>
              <a:t> </a:t>
            </a:r>
            <a:r>
              <a:rPr dirty="0" sz="2200" spc="-5">
                <a:latin typeface="Times New Roman"/>
                <a:cs typeface="Times New Roman"/>
              </a:rPr>
              <a:t>NMR.</a:t>
            </a:r>
            <a:endParaRPr sz="2200">
              <a:latin typeface="Times New Roman"/>
              <a:cs typeface="Times New Roman"/>
            </a:endParaRPr>
          </a:p>
          <a:p>
            <a:pPr>
              <a:lnSpc>
                <a:spcPct val="100000"/>
              </a:lnSpc>
              <a:spcBef>
                <a:spcPts val="50"/>
              </a:spcBef>
            </a:pPr>
            <a:endParaRPr sz="2250">
              <a:latin typeface="Times New Roman"/>
              <a:cs typeface="Times New Roman"/>
            </a:endParaRPr>
          </a:p>
          <a:p>
            <a:pPr marL="37465" marR="6350">
              <a:lnSpc>
                <a:spcPct val="80000"/>
              </a:lnSpc>
              <a:tabLst>
                <a:tab pos="866775" algn="l"/>
                <a:tab pos="1569720" algn="l"/>
                <a:tab pos="1964055" algn="l"/>
                <a:tab pos="3373120" algn="l"/>
                <a:tab pos="4782185" algn="l"/>
                <a:tab pos="5377815" algn="l"/>
                <a:tab pos="6128385" algn="l"/>
                <a:tab pos="6842759" algn="l"/>
                <a:tab pos="7997825" algn="l"/>
              </a:tabLst>
            </a:pPr>
            <a:r>
              <a:rPr dirty="0" sz="2200" b="1">
                <a:solidFill>
                  <a:srgbClr val="FF0000"/>
                </a:solidFill>
                <a:latin typeface="Times New Roman"/>
                <a:cs typeface="Times New Roman"/>
              </a:rPr>
              <a:t>What</a:t>
            </a:r>
            <a:r>
              <a:rPr dirty="0" sz="2200" b="1">
                <a:solidFill>
                  <a:srgbClr val="FF0000"/>
                </a:solidFill>
                <a:latin typeface="Times New Roman"/>
                <a:cs typeface="Times New Roman"/>
              </a:rPr>
              <a:t>	</a:t>
            </a:r>
            <a:r>
              <a:rPr dirty="0" sz="2200" b="1">
                <a:solidFill>
                  <a:srgbClr val="FF0000"/>
                </a:solidFill>
                <a:latin typeface="Times New Roman"/>
                <a:cs typeface="Times New Roman"/>
              </a:rPr>
              <a:t>level</a:t>
            </a:r>
            <a:r>
              <a:rPr dirty="0" sz="2200" b="1">
                <a:solidFill>
                  <a:srgbClr val="FF0000"/>
                </a:solidFill>
                <a:latin typeface="Times New Roman"/>
                <a:cs typeface="Times New Roman"/>
              </a:rPr>
              <a:t>	</a:t>
            </a:r>
            <a:r>
              <a:rPr dirty="0" sz="2200" b="1">
                <a:solidFill>
                  <a:srgbClr val="FF0000"/>
                </a:solidFill>
                <a:latin typeface="Times New Roman"/>
                <a:cs typeface="Times New Roman"/>
              </a:rPr>
              <a:t>of</a:t>
            </a:r>
            <a:r>
              <a:rPr dirty="0" sz="2200" b="1">
                <a:solidFill>
                  <a:srgbClr val="FF0000"/>
                </a:solidFill>
                <a:latin typeface="Times New Roman"/>
                <a:cs typeface="Times New Roman"/>
              </a:rPr>
              <a:t>	</a:t>
            </a:r>
            <a:r>
              <a:rPr dirty="0" sz="2200" b="1">
                <a:solidFill>
                  <a:srgbClr val="FF0000"/>
                </a:solidFill>
                <a:latin typeface="Times New Roman"/>
                <a:cs typeface="Times New Roman"/>
              </a:rPr>
              <a:t>BL</a:t>
            </a:r>
            <a:r>
              <a:rPr dirty="0" sz="2200" spc="-10" b="1">
                <a:solidFill>
                  <a:srgbClr val="FF0000"/>
                </a:solidFill>
                <a:latin typeface="Times New Roman"/>
                <a:cs typeface="Times New Roman"/>
              </a:rPr>
              <a:t>O</a:t>
            </a:r>
            <a:r>
              <a:rPr dirty="0" sz="2200" b="1">
                <a:solidFill>
                  <a:srgbClr val="FF0000"/>
                </a:solidFill>
                <a:latin typeface="Times New Roman"/>
                <a:cs typeface="Times New Roman"/>
              </a:rPr>
              <a:t>OM</a:t>
            </a:r>
            <a:r>
              <a:rPr dirty="0" sz="2200" spc="-15" b="1">
                <a:solidFill>
                  <a:srgbClr val="FF0000"/>
                </a:solidFill>
                <a:latin typeface="Times New Roman"/>
                <a:cs typeface="Times New Roman"/>
              </a:rPr>
              <a:t>,</a:t>
            </a:r>
            <a:r>
              <a:rPr dirty="0" sz="2200" b="1">
                <a:solidFill>
                  <a:srgbClr val="FF0000"/>
                </a:solidFill>
                <a:latin typeface="Times New Roman"/>
                <a:cs typeface="Times New Roman"/>
              </a:rPr>
              <a:t>s</a:t>
            </a:r>
            <a:r>
              <a:rPr dirty="0" sz="2200" b="1">
                <a:solidFill>
                  <a:srgbClr val="FF0000"/>
                </a:solidFill>
                <a:latin typeface="Times New Roman"/>
                <a:cs typeface="Times New Roman"/>
              </a:rPr>
              <a:t>	</a:t>
            </a:r>
            <a:r>
              <a:rPr dirty="0" sz="2200" spc="-210" b="1">
                <a:solidFill>
                  <a:srgbClr val="FF0000"/>
                </a:solidFill>
                <a:latin typeface="Times New Roman"/>
                <a:cs typeface="Times New Roman"/>
              </a:rPr>
              <a:t>T</a:t>
            </a:r>
            <a:r>
              <a:rPr dirty="0" sz="2200" b="1">
                <a:solidFill>
                  <a:srgbClr val="FF0000"/>
                </a:solidFill>
                <a:latin typeface="Times New Roman"/>
                <a:cs typeface="Times New Roman"/>
              </a:rPr>
              <a:t>axonomy</a:t>
            </a:r>
            <a:r>
              <a:rPr dirty="0" sz="2200" b="1">
                <a:solidFill>
                  <a:srgbClr val="FF0000"/>
                </a:solidFill>
                <a:latin typeface="Times New Roman"/>
                <a:cs typeface="Times New Roman"/>
              </a:rPr>
              <a:t>	</a:t>
            </a:r>
            <a:r>
              <a:rPr dirty="0" sz="2200" b="1">
                <a:solidFill>
                  <a:srgbClr val="FF0000"/>
                </a:solidFill>
                <a:latin typeface="Times New Roman"/>
                <a:cs typeface="Times New Roman"/>
              </a:rPr>
              <a:t>you</a:t>
            </a:r>
            <a:r>
              <a:rPr dirty="0" sz="2200" b="1">
                <a:solidFill>
                  <a:srgbClr val="FF0000"/>
                </a:solidFill>
                <a:latin typeface="Times New Roman"/>
                <a:cs typeface="Times New Roman"/>
              </a:rPr>
              <a:t>	</a:t>
            </a:r>
            <a:r>
              <a:rPr dirty="0" sz="2200" b="1">
                <a:solidFill>
                  <a:srgbClr val="FF0000"/>
                </a:solidFill>
                <a:latin typeface="Times New Roman"/>
                <a:cs typeface="Times New Roman"/>
              </a:rPr>
              <a:t>want</a:t>
            </a:r>
            <a:r>
              <a:rPr dirty="0" sz="2200" b="1">
                <a:solidFill>
                  <a:srgbClr val="FF0000"/>
                </a:solidFill>
                <a:latin typeface="Times New Roman"/>
                <a:cs typeface="Times New Roman"/>
              </a:rPr>
              <a:t>	</a:t>
            </a:r>
            <a:r>
              <a:rPr dirty="0" sz="2200" b="1">
                <a:solidFill>
                  <a:srgbClr val="FF0000"/>
                </a:solidFill>
                <a:latin typeface="Times New Roman"/>
                <a:cs typeface="Times New Roman"/>
              </a:rPr>
              <a:t>your</a:t>
            </a:r>
            <a:r>
              <a:rPr dirty="0" sz="2200" b="1">
                <a:solidFill>
                  <a:srgbClr val="FF0000"/>
                </a:solidFill>
                <a:latin typeface="Times New Roman"/>
                <a:cs typeface="Times New Roman"/>
              </a:rPr>
              <a:t>	</a:t>
            </a:r>
            <a:r>
              <a:rPr dirty="0" sz="2200" b="1">
                <a:solidFill>
                  <a:srgbClr val="FF0000"/>
                </a:solidFill>
                <a:latin typeface="Times New Roman"/>
                <a:cs typeface="Times New Roman"/>
              </a:rPr>
              <a:t>students</a:t>
            </a:r>
            <a:r>
              <a:rPr dirty="0" sz="2200" b="1">
                <a:solidFill>
                  <a:srgbClr val="FF0000"/>
                </a:solidFill>
                <a:latin typeface="Times New Roman"/>
                <a:cs typeface="Times New Roman"/>
              </a:rPr>
              <a:t>	</a:t>
            </a:r>
            <a:r>
              <a:rPr dirty="0" sz="2200" spc="-10" b="1">
                <a:solidFill>
                  <a:srgbClr val="FF0000"/>
                </a:solidFill>
                <a:latin typeface="Times New Roman"/>
                <a:cs typeface="Times New Roman"/>
              </a:rPr>
              <a:t>to  </a:t>
            </a:r>
            <a:r>
              <a:rPr dirty="0" sz="2200" b="1">
                <a:solidFill>
                  <a:srgbClr val="FF0000"/>
                </a:solidFill>
                <a:latin typeface="Times New Roman"/>
                <a:cs typeface="Times New Roman"/>
              </a:rPr>
              <a:t>achieve?</a:t>
            </a:r>
            <a:endParaRPr sz="220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1143000" y="228600"/>
              <a:ext cx="8458200" cy="6400800"/>
            </a:xfrm>
            <a:prstGeom prst="rect">
              <a:avLst/>
            </a:prstGeom>
            <a:blipFill>
              <a:blip r:embed="rId6" cstate="print"/>
              <a:stretch>
                <a:fillRect/>
              </a:stretch>
            </a:blipFill>
          </p:spPr>
          <p:txBody>
            <a:bodyPr wrap="square" lIns="0" tIns="0" rIns="0" bIns="0" rtlCol="0"/>
            <a:lstStyle/>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grpSp>
      <p:sp>
        <p:nvSpPr>
          <p:cNvPr id="14" name="object 14"/>
          <p:cNvSpPr txBox="1">
            <a:spLocks noGrp="1"/>
          </p:cNvSpPr>
          <p:nvPr>
            <p:ph type="title"/>
          </p:nvPr>
        </p:nvSpPr>
        <p:spPr>
          <a:xfrm>
            <a:off x="1221739" y="36067"/>
            <a:ext cx="2160270" cy="436880"/>
          </a:xfrm>
          <a:prstGeom prst="rect"/>
        </p:spPr>
        <p:txBody>
          <a:bodyPr wrap="square" lIns="0" tIns="12700" rIns="0" bIns="0" rtlCol="0" vert="horz">
            <a:spAutoFit/>
          </a:bodyPr>
          <a:lstStyle/>
          <a:p>
            <a:pPr marL="12700">
              <a:lnSpc>
                <a:spcPct val="100000"/>
              </a:lnSpc>
              <a:spcBef>
                <a:spcPts val="100"/>
              </a:spcBef>
            </a:pPr>
            <a:r>
              <a:rPr dirty="0" sz="2700" b="1">
                <a:latin typeface="Bookman Old Style"/>
                <a:cs typeface="Bookman Old Style"/>
              </a:rPr>
              <a:t>Comp</a:t>
            </a:r>
            <a:r>
              <a:rPr dirty="0" sz="2700" spc="5" b="1">
                <a:latin typeface="Bookman Old Style"/>
                <a:cs typeface="Bookman Old Style"/>
              </a:rPr>
              <a:t>a</a:t>
            </a:r>
            <a:r>
              <a:rPr dirty="0" sz="2700" b="1">
                <a:latin typeface="Bookman Old Style"/>
                <a:cs typeface="Bookman Old Style"/>
              </a:rPr>
              <a:t>rison</a:t>
            </a:r>
            <a:endParaRPr sz="2700">
              <a:latin typeface="Bookman Old Style"/>
              <a:cs typeface="Bookman Old Style"/>
            </a:endParaRPr>
          </a:p>
        </p:txBody>
      </p:sp>
      <p:graphicFrame>
        <p:nvGraphicFramePr>
          <p:cNvPr id="15" name="object 15"/>
          <p:cNvGraphicFramePr>
            <a:graphicFrameLocks noGrp="1"/>
          </p:cNvGraphicFramePr>
          <p:nvPr/>
        </p:nvGraphicFramePr>
        <p:xfrm>
          <a:off x="1210627" y="755650"/>
          <a:ext cx="8555990" cy="6024245"/>
        </p:xfrm>
        <a:graphic>
          <a:graphicData uri="http://schemas.openxmlformats.org/drawingml/2006/table">
            <a:tbl>
              <a:tblPr firstRow="1" bandRow="1">
                <a:tableStyleId>{2D5ABB26-0587-4C30-8999-92F81FD0307C}</a:tableStyleId>
              </a:tblPr>
              <a:tblGrid>
                <a:gridCol w="1572895"/>
                <a:gridCol w="1797684"/>
                <a:gridCol w="5167630"/>
              </a:tblGrid>
              <a:tr h="838200">
                <a:tc>
                  <a:txBody>
                    <a:bodyPr/>
                    <a:lstStyle/>
                    <a:p>
                      <a:pPr marL="471805" marR="306705" indent="-93980">
                        <a:lnSpc>
                          <a:spcPct val="107000"/>
                        </a:lnSpc>
                        <a:spcBef>
                          <a:spcPts val="655"/>
                        </a:spcBef>
                      </a:pPr>
                      <a:r>
                        <a:rPr dirty="0" sz="2000" b="1">
                          <a:solidFill>
                            <a:srgbClr val="0000CC"/>
                          </a:solidFill>
                          <a:latin typeface="Times New Roman"/>
                          <a:cs typeface="Times New Roman"/>
                        </a:rPr>
                        <a:t>Blo</a:t>
                      </a:r>
                      <a:r>
                        <a:rPr dirty="0" sz="2000" spc="5" b="1">
                          <a:solidFill>
                            <a:srgbClr val="0000CC"/>
                          </a:solidFill>
                          <a:latin typeface="Times New Roman"/>
                          <a:cs typeface="Times New Roman"/>
                        </a:rPr>
                        <a:t>o</a:t>
                      </a:r>
                      <a:r>
                        <a:rPr dirty="0" sz="2000" b="1">
                          <a:solidFill>
                            <a:srgbClr val="0000CC"/>
                          </a:solidFill>
                          <a:latin typeface="Times New Roman"/>
                          <a:cs typeface="Times New Roman"/>
                        </a:rPr>
                        <a:t>m</a:t>
                      </a:r>
                      <a:r>
                        <a:rPr dirty="0" sz="2000" spc="-75" b="1">
                          <a:solidFill>
                            <a:srgbClr val="0000CC"/>
                          </a:solidFill>
                          <a:latin typeface="Times New Roman"/>
                          <a:cs typeface="Times New Roman"/>
                        </a:rPr>
                        <a:t>’</a:t>
                      </a:r>
                      <a:r>
                        <a:rPr dirty="0" sz="2000" b="1">
                          <a:solidFill>
                            <a:srgbClr val="0000CC"/>
                          </a:solidFill>
                          <a:latin typeface="Times New Roman"/>
                          <a:cs typeface="Times New Roman"/>
                        </a:rPr>
                        <a:t>s  </a:t>
                      </a:r>
                      <a:r>
                        <a:rPr dirty="0" sz="2000" spc="-5" b="1">
                          <a:solidFill>
                            <a:srgbClr val="0000CC"/>
                          </a:solidFill>
                          <a:latin typeface="Times New Roman"/>
                          <a:cs typeface="Times New Roman"/>
                        </a:rPr>
                        <a:t>Levels</a:t>
                      </a:r>
                      <a:endParaRPr sz="2000">
                        <a:latin typeface="Times New Roman"/>
                        <a:cs typeface="Times New Roman"/>
                      </a:endParaRPr>
                    </a:p>
                  </a:txBody>
                  <a:tcPr marL="0" marR="0" marB="0" marT="83185">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F5E8E8"/>
                    </a:solidFill>
                  </a:tcPr>
                </a:tc>
                <a:tc>
                  <a:txBody>
                    <a:bodyPr/>
                    <a:lstStyle/>
                    <a:p>
                      <a:pPr marL="353060" marR="350520" indent="58419">
                        <a:lnSpc>
                          <a:spcPct val="107000"/>
                        </a:lnSpc>
                        <a:spcBef>
                          <a:spcPts val="655"/>
                        </a:spcBef>
                      </a:pPr>
                      <a:r>
                        <a:rPr dirty="0" sz="2000" spc="-10" b="1">
                          <a:solidFill>
                            <a:srgbClr val="0000CC"/>
                          </a:solidFill>
                          <a:latin typeface="Times New Roman"/>
                          <a:cs typeface="Times New Roman"/>
                        </a:rPr>
                        <a:t>Program  </a:t>
                      </a:r>
                      <a:r>
                        <a:rPr dirty="0" sz="2000" b="1">
                          <a:solidFill>
                            <a:srgbClr val="0000CC"/>
                          </a:solidFill>
                          <a:latin typeface="Times New Roman"/>
                          <a:cs typeface="Times New Roman"/>
                        </a:rPr>
                        <a:t>Outcomes</a:t>
                      </a:r>
                      <a:endParaRPr sz="2000">
                        <a:latin typeface="Times New Roman"/>
                        <a:cs typeface="Times New Roman"/>
                      </a:endParaRPr>
                    </a:p>
                  </a:txBody>
                  <a:tcPr marL="0" marR="0" marB="0" marT="83185">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F5E8E8"/>
                    </a:solidFill>
                  </a:tcPr>
                </a:tc>
                <a:tc>
                  <a:txBody>
                    <a:bodyPr/>
                    <a:lstStyle/>
                    <a:p>
                      <a:pPr>
                        <a:lnSpc>
                          <a:spcPct val="100000"/>
                        </a:lnSpc>
                      </a:pPr>
                      <a:endParaRPr sz="1500">
                        <a:latin typeface="Times New Roman"/>
                        <a:cs typeface="Times New Roman"/>
                      </a:endParaRPr>
                    </a:p>
                  </a:txBody>
                  <a:tcPr marL="0" marR="0" marB="0" marT="0">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F5E8E8"/>
                    </a:solidFill>
                  </a:tcPr>
                </a:tc>
              </a:tr>
              <a:tr h="812800">
                <a:tc>
                  <a:txBody>
                    <a:bodyPr/>
                    <a:lstStyle/>
                    <a:p>
                      <a:pPr marL="64135" marR="302895">
                        <a:lnSpc>
                          <a:spcPct val="107000"/>
                        </a:lnSpc>
                        <a:spcBef>
                          <a:spcPts val="555"/>
                        </a:spcBef>
                      </a:pPr>
                      <a:r>
                        <a:rPr dirty="0" sz="2000" b="1">
                          <a:latin typeface="Times New Roman"/>
                          <a:cs typeface="Times New Roman"/>
                        </a:rPr>
                        <a:t>Remem</a:t>
                      </a:r>
                      <a:r>
                        <a:rPr dirty="0" sz="2000" spc="-10" b="1">
                          <a:latin typeface="Times New Roman"/>
                          <a:cs typeface="Times New Roman"/>
                        </a:rPr>
                        <a:t>b</a:t>
                      </a:r>
                      <a:r>
                        <a:rPr dirty="0" sz="2000" b="1">
                          <a:latin typeface="Times New Roman"/>
                          <a:cs typeface="Times New Roman"/>
                        </a:rPr>
                        <a:t>er  </a:t>
                      </a:r>
                      <a:r>
                        <a:rPr dirty="0" sz="2000" spc="-5" b="1">
                          <a:solidFill>
                            <a:srgbClr val="FF0000"/>
                          </a:solidFill>
                          <a:latin typeface="Times New Roman"/>
                          <a:cs typeface="Times New Roman"/>
                        </a:rPr>
                        <a:t>(K1)</a:t>
                      </a:r>
                      <a:endParaRPr sz="2000">
                        <a:latin typeface="Times New Roman"/>
                        <a:cs typeface="Times New Roman"/>
                      </a:endParaRPr>
                    </a:p>
                  </a:txBody>
                  <a:tcPr marL="0" marR="0" marB="0" marT="70485">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E9CDCD"/>
                    </a:solidFill>
                  </a:tcPr>
                </a:tc>
                <a:tc>
                  <a:txBody>
                    <a:bodyPr/>
                    <a:lstStyle/>
                    <a:p>
                      <a:pPr>
                        <a:lnSpc>
                          <a:spcPct val="100000"/>
                        </a:lnSpc>
                      </a:pPr>
                      <a:endParaRPr sz="1500">
                        <a:latin typeface="Times New Roman"/>
                        <a:cs typeface="Times New Roman"/>
                      </a:endParaRPr>
                    </a:p>
                  </a:txBody>
                  <a:tcPr marL="0" marR="0" marB="0" marT="0">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E9CDCD"/>
                    </a:solidFill>
                  </a:tcPr>
                </a:tc>
                <a:tc>
                  <a:txBody>
                    <a:bodyPr/>
                    <a:lstStyle/>
                    <a:p>
                      <a:pPr>
                        <a:lnSpc>
                          <a:spcPct val="100000"/>
                        </a:lnSpc>
                      </a:pPr>
                      <a:endParaRPr sz="1500">
                        <a:latin typeface="Times New Roman"/>
                        <a:cs typeface="Times New Roman"/>
                      </a:endParaRPr>
                    </a:p>
                  </a:txBody>
                  <a:tcPr marL="0" marR="0" marB="0" marT="0">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E9CDCD"/>
                    </a:solidFill>
                  </a:tcPr>
                </a:tc>
              </a:tr>
              <a:tr h="812926">
                <a:tc>
                  <a:txBody>
                    <a:bodyPr/>
                    <a:lstStyle/>
                    <a:p>
                      <a:pPr marL="64135" marR="217170">
                        <a:lnSpc>
                          <a:spcPct val="107100"/>
                        </a:lnSpc>
                        <a:spcBef>
                          <a:spcPts val="550"/>
                        </a:spcBef>
                      </a:pPr>
                      <a:r>
                        <a:rPr dirty="0" sz="2000" b="1">
                          <a:latin typeface="Times New Roman"/>
                          <a:cs typeface="Times New Roman"/>
                        </a:rPr>
                        <a:t>Understand  </a:t>
                      </a:r>
                      <a:r>
                        <a:rPr dirty="0" sz="2000" spc="-5" b="1">
                          <a:solidFill>
                            <a:srgbClr val="FF0000"/>
                          </a:solidFill>
                          <a:latin typeface="Times New Roman"/>
                          <a:cs typeface="Times New Roman"/>
                        </a:rPr>
                        <a:t>(K2)</a:t>
                      </a:r>
                      <a:endParaRPr sz="2000">
                        <a:latin typeface="Times New Roman"/>
                        <a:cs typeface="Times New Roman"/>
                      </a:endParaRPr>
                    </a:p>
                  </a:txBody>
                  <a:tcPr marL="0" marR="0" marB="0" marT="69850">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F5E8E8"/>
                    </a:solidFill>
                  </a:tcPr>
                </a:tc>
                <a:tc>
                  <a:txBody>
                    <a:bodyPr/>
                    <a:lstStyle/>
                    <a:p>
                      <a:pPr>
                        <a:lnSpc>
                          <a:spcPct val="100000"/>
                        </a:lnSpc>
                      </a:pPr>
                      <a:endParaRPr sz="1500">
                        <a:latin typeface="Times New Roman"/>
                        <a:cs typeface="Times New Roman"/>
                      </a:endParaRPr>
                    </a:p>
                  </a:txBody>
                  <a:tcPr marL="0" marR="0" marB="0" marT="0">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F5E8E8"/>
                    </a:solidFill>
                  </a:tcPr>
                </a:tc>
                <a:tc>
                  <a:txBody>
                    <a:bodyPr/>
                    <a:lstStyle/>
                    <a:p>
                      <a:pPr>
                        <a:lnSpc>
                          <a:spcPct val="100000"/>
                        </a:lnSpc>
                      </a:pPr>
                      <a:endParaRPr sz="1500">
                        <a:latin typeface="Times New Roman"/>
                        <a:cs typeface="Times New Roman"/>
                      </a:endParaRPr>
                    </a:p>
                  </a:txBody>
                  <a:tcPr marL="0" marR="0" marB="0" marT="0">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F5E8E8"/>
                    </a:solidFill>
                  </a:tcPr>
                </a:tc>
              </a:tr>
              <a:tr h="845439">
                <a:tc>
                  <a:txBody>
                    <a:bodyPr/>
                    <a:lstStyle/>
                    <a:p>
                      <a:pPr>
                        <a:lnSpc>
                          <a:spcPct val="100000"/>
                        </a:lnSpc>
                        <a:spcBef>
                          <a:spcPts val="5"/>
                        </a:spcBef>
                      </a:pPr>
                      <a:endParaRPr sz="1850">
                        <a:latin typeface="Times New Roman"/>
                        <a:cs typeface="Times New Roman"/>
                      </a:endParaRPr>
                    </a:p>
                    <a:p>
                      <a:pPr marL="64135">
                        <a:lnSpc>
                          <a:spcPct val="100000"/>
                        </a:lnSpc>
                      </a:pPr>
                      <a:r>
                        <a:rPr dirty="0" sz="2000" spc="-5" b="1">
                          <a:latin typeface="Times New Roman"/>
                          <a:cs typeface="Times New Roman"/>
                        </a:rPr>
                        <a:t>Apply</a:t>
                      </a:r>
                      <a:r>
                        <a:rPr dirty="0" sz="2000" spc="-10" b="1">
                          <a:latin typeface="Times New Roman"/>
                          <a:cs typeface="Times New Roman"/>
                        </a:rPr>
                        <a:t> </a:t>
                      </a:r>
                      <a:r>
                        <a:rPr dirty="0" sz="2000" spc="-5" b="1">
                          <a:solidFill>
                            <a:srgbClr val="FF0000"/>
                          </a:solidFill>
                          <a:latin typeface="Times New Roman"/>
                          <a:cs typeface="Times New Roman"/>
                        </a:rPr>
                        <a:t>(K3)</a:t>
                      </a:r>
                      <a:endParaRPr sz="2000">
                        <a:latin typeface="Times New Roman"/>
                        <a:cs typeface="Times New Roman"/>
                      </a:endParaRPr>
                    </a:p>
                  </a:txBody>
                  <a:tcPr marL="0" marR="0" marB="0" marT="635">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E9CDCD"/>
                    </a:solidFill>
                  </a:tcPr>
                </a:tc>
                <a:tc>
                  <a:txBody>
                    <a:bodyPr/>
                    <a:lstStyle/>
                    <a:p>
                      <a:pPr marL="64135" marR="554355">
                        <a:lnSpc>
                          <a:spcPct val="107000"/>
                        </a:lnSpc>
                        <a:spcBef>
                          <a:spcPts val="680"/>
                        </a:spcBef>
                      </a:pPr>
                      <a:r>
                        <a:rPr dirty="0" sz="2000" spc="-5">
                          <a:latin typeface="Times New Roman"/>
                          <a:cs typeface="Times New Roman"/>
                        </a:rPr>
                        <a:t>Apply  </a:t>
                      </a:r>
                      <a:r>
                        <a:rPr dirty="0" sz="2000">
                          <a:latin typeface="Times New Roman"/>
                          <a:cs typeface="Times New Roman"/>
                        </a:rPr>
                        <a:t>Knowle</a:t>
                      </a:r>
                      <a:r>
                        <a:rPr dirty="0" sz="2000" spc="5">
                          <a:latin typeface="Times New Roman"/>
                          <a:cs typeface="Times New Roman"/>
                        </a:rPr>
                        <a:t>d</a:t>
                      </a:r>
                      <a:r>
                        <a:rPr dirty="0" sz="2000">
                          <a:latin typeface="Times New Roman"/>
                          <a:cs typeface="Times New Roman"/>
                        </a:rPr>
                        <a:t>ge</a:t>
                      </a:r>
                      <a:endParaRPr sz="2000">
                        <a:latin typeface="Times New Roman"/>
                        <a:cs typeface="Times New Roman"/>
                      </a:endParaRPr>
                    </a:p>
                  </a:txBody>
                  <a:tcPr marL="0" marR="0" marB="0" marT="86360">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E9CDCD"/>
                    </a:solidFill>
                  </a:tcPr>
                </a:tc>
                <a:tc>
                  <a:txBody>
                    <a:bodyPr/>
                    <a:lstStyle/>
                    <a:p>
                      <a:pPr marL="64135" marR="448945">
                        <a:lnSpc>
                          <a:spcPct val="107000"/>
                        </a:lnSpc>
                        <a:spcBef>
                          <a:spcPts val="630"/>
                        </a:spcBef>
                      </a:pPr>
                      <a:r>
                        <a:rPr dirty="0" sz="1400" spc="-5" b="1">
                          <a:solidFill>
                            <a:srgbClr val="0000FF"/>
                          </a:solidFill>
                          <a:latin typeface="Times New Roman"/>
                          <a:cs typeface="Times New Roman"/>
                        </a:rPr>
                        <a:t>Engineering Knowledge</a:t>
                      </a:r>
                      <a:r>
                        <a:rPr dirty="0" sz="1400" spc="-5">
                          <a:solidFill>
                            <a:srgbClr val="0000FF"/>
                          </a:solidFill>
                          <a:latin typeface="Times New Roman"/>
                          <a:cs typeface="Times New Roman"/>
                        </a:rPr>
                        <a:t>: </a:t>
                      </a:r>
                      <a:r>
                        <a:rPr dirty="0" sz="1400" spc="-5" b="1" i="1">
                          <a:solidFill>
                            <a:srgbClr val="FF0000"/>
                          </a:solidFill>
                          <a:latin typeface="Times New Roman"/>
                          <a:cs typeface="Times New Roman"/>
                        </a:rPr>
                        <a:t>Apply the knowledge </a:t>
                      </a:r>
                      <a:r>
                        <a:rPr dirty="0" sz="1400" b="1" i="1">
                          <a:solidFill>
                            <a:srgbClr val="FF0000"/>
                          </a:solidFill>
                          <a:latin typeface="Times New Roman"/>
                          <a:cs typeface="Times New Roman"/>
                        </a:rPr>
                        <a:t>of </a:t>
                      </a:r>
                      <a:r>
                        <a:rPr dirty="0" sz="1400" spc="-5" b="1" i="1">
                          <a:solidFill>
                            <a:srgbClr val="FF0000"/>
                          </a:solidFill>
                          <a:latin typeface="Times New Roman"/>
                          <a:cs typeface="Times New Roman"/>
                        </a:rPr>
                        <a:t>mathematics,  </a:t>
                      </a:r>
                      <a:r>
                        <a:rPr dirty="0" sz="1400" spc="-5" b="1" i="1">
                          <a:solidFill>
                            <a:srgbClr val="FF0000"/>
                          </a:solidFill>
                          <a:latin typeface="Times New Roman"/>
                          <a:cs typeface="Times New Roman"/>
                        </a:rPr>
                        <a:t>science, engineering fundamentals, and an engineering  specialization to the solution of complex engineering</a:t>
                      </a:r>
                      <a:r>
                        <a:rPr dirty="0" sz="1400" spc="100" b="1" i="1">
                          <a:solidFill>
                            <a:srgbClr val="FF0000"/>
                          </a:solidFill>
                          <a:latin typeface="Times New Roman"/>
                          <a:cs typeface="Times New Roman"/>
                        </a:rPr>
                        <a:t> </a:t>
                      </a:r>
                      <a:r>
                        <a:rPr dirty="0" sz="1400" spc="-5" b="1" i="1">
                          <a:solidFill>
                            <a:srgbClr val="FF0000"/>
                          </a:solidFill>
                          <a:latin typeface="Times New Roman"/>
                          <a:cs typeface="Times New Roman"/>
                        </a:rPr>
                        <a:t>problems</a:t>
                      </a:r>
                      <a:endParaRPr sz="1400">
                        <a:latin typeface="Times New Roman"/>
                        <a:cs typeface="Times New Roman"/>
                      </a:endParaRPr>
                    </a:p>
                  </a:txBody>
                  <a:tcPr marL="0" marR="0" marB="0" marT="80010">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E9CDCD"/>
                    </a:solidFill>
                  </a:tcPr>
                </a:tc>
              </a:tr>
              <a:tr h="1073658">
                <a:tc>
                  <a:txBody>
                    <a:bodyPr/>
                    <a:lstStyle/>
                    <a:p>
                      <a:pPr>
                        <a:lnSpc>
                          <a:spcPct val="100000"/>
                        </a:lnSpc>
                        <a:spcBef>
                          <a:spcPts val="40"/>
                        </a:spcBef>
                      </a:pPr>
                      <a:endParaRPr sz="2600">
                        <a:latin typeface="Times New Roman"/>
                        <a:cs typeface="Times New Roman"/>
                      </a:endParaRPr>
                    </a:p>
                    <a:p>
                      <a:pPr marL="64135">
                        <a:lnSpc>
                          <a:spcPct val="100000"/>
                        </a:lnSpc>
                        <a:spcBef>
                          <a:spcPts val="5"/>
                        </a:spcBef>
                      </a:pPr>
                      <a:r>
                        <a:rPr dirty="0" sz="2000" spc="-5" b="1">
                          <a:latin typeface="Times New Roman"/>
                          <a:cs typeface="Times New Roman"/>
                        </a:rPr>
                        <a:t>Analyze</a:t>
                      </a:r>
                      <a:r>
                        <a:rPr dirty="0" sz="2000" spc="-30" b="1">
                          <a:latin typeface="Times New Roman"/>
                          <a:cs typeface="Times New Roman"/>
                        </a:rPr>
                        <a:t> </a:t>
                      </a:r>
                      <a:r>
                        <a:rPr dirty="0" sz="2000" spc="-5" b="1">
                          <a:solidFill>
                            <a:srgbClr val="FF0000"/>
                          </a:solidFill>
                          <a:latin typeface="Times New Roman"/>
                          <a:cs typeface="Times New Roman"/>
                        </a:rPr>
                        <a:t>(K4)</a:t>
                      </a:r>
                      <a:endParaRPr sz="2000">
                        <a:latin typeface="Times New Roman"/>
                        <a:cs typeface="Times New Roman"/>
                      </a:endParaRPr>
                    </a:p>
                  </a:txBody>
                  <a:tcPr marL="0" marR="0" marB="0" marT="5080">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F5E8E8"/>
                    </a:solidFill>
                  </a:tcPr>
                </a:tc>
                <a:tc>
                  <a:txBody>
                    <a:bodyPr/>
                    <a:lstStyle/>
                    <a:p>
                      <a:pPr marL="64135" marR="836294">
                        <a:lnSpc>
                          <a:spcPct val="107000"/>
                        </a:lnSpc>
                        <a:spcBef>
                          <a:spcPts val="1580"/>
                        </a:spcBef>
                      </a:pPr>
                      <a:r>
                        <a:rPr dirty="0" sz="2000" spc="-5">
                          <a:latin typeface="Times New Roman"/>
                          <a:cs typeface="Times New Roman"/>
                        </a:rPr>
                        <a:t>Problem  </a:t>
                      </a:r>
                      <a:r>
                        <a:rPr dirty="0" sz="2000">
                          <a:latin typeface="Times New Roman"/>
                          <a:cs typeface="Times New Roman"/>
                        </a:rPr>
                        <a:t>Analy</a:t>
                      </a:r>
                      <a:r>
                        <a:rPr dirty="0" sz="2000">
                          <a:latin typeface="Times New Roman"/>
                          <a:cs typeface="Times New Roman"/>
                        </a:rPr>
                        <a:t>sis</a:t>
                      </a:r>
                      <a:endParaRPr sz="2000">
                        <a:latin typeface="Times New Roman"/>
                        <a:cs typeface="Times New Roman"/>
                      </a:endParaRPr>
                    </a:p>
                  </a:txBody>
                  <a:tcPr marL="0" marR="0" marB="0" marT="200660">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F5E8E8"/>
                    </a:solidFill>
                  </a:tcPr>
                </a:tc>
                <a:tc>
                  <a:txBody>
                    <a:bodyPr/>
                    <a:lstStyle/>
                    <a:p>
                      <a:pPr marL="64135" marR="183515">
                        <a:lnSpc>
                          <a:spcPct val="107000"/>
                        </a:lnSpc>
                        <a:spcBef>
                          <a:spcPts val="630"/>
                        </a:spcBef>
                      </a:pPr>
                      <a:r>
                        <a:rPr dirty="0" sz="1400" spc="-10" b="1">
                          <a:solidFill>
                            <a:srgbClr val="FF0000"/>
                          </a:solidFill>
                          <a:latin typeface="Times New Roman"/>
                          <a:cs typeface="Times New Roman"/>
                        </a:rPr>
                        <a:t>Problem </a:t>
                      </a:r>
                      <a:r>
                        <a:rPr dirty="0" sz="1400" spc="-5" b="1">
                          <a:solidFill>
                            <a:srgbClr val="FF0000"/>
                          </a:solidFill>
                          <a:latin typeface="Times New Roman"/>
                          <a:cs typeface="Times New Roman"/>
                        </a:rPr>
                        <a:t>Analysis: </a:t>
                      </a:r>
                      <a:r>
                        <a:rPr dirty="0" sz="1400" spc="-10" b="1" i="1">
                          <a:latin typeface="Times New Roman"/>
                          <a:cs typeface="Times New Roman"/>
                        </a:rPr>
                        <a:t>Identify, </a:t>
                      </a:r>
                      <a:r>
                        <a:rPr dirty="0" sz="1400" spc="-5" b="1" i="1">
                          <a:latin typeface="Times New Roman"/>
                          <a:cs typeface="Times New Roman"/>
                        </a:rPr>
                        <a:t>formulate, review research literature,  </a:t>
                      </a:r>
                      <a:r>
                        <a:rPr dirty="0" sz="1400" spc="-5" b="1" i="1">
                          <a:latin typeface="Times New Roman"/>
                          <a:cs typeface="Times New Roman"/>
                        </a:rPr>
                        <a:t>and analyze complex engineering problems reaching substantiated  conclusions using first principles of mathematics, natural sciences,  and engineering</a:t>
                      </a:r>
                      <a:r>
                        <a:rPr dirty="0" sz="1400" b="1" i="1">
                          <a:latin typeface="Times New Roman"/>
                          <a:cs typeface="Times New Roman"/>
                        </a:rPr>
                        <a:t> </a:t>
                      </a:r>
                      <a:r>
                        <a:rPr dirty="0" sz="1400" spc="-5" b="1" i="1">
                          <a:latin typeface="Times New Roman"/>
                          <a:cs typeface="Times New Roman"/>
                        </a:rPr>
                        <a:t>sciences</a:t>
                      </a:r>
                      <a:endParaRPr sz="1400">
                        <a:latin typeface="Times New Roman"/>
                        <a:cs typeface="Times New Roman"/>
                      </a:endParaRPr>
                    </a:p>
                  </a:txBody>
                  <a:tcPr marL="0" marR="0" marB="0" marT="80010">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F5E8E8"/>
                    </a:solidFill>
                  </a:tcPr>
                </a:tc>
              </a:tr>
              <a:tr h="1628156">
                <a:tc>
                  <a:txBody>
                    <a:bodyPr/>
                    <a:lstStyle/>
                    <a:p>
                      <a:pPr>
                        <a:lnSpc>
                          <a:spcPct val="100000"/>
                        </a:lnSpc>
                        <a:spcBef>
                          <a:spcPts val="25"/>
                        </a:spcBef>
                      </a:pPr>
                      <a:endParaRPr sz="3250">
                        <a:latin typeface="Times New Roman"/>
                        <a:cs typeface="Times New Roman"/>
                      </a:endParaRPr>
                    </a:p>
                    <a:p>
                      <a:pPr marL="64135" marR="540385">
                        <a:lnSpc>
                          <a:spcPct val="107000"/>
                        </a:lnSpc>
                      </a:pPr>
                      <a:r>
                        <a:rPr dirty="0" sz="2000" b="1">
                          <a:latin typeface="Times New Roman"/>
                          <a:cs typeface="Times New Roman"/>
                        </a:rPr>
                        <a:t>Eva</a:t>
                      </a:r>
                      <a:r>
                        <a:rPr dirty="0" sz="2000" spc="5" b="1">
                          <a:latin typeface="Times New Roman"/>
                          <a:cs typeface="Times New Roman"/>
                        </a:rPr>
                        <a:t>l</a:t>
                      </a:r>
                      <a:r>
                        <a:rPr dirty="0" sz="2000" b="1">
                          <a:latin typeface="Times New Roman"/>
                          <a:cs typeface="Times New Roman"/>
                        </a:rPr>
                        <a:t>uate  </a:t>
                      </a:r>
                      <a:r>
                        <a:rPr dirty="0" sz="2000" spc="-5" b="1">
                          <a:solidFill>
                            <a:srgbClr val="FF0000"/>
                          </a:solidFill>
                          <a:latin typeface="Times New Roman"/>
                          <a:cs typeface="Times New Roman"/>
                        </a:rPr>
                        <a:t>(K5)</a:t>
                      </a:r>
                      <a:endParaRPr sz="2000">
                        <a:latin typeface="Times New Roman"/>
                        <a:cs typeface="Times New Roman"/>
                      </a:endParaRPr>
                    </a:p>
                  </a:txBody>
                  <a:tcPr marL="0" marR="0" marB="0" marT="3175">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E9CDCD"/>
                    </a:solidFill>
                  </a:tcPr>
                </a:tc>
                <a:tc>
                  <a:txBody>
                    <a:bodyPr/>
                    <a:lstStyle/>
                    <a:p>
                      <a:pPr>
                        <a:lnSpc>
                          <a:spcPct val="100000"/>
                        </a:lnSpc>
                        <a:spcBef>
                          <a:spcPts val="5"/>
                        </a:spcBef>
                      </a:pPr>
                      <a:endParaRPr sz="2150">
                        <a:latin typeface="Times New Roman"/>
                        <a:cs typeface="Times New Roman"/>
                      </a:endParaRPr>
                    </a:p>
                    <a:p>
                      <a:pPr marL="64135" marR="74295">
                        <a:lnSpc>
                          <a:spcPct val="107000"/>
                        </a:lnSpc>
                        <a:spcBef>
                          <a:spcPts val="5"/>
                        </a:spcBef>
                      </a:pPr>
                      <a:r>
                        <a:rPr dirty="0" sz="2000">
                          <a:latin typeface="Times New Roman"/>
                          <a:cs typeface="Times New Roman"/>
                        </a:rPr>
                        <a:t>Design/Dev</a:t>
                      </a:r>
                      <a:r>
                        <a:rPr dirty="0" sz="2000">
                          <a:latin typeface="Times New Roman"/>
                          <a:cs typeface="Times New Roman"/>
                        </a:rPr>
                        <a:t>elop  </a:t>
                      </a:r>
                      <a:r>
                        <a:rPr dirty="0" sz="2000" spc="-5">
                          <a:latin typeface="Times New Roman"/>
                          <a:cs typeface="Times New Roman"/>
                        </a:rPr>
                        <a:t>ment of  Solutions</a:t>
                      </a:r>
                      <a:endParaRPr sz="2000">
                        <a:latin typeface="Times New Roman"/>
                        <a:cs typeface="Times New Roman"/>
                      </a:endParaRPr>
                    </a:p>
                  </a:txBody>
                  <a:tcPr marL="0" marR="0" marB="0" marT="635">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E9CDCD"/>
                    </a:solidFill>
                  </a:tcPr>
                </a:tc>
                <a:tc>
                  <a:txBody>
                    <a:bodyPr/>
                    <a:lstStyle/>
                    <a:p>
                      <a:pPr marL="64135" marR="97155">
                        <a:lnSpc>
                          <a:spcPct val="107000"/>
                        </a:lnSpc>
                        <a:spcBef>
                          <a:spcPts val="630"/>
                        </a:spcBef>
                        <a:tabLst>
                          <a:tab pos="979169" algn="l"/>
                          <a:tab pos="1893570" algn="l"/>
                        </a:tabLst>
                      </a:pPr>
                      <a:r>
                        <a:rPr dirty="0" sz="1400" spc="-5" b="1">
                          <a:solidFill>
                            <a:srgbClr val="FF00FF"/>
                          </a:solidFill>
                          <a:latin typeface="Times New Roman"/>
                          <a:cs typeface="Times New Roman"/>
                        </a:rPr>
                        <a:t>Design/Development of Solutions</a:t>
                      </a:r>
                      <a:r>
                        <a:rPr dirty="0" sz="1400" spc="-5" b="1">
                          <a:solidFill>
                            <a:srgbClr val="0000FF"/>
                          </a:solidFill>
                          <a:latin typeface="Times New Roman"/>
                          <a:cs typeface="Times New Roman"/>
                        </a:rPr>
                        <a:t>: </a:t>
                      </a:r>
                      <a:r>
                        <a:rPr dirty="0" sz="1400" spc="-5" b="1">
                          <a:latin typeface="Times New Roman"/>
                          <a:cs typeface="Times New Roman"/>
                        </a:rPr>
                        <a:t>Design solutions for complex  engineering problems and design system components or processes  that</a:t>
                      </a:r>
                      <a:r>
                        <a:rPr dirty="0" sz="1400" spc="-15" b="1">
                          <a:latin typeface="Times New Roman"/>
                          <a:cs typeface="Times New Roman"/>
                        </a:rPr>
                        <a:t> </a:t>
                      </a:r>
                      <a:r>
                        <a:rPr dirty="0" sz="1400" spc="-5" b="1">
                          <a:latin typeface="Times New Roman"/>
                          <a:cs typeface="Times New Roman"/>
                        </a:rPr>
                        <a:t>meet	the specified needs with appropriate consideration for  the public</a:t>
                      </a:r>
                      <a:r>
                        <a:rPr dirty="0" sz="1400" spc="30" b="1">
                          <a:latin typeface="Times New Roman"/>
                          <a:cs typeface="Times New Roman"/>
                        </a:rPr>
                        <a:t> </a:t>
                      </a:r>
                      <a:r>
                        <a:rPr dirty="0" sz="1400" spc="-5" b="1">
                          <a:latin typeface="Times New Roman"/>
                          <a:cs typeface="Times New Roman"/>
                        </a:rPr>
                        <a:t>health</a:t>
                      </a:r>
                      <a:r>
                        <a:rPr dirty="0" sz="1400" spc="10" b="1">
                          <a:latin typeface="Times New Roman"/>
                          <a:cs typeface="Times New Roman"/>
                        </a:rPr>
                        <a:t> </a:t>
                      </a:r>
                      <a:r>
                        <a:rPr dirty="0" sz="1400" spc="-5" b="1">
                          <a:latin typeface="Times New Roman"/>
                          <a:cs typeface="Times New Roman"/>
                        </a:rPr>
                        <a:t>and	</a:t>
                      </a:r>
                      <a:r>
                        <a:rPr dirty="0" sz="1400" spc="-15" b="1">
                          <a:latin typeface="Times New Roman"/>
                          <a:cs typeface="Times New Roman"/>
                        </a:rPr>
                        <a:t>safety, </a:t>
                      </a:r>
                      <a:r>
                        <a:rPr dirty="0" sz="1400" spc="-5" b="1">
                          <a:latin typeface="Times New Roman"/>
                          <a:cs typeface="Times New Roman"/>
                        </a:rPr>
                        <a:t>and the cultural, societal, and  environmental</a:t>
                      </a:r>
                      <a:r>
                        <a:rPr dirty="0" sz="1400" spc="-20" b="1">
                          <a:latin typeface="Times New Roman"/>
                          <a:cs typeface="Times New Roman"/>
                        </a:rPr>
                        <a:t> </a:t>
                      </a:r>
                      <a:r>
                        <a:rPr dirty="0" sz="1400" spc="-5" b="1">
                          <a:latin typeface="Times New Roman"/>
                          <a:cs typeface="Times New Roman"/>
                        </a:rPr>
                        <a:t>considerations.</a:t>
                      </a:r>
                      <a:endParaRPr sz="1400">
                        <a:latin typeface="Times New Roman"/>
                        <a:cs typeface="Times New Roman"/>
                      </a:endParaRPr>
                    </a:p>
                  </a:txBody>
                  <a:tcPr marL="0" marR="0" marB="0" marT="80010">
                    <a:lnL w="12700">
                      <a:solidFill>
                        <a:srgbClr val="C32C2D"/>
                      </a:solidFill>
                      <a:prstDash val="solid"/>
                    </a:lnL>
                    <a:lnR w="12700">
                      <a:solidFill>
                        <a:srgbClr val="C32C2D"/>
                      </a:solidFill>
                      <a:prstDash val="solid"/>
                    </a:lnR>
                    <a:lnT w="12700">
                      <a:solidFill>
                        <a:srgbClr val="C32C2D"/>
                      </a:solidFill>
                      <a:prstDash val="solid"/>
                    </a:lnT>
                    <a:lnB w="12700">
                      <a:solidFill>
                        <a:srgbClr val="C32C2D"/>
                      </a:solidFill>
                      <a:prstDash val="solid"/>
                    </a:lnB>
                    <a:solidFill>
                      <a:srgbClr val="E9CDCD"/>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4623053" y="956310"/>
            <a:ext cx="660400" cy="609600"/>
            <a:chOff x="4623053" y="956310"/>
            <a:chExt cx="660400" cy="609600"/>
          </a:xfrm>
        </p:grpSpPr>
        <p:sp>
          <p:nvSpPr>
            <p:cNvPr id="6" name="object 6"/>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7" name="object 7"/>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graphicFrame>
        <p:nvGraphicFramePr>
          <p:cNvPr id="8" name="object 8"/>
          <p:cNvGraphicFramePr>
            <a:graphicFrameLocks noGrp="1"/>
          </p:cNvGraphicFramePr>
          <p:nvPr/>
        </p:nvGraphicFramePr>
        <p:xfrm>
          <a:off x="160781" y="150876"/>
          <a:ext cx="9584055" cy="6557009"/>
        </p:xfrm>
        <a:graphic>
          <a:graphicData uri="http://schemas.openxmlformats.org/drawingml/2006/table">
            <a:tbl>
              <a:tblPr firstRow="1" bandRow="1">
                <a:tableStyleId>{2D5ABB26-0587-4C30-8999-92F81FD0307C}</a:tableStyleId>
              </a:tblPr>
              <a:tblGrid>
                <a:gridCol w="594995"/>
                <a:gridCol w="712470"/>
                <a:gridCol w="4987925"/>
                <a:gridCol w="1425575"/>
                <a:gridCol w="1346200"/>
                <a:gridCol w="503554"/>
              </a:tblGrid>
              <a:tr h="1121664">
                <a:tc gridSpan="6">
                  <a:txBody>
                    <a:bodyPr/>
                    <a:lstStyle/>
                    <a:p>
                      <a:pPr marL="3820160" marR="1813560" indent="-2002155">
                        <a:lnSpc>
                          <a:spcPct val="100000"/>
                        </a:lnSpc>
                        <a:spcBef>
                          <a:spcPts val="1315"/>
                        </a:spcBef>
                      </a:pPr>
                      <a:r>
                        <a:rPr dirty="0" u="heavy" sz="2000" spc="-5" b="1">
                          <a:solidFill>
                            <a:srgbClr val="FF0000"/>
                          </a:solidFill>
                          <a:uFill>
                            <a:solidFill>
                              <a:srgbClr val="FF0000"/>
                            </a:solidFill>
                          </a:uFill>
                          <a:latin typeface="Bookman Old Style"/>
                          <a:cs typeface="Bookman Old Style"/>
                        </a:rPr>
                        <a:t>Marks Comparison of SAR of UG </a:t>
                      </a:r>
                      <a:r>
                        <a:rPr dirty="0" u="heavy" sz="2000" spc="-10" b="1">
                          <a:solidFill>
                            <a:srgbClr val="FF0000"/>
                          </a:solidFill>
                          <a:uFill>
                            <a:solidFill>
                              <a:srgbClr val="FF0000"/>
                            </a:solidFill>
                          </a:uFill>
                          <a:latin typeface="Bookman Old Style"/>
                          <a:cs typeface="Bookman Old Style"/>
                        </a:rPr>
                        <a:t>Engineering </a:t>
                      </a:r>
                      <a:r>
                        <a:rPr dirty="0" sz="2000" spc="-10" b="1">
                          <a:solidFill>
                            <a:srgbClr val="FF0000"/>
                          </a:solidFill>
                          <a:latin typeface="Bookman Old Style"/>
                          <a:cs typeface="Bookman Old Style"/>
                        </a:rPr>
                        <a:t> </a:t>
                      </a:r>
                      <a:r>
                        <a:rPr dirty="0" u="heavy" sz="2000" spc="-5" b="1">
                          <a:solidFill>
                            <a:srgbClr val="FF0000"/>
                          </a:solidFill>
                          <a:uFill>
                            <a:solidFill>
                              <a:srgbClr val="FF0000"/>
                            </a:solidFill>
                          </a:uFill>
                          <a:latin typeface="Bookman Old Style"/>
                          <a:cs typeface="Bookman Old Style"/>
                        </a:rPr>
                        <a:t>Tier-I &amp; Tier</a:t>
                      </a:r>
                      <a:r>
                        <a:rPr dirty="0" u="heavy" sz="2000" spc="35" b="1">
                          <a:solidFill>
                            <a:srgbClr val="FF0000"/>
                          </a:solidFill>
                          <a:uFill>
                            <a:solidFill>
                              <a:srgbClr val="FF0000"/>
                            </a:solidFill>
                          </a:uFill>
                          <a:latin typeface="Bookman Old Style"/>
                          <a:cs typeface="Bookman Old Style"/>
                        </a:rPr>
                        <a:t> </a:t>
                      </a:r>
                      <a:r>
                        <a:rPr dirty="0" u="heavy" sz="2000" spc="-10" b="1">
                          <a:solidFill>
                            <a:srgbClr val="FF0000"/>
                          </a:solidFill>
                          <a:uFill>
                            <a:solidFill>
                              <a:srgbClr val="FF0000"/>
                            </a:solidFill>
                          </a:uFill>
                          <a:latin typeface="Bookman Old Style"/>
                          <a:cs typeface="Bookman Old Style"/>
                        </a:rPr>
                        <a:t>II</a:t>
                      </a:r>
                      <a:endParaRPr sz="2000">
                        <a:latin typeface="Bookman Old Style"/>
                        <a:cs typeface="Bookman Old Style"/>
                      </a:endParaRPr>
                    </a:p>
                  </a:txBody>
                  <a:tcPr marL="0" marR="0" marB="0" marT="167005">
                    <a:lnL w="12700">
                      <a:solidFill>
                        <a:srgbClr val="7A9799"/>
                      </a:solidFill>
                      <a:prstDash val="solid"/>
                    </a:lnL>
                    <a:lnR w="12700">
                      <a:solidFill>
                        <a:srgbClr val="7A9799"/>
                      </a:solidFill>
                      <a:prstDash val="solid"/>
                    </a:lnR>
                    <a:lnT w="12700">
                      <a:solidFill>
                        <a:srgbClr val="7A9799"/>
                      </a:solidFill>
                      <a:prstDash val="solid"/>
                    </a:lnT>
                    <a:lnB w="12700">
                      <a:solidFill>
                        <a:srgbClr val="7A9799"/>
                      </a:solidFill>
                      <a:prstDash val="solid"/>
                    </a:lnB>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339217">
                <a:tc gridSpan="6">
                  <a:txBody>
                    <a:bodyPr/>
                    <a:lstStyle/>
                    <a:p>
                      <a:pPr>
                        <a:lnSpc>
                          <a:spcPct val="100000"/>
                        </a:lnSpc>
                      </a:pPr>
                      <a:endParaRPr sz="1200">
                        <a:latin typeface="Times New Roman"/>
                        <a:cs typeface="Times New Roman"/>
                      </a:endParaRPr>
                    </a:p>
                  </a:txBody>
                  <a:tcPr marL="0" marR="0" marB="0" marT="0">
                    <a:lnL w="12700">
                      <a:solidFill>
                        <a:srgbClr val="7A9799"/>
                      </a:solidFill>
                      <a:prstDash val="solid"/>
                    </a:lnL>
                    <a:lnR w="12700">
                      <a:solidFill>
                        <a:srgbClr val="7A9799"/>
                      </a:solidFill>
                      <a:prstDash val="solid"/>
                    </a:lnR>
                    <a:lnT w="12700">
                      <a:solidFill>
                        <a:srgbClr val="7A9799"/>
                      </a:solidFill>
                      <a:prstDash val="solid"/>
                    </a:lnT>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320166">
                <a:tc rowSpan="13">
                  <a:txBody>
                    <a:bodyPr/>
                    <a:lstStyle/>
                    <a:p>
                      <a:pPr>
                        <a:lnSpc>
                          <a:spcPct val="100000"/>
                        </a:lnSpc>
                      </a:pPr>
                      <a:endParaRPr sz="1200">
                        <a:latin typeface="Times New Roman"/>
                        <a:cs typeface="Times New Roman"/>
                      </a:endParaRPr>
                    </a:p>
                  </a:txBody>
                  <a:tcPr marL="0" marR="0" marB="0" marT="0">
                    <a:lnL w="12700">
                      <a:solidFill>
                        <a:srgbClr val="7A9799"/>
                      </a:solidFill>
                      <a:prstDash val="solid"/>
                    </a:lnL>
                    <a:lnR w="19050">
                      <a:solidFill>
                        <a:srgbClr val="000000"/>
                      </a:solidFill>
                      <a:prstDash val="solid"/>
                    </a:lnR>
                    <a:solidFill>
                      <a:srgbClr val="E9EEE8"/>
                    </a:solidFill>
                  </a:tcPr>
                </a:tc>
                <a:tc rowSpan="2">
                  <a:txBody>
                    <a:bodyPr/>
                    <a:lstStyle/>
                    <a:p>
                      <a:pPr>
                        <a:lnSpc>
                          <a:spcPct val="100000"/>
                        </a:lnSpc>
                        <a:spcBef>
                          <a:spcPts val="45"/>
                        </a:spcBef>
                      </a:pPr>
                      <a:endParaRPr sz="1700">
                        <a:latin typeface="Times New Roman"/>
                        <a:cs typeface="Times New Roman"/>
                      </a:endParaRPr>
                    </a:p>
                    <a:p>
                      <a:pPr marL="177165">
                        <a:lnSpc>
                          <a:spcPct val="100000"/>
                        </a:lnSpc>
                      </a:pPr>
                      <a:r>
                        <a:rPr dirty="0" sz="1200" spc="-5" b="1">
                          <a:latin typeface="Bookman Old Style"/>
                          <a:cs typeface="Bookman Old Style"/>
                        </a:rPr>
                        <a:t>S.No.</a:t>
                      </a:r>
                      <a:endParaRPr sz="1200">
                        <a:latin typeface="Bookman Old Style"/>
                        <a:cs typeface="Bookman Old Style"/>
                      </a:endParaRPr>
                    </a:p>
                  </a:txBody>
                  <a:tcPr marL="0" marR="0" marB="0" marT="5715">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solidFill>
                      <a:srgbClr val="E9EEE8"/>
                    </a:solidFill>
                  </a:tcPr>
                </a:tc>
                <a:tc rowSpan="2">
                  <a:txBody>
                    <a:bodyPr/>
                    <a:lstStyle/>
                    <a:p>
                      <a:pPr>
                        <a:lnSpc>
                          <a:spcPct val="100000"/>
                        </a:lnSpc>
                        <a:spcBef>
                          <a:spcPts val="45"/>
                        </a:spcBef>
                      </a:pPr>
                      <a:endParaRPr sz="1700">
                        <a:latin typeface="Times New Roman"/>
                        <a:cs typeface="Times New Roman"/>
                      </a:endParaRPr>
                    </a:p>
                    <a:p>
                      <a:pPr algn="ctr" marL="54610">
                        <a:lnSpc>
                          <a:spcPct val="100000"/>
                        </a:lnSpc>
                      </a:pPr>
                      <a:r>
                        <a:rPr dirty="0" sz="1200" b="1">
                          <a:latin typeface="Bookman Old Style"/>
                          <a:cs typeface="Bookman Old Style"/>
                        </a:rPr>
                        <a:t>Criteria</a:t>
                      </a:r>
                      <a:endParaRPr sz="1200">
                        <a:latin typeface="Bookman Old Style"/>
                        <a:cs typeface="Bookman Old Style"/>
                      </a:endParaRPr>
                    </a:p>
                  </a:txBody>
                  <a:tcPr marL="0" marR="0" marB="0" marT="5715">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solidFill>
                      <a:srgbClr val="E9EEE8"/>
                    </a:solidFill>
                  </a:tcPr>
                </a:tc>
                <a:tc gridSpan="2">
                  <a:txBody>
                    <a:bodyPr/>
                    <a:lstStyle/>
                    <a:p>
                      <a:pPr marL="895985">
                        <a:lnSpc>
                          <a:spcPct val="100000"/>
                        </a:lnSpc>
                        <a:spcBef>
                          <a:spcPts val="40"/>
                        </a:spcBef>
                      </a:pPr>
                      <a:r>
                        <a:rPr dirty="0" sz="1200" b="1">
                          <a:latin typeface="Calibri"/>
                          <a:cs typeface="Calibri"/>
                        </a:rPr>
                        <a:t>UG</a:t>
                      </a:r>
                      <a:r>
                        <a:rPr dirty="0" sz="1200" spc="-5" b="1">
                          <a:latin typeface="Calibri"/>
                          <a:cs typeface="Calibri"/>
                        </a:rPr>
                        <a:t> </a:t>
                      </a:r>
                      <a:r>
                        <a:rPr dirty="0" sz="1200" b="1">
                          <a:latin typeface="Calibri"/>
                          <a:cs typeface="Calibri"/>
                        </a:rPr>
                        <a:t>Engineering</a:t>
                      </a:r>
                      <a:endParaRPr sz="1200">
                        <a:latin typeface="Calibri"/>
                        <a:cs typeface="Calibri"/>
                      </a:endParaRPr>
                    </a:p>
                  </a:txBody>
                  <a:tcPr marL="0" marR="0" marB="0" marT="508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EE8"/>
                    </a:solidFill>
                  </a:tcPr>
                </a:tc>
                <a:tc hMerge="1">
                  <a:txBody>
                    <a:bodyPr/>
                    <a:lstStyle/>
                    <a:p>
                      <a:pPr/>
                    </a:p>
                  </a:txBody>
                  <a:tcPr marL="0" marR="0" marB="0" marT="0"/>
                </a:tc>
                <a:tc rowSpan="13">
                  <a:txBody>
                    <a:bodyPr/>
                    <a:lstStyle/>
                    <a:p>
                      <a:pPr>
                        <a:lnSpc>
                          <a:spcPct val="100000"/>
                        </a:lnSpc>
                      </a:pPr>
                      <a:endParaRPr sz="1200">
                        <a:latin typeface="Times New Roman"/>
                        <a:cs typeface="Times New Roman"/>
                      </a:endParaRPr>
                    </a:p>
                  </a:txBody>
                  <a:tcPr marL="0" marR="0" marB="0" marT="0">
                    <a:lnL w="19050">
                      <a:solidFill>
                        <a:srgbClr val="000000"/>
                      </a:solidFill>
                      <a:prstDash val="solid"/>
                    </a:lnL>
                    <a:lnR w="12700">
                      <a:solidFill>
                        <a:srgbClr val="7A9799"/>
                      </a:solidFill>
                      <a:prstDash val="solid"/>
                    </a:lnR>
                    <a:solidFill>
                      <a:srgbClr val="E9EEE8"/>
                    </a:solidFill>
                  </a:tcPr>
                </a:tc>
              </a:tr>
              <a:tr h="387731">
                <a:tc vMerge="1">
                  <a:txBody>
                    <a:bodyPr/>
                    <a:lstStyle/>
                    <a:p>
                      <a:pPr/>
                    </a:p>
                  </a:txBody>
                  <a:tcPr marL="0" marR="0" marB="0" marT="0">
                    <a:lnL w="12700">
                      <a:solidFill>
                        <a:srgbClr val="7A9799"/>
                      </a:solidFill>
                      <a:prstDash val="solid"/>
                    </a:lnL>
                    <a:lnR w="19050">
                      <a:solidFill>
                        <a:srgbClr val="000000"/>
                      </a:solidFill>
                      <a:prstDash val="solid"/>
                    </a:lnR>
                    <a:solidFill>
                      <a:srgbClr val="E9EEE8"/>
                    </a:solidFill>
                  </a:tcPr>
                </a:tc>
                <a:tc vMerge="1">
                  <a:txBody>
                    <a:bodyPr/>
                    <a:lstStyle/>
                    <a:p>
                      <a:pPr/>
                    </a:p>
                  </a:txBody>
                  <a:tcPr marL="0" marR="0" marB="0" marT="5715">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solidFill>
                      <a:srgbClr val="E9EEE8"/>
                    </a:solidFill>
                  </a:tcPr>
                </a:tc>
                <a:tc vMerge="1">
                  <a:txBody>
                    <a:bodyPr/>
                    <a:lstStyle/>
                    <a:p>
                      <a:pPr/>
                    </a:p>
                  </a:txBody>
                  <a:tcPr marL="0" marR="0" marB="0" marT="5715">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solidFill>
                      <a:srgbClr val="E9EEE8"/>
                    </a:solidFill>
                  </a:tcPr>
                </a:tc>
                <a:tc>
                  <a:txBody>
                    <a:bodyPr/>
                    <a:lstStyle/>
                    <a:p>
                      <a:pPr algn="ctr" marL="1270">
                        <a:lnSpc>
                          <a:spcPct val="100000"/>
                        </a:lnSpc>
                        <a:spcBef>
                          <a:spcPts val="40"/>
                        </a:spcBef>
                      </a:pPr>
                      <a:r>
                        <a:rPr dirty="0" sz="1200" spc="-5" b="1">
                          <a:latin typeface="Bookman Old Style"/>
                          <a:cs typeface="Bookman Old Style"/>
                        </a:rPr>
                        <a:t>Tier-I</a:t>
                      </a:r>
                      <a:endParaRPr sz="1200">
                        <a:latin typeface="Bookman Old Style"/>
                        <a:cs typeface="Bookman Old Style"/>
                      </a:endParaRPr>
                    </a:p>
                  </a:txBody>
                  <a:tcPr marL="0" marR="0" marB="0" marT="508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EE8"/>
                    </a:solidFill>
                  </a:tcPr>
                </a:tc>
                <a:tc>
                  <a:txBody>
                    <a:bodyPr/>
                    <a:lstStyle/>
                    <a:p>
                      <a:pPr algn="r" marR="416559">
                        <a:lnSpc>
                          <a:spcPct val="100000"/>
                        </a:lnSpc>
                        <a:spcBef>
                          <a:spcPts val="40"/>
                        </a:spcBef>
                      </a:pPr>
                      <a:r>
                        <a:rPr dirty="0" sz="1200" spc="-5" b="1">
                          <a:latin typeface="Bookman Old Style"/>
                          <a:cs typeface="Bookman Old Style"/>
                        </a:rPr>
                        <a:t>Tie</a:t>
                      </a:r>
                      <a:r>
                        <a:rPr dirty="0" sz="1200" b="1">
                          <a:latin typeface="Bookman Old Style"/>
                          <a:cs typeface="Bookman Old Style"/>
                        </a:rPr>
                        <a:t>r-II</a:t>
                      </a:r>
                      <a:endParaRPr sz="1200">
                        <a:latin typeface="Bookman Old Style"/>
                        <a:cs typeface="Bookman Old Style"/>
                      </a:endParaRPr>
                    </a:p>
                  </a:txBody>
                  <a:tcPr marL="0" marR="0" marB="0" marT="508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EE8"/>
                    </a:solidFill>
                  </a:tcPr>
                </a:tc>
                <a:tc vMerge="1">
                  <a:txBody>
                    <a:bodyPr/>
                    <a:lstStyle/>
                    <a:p>
                      <a:pPr/>
                    </a:p>
                  </a:txBody>
                  <a:tcPr marL="0" marR="0" marB="0" marT="0">
                    <a:lnL w="19050">
                      <a:solidFill>
                        <a:srgbClr val="000000"/>
                      </a:solidFill>
                      <a:prstDash val="solid"/>
                    </a:lnL>
                    <a:lnR w="12700">
                      <a:solidFill>
                        <a:srgbClr val="7A9799"/>
                      </a:solidFill>
                      <a:prstDash val="solid"/>
                    </a:lnR>
                    <a:solidFill>
                      <a:srgbClr val="E9EEE8"/>
                    </a:solidFill>
                  </a:tcPr>
                </a:tc>
              </a:tr>
              <a:tr h="319404">
                <a:tc vMerge="1">
                  <a:txBody>
                    <a:bodyPr/>
                    <a:lstStyle/>
                    <a:p>
                      <a:pPr/>
                    </a:p>
                  </a:txBody>
                  <a:tcPr marL="0" marR="0" marB="0" marT="0">
                    <a:lnL w="12700">
                      <a:solidFill>
                        <a:srgbClr val="7A9799"/>
                      </a:solidFill>
                      <a:prstDash val="solid"/>
                    </a:lnL>
                    <a:lnR w="19050">
                      <a:solidFill>
                        <a:srgbClr val="000000"/>
                      </a:solidFill>
                      <a:prstDash val="solid"/>
                    </a:lnR>
                    <a:solidFill>
                      <a:srgbClr val="E9EEE8"/>
                    </a:solidFill>
                  </a:tcPr>
                </a:tc>
                <a:tc>
                  <a:txBody>
                    <a:bodyPr/>
                    <a:lstStyle/>
                    <a:p>
                      <a:pPr algn="ctr">
                        <a:lnSpc>
                          <a:spcPct val="100000"/>
                        </a:lnSpc>
                        <a:spcBef>
                          <a:spcPts val="470"/>
                        </a:spcBef>
                      </a:pPr>
                      <a:r>
                        <a:rPr dirty="0" sz="1200" spc="-5" b="1">
                          <a:latin typeface="Bookman Old Style"/>
                          <a:cs typeface="Bookman Old Style"/>
                        </a:rPr>
                        <a:t>1.</a:t>
                      </a:r>
                      <a:endParaRPr sz="1200">
                        <a:latin typeface="Bookman Old Style"/>
                        <a:cs typeface="Bookman Old Style"/>
                      </a:endParaRPr>
                    </a:p>
                  </a:txBody>
                  <a:tcPr marL="0" marR="0" marB="0" marT="5969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122555">
                        <a:lnSpc>
                          <a:spcPct val="100000"/>
                        </a:lnSpc>
                        <a:spcBef>
                          <a:spcPts val="470"/>
                        </a:spcBef>
                      </a:pPr>
                      <a:r>
                        <a:rPr dirty="0" sz="1200" spc="-5" b="1">
                          <a:latin typeface="Bookman Old Style"/>
                          <a:cs typeface="Bookman Old Style"/>
                        </a:rPr>
                        <a:t>Vision, </a:t>
                      </a:r>
                      <a:r>
                        <a:rPr dirty="0" sz="1200" b="1">
                          <a:latin typeface="Bookman Old Style"/>
                          <a:cs typeface="Bookman Old Style"/>
                        </a:rPr>
                        <a:t>Mission </a:t>
                      </a:r>
                      <a:r>
                        <a:rPr dirty="0" sz="1200" spc="-5" b="1">
                          <a:latin typeface="Bookman Old Style"/>
                          <a:cs typeface="Bookman Old Style"/>
                        </a:rPr>
                        <a:t>and Program Educational</a:t>
                      </a:r>
                      <a:r>
                        <a:rPr dirty="0" sz="1200" spc="40" b="1">
                          <a:latin typeface="Bookman Old Style"/>
                          <a:cs typeface="Bookman Old Style"/>
                        </a:rPr>
                        <a:t> </a:t>
                      </a:r>
                      <a:r>
                        <a:rPr dirty="0" sz="1200" b="1">
                          <a:latin typeface="Bookman Old Style"/>
                          <a:cs typeface="Bookman Old Style"/>
                        </a:rPr>
                        <a:t>Objectives</a:t>
                      </a:r>
                      <a:endParaRPr sz="1200">
                        <a:latin typeface="Bookman Old Style"/>
                        <a:cs typeface="Bookman Old Style"/>
                      </a:endParaRPr>
                    </a:p>
                  </a:txBody>
                  <a:tcPr marL="0" marR="0" marB="0" marT="5969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100965">
                        <a:lnSpc>
                          <a:spcPct val="100000"/>
                        </a:lnSpc>
                        <a:spcBef>
                          <a:spcPts val="600"/>
                        </a:spcBef>
                      </a:pPr>
                      <a:r>
                        <a:rPr dirty="0" sz="1200" spc="-5" b="1">
                          <a:latin typeface="Bookman Old Style"/>
                          <a:cs typeface="Bookman Old Style"/>
                        </a:rPr>
                        <a:t>50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solidFill>
                      <a:srgbClr val="E9EEE8"/>
                    </a:solidFill>
                  </a:tcPr>
                </a:tc>
                <a:tc>
                  <a:txBody>
                    <a:bodyPr/>
                    <a:lstStyle/>
                    <a:p>
                      <a:pPr algn="ctr" marL="99060">
                        <a:lnSpc>
                          <a:spcPct val="100000"/>
                        </a:lnSpc>
                        <a:spcBef>
                          <a:spcPts val="600"/>
                        </a:spcBef>
                      </a:pPr>
                      <a:r>
                        <a:rPr dirty="0" sz="1200" spc="-5" b="1">
                          <a:latin typeface="Bookman Old Style"/>
                          <a:cs typeface="Bookman Old Style"/>
                        </a:rPr>
                        <a:t>60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solidFill>
                      <a:srgbClr val="E9EEE8"/>
                    </a:solidFill>
                  </a:tcPr>
                </a:tc>
                <a:tc vMerge="1">
                  <a:txBody>
                    <a:bodyPr/>
                    <a:lstStyle/>
                    <a:p>
                      <a:pPr/>
                    </a:p>
                  </a:txBody>
                  <a:tcPr marL="0" marR="0" marB="0" marT="0">
                    <a:lnL w="19050">
                      <a:solidFill>
                        <a:srgbClr val="000000"/>
                      </a:solidFill>
                      <a:prstDash val="solid"/>
                    </a:lnL>
                    <a:lnR w="12700">
                      <a:solidFill>
                        <a:srgbClr val="7A9799"/>
                      </a:solidFill>
                      <a:prstDash val="solid"/>
                    </a:lnR>
                    <a:solidFill>
                      <a:srgbClr val="E9EEE8"/>
                    </a:solidFill>
                  </a:tcPr>
                </a:tc>
              </a:tr>
              <a:tr h="782065">
                <a:tc vMerge="1">
                  <a:txBody>
                    <a:bodyPr/>
                    <a:lstStyle/>
                    <a:p>
                      <a:pPr/>
                    </a:p>
                  </a:txBody>
                  <a:tcPr marL="0" marR="0" marB="0" marT="0">
                    <a:lnL w="12700">
                      <a:solidFill>
                        <a:srgbClr val="7A9799"/>
                      </a:solidFill>
                      <a:prstDash val="solid"/>
                    </a:lnL>
                    <a:lnR w="19050">
                      <a:solidFill>
                        <a:srgbClr val="000000"/>
                      </a:solidFill>
                      <a:prstDash val="solid"/>
                    </a:lnR>
                    <a:solidFill>
                      <a:srgbClr val="E9EEE8"/>
                    </a:solidFill>
                  </a:tcPr>
                </a:tc>
                <a:tc>
                  <a:txBody>
                    <a:bodyPr/>
                    <a:lstStyle/>
                    <a:p>
                      <a:pPr>
                        <a:lnSpc>
                          <a:spcPct val="100000"/>
                        </a:lnSpc>
                        <a:spcBef>
                          <a:spcPts val="50"/>
                        </a:spcBef>
                      </a:pPr>
                      <a:endParaRPr sz="1950">
                        <a:latin typeface="Times New Roman"/>
                        <a:cs typeface="Times New Roman"/>
                      </a:endParaRPr>
                    </a:p>
                    <a:p>
                      <a:pPr algn="ctr">
                        <a:lnSpc>
                          <a:spcPct val="100000"/>
                        </a:lnSpc>
                      </a:pPr>
                      <a:r>
                        <a:rPr dirty="0" sz="1200" spc="-5" b="1">
                          <a:latin typeface="Bookman Old Style"/>
                          <a:cs typeface="Bookman Old Style"/>
                        </a:rPr>
                        <a:t>2.</a:t>
                      </a:r>
                      <a:endParaRPr sz="1200">
                        <a:latin typeface="Bookman Old Style"/>
                        <a:cs typeface="Bookman Old Style"/>
                      </a:endParaRPr>
                    </a:p>
                  </a:txBody>
                  <a:tcPr marL="0" marR="0" marB="0" marT="635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spcBef>
                          <a:spcPts val="50"/>
                        </a:spcBef>
                      </a:pPr>
                      <a:endParaRPr sz="1950">
                        <a:latin typeface="Times New Roman"/>
                        <a:cs typeface="Times New Roman"/>
                      </a:endParaRPr>
                    </a:p>
                    <a:p>
                      <a:pPr marL="122555">
                        <a:lnSpc>
                          <a:spcPct val="100000"/>
                        </a:lnSpc>
                      </a:pPr>
                      <a:r>
                        <a:rPr dirty="0" sz="1200" spc="-5" b="1">
                          <a:latin typeface="Bookman Old Style"/>
                          <a:cs typeface="Bookman Old Style"/>
                        </a:rPr>
                        <a:t>Program </a:t>
                      </a:r>
                      <a:r>
                        <a:rPr dirty="0" sz="1200" b="1">
                          <a:latin typeface="Bookman Old Style"/>
                          <a:cs typeface="Bookman Old Style"/>
                        </a:rPr>
                        <a:t>Curriculum </a:t>
                      </a:r>
                      <a:r>
                        <a:rPr dirty="0" sz="1200" spc="-5" b="1">
                          <a:latin typeface="Bookman Old Style"/>
                          <a:cs typeface="Bookman Old Style"/>
                        </a:rPr>
                        <a:t>and Teaching </a:t>
                      </a:r>
                      <a:r>
                        <a:rPr dirty="0" sz="1200" b="1">
                          <a:latin typeface="Bookman Old Style"/>
                          <a:cs typeface="Bookman Old Style"/>
                        </a:rPr>
                        <a:t>– </a:t>
                      </a:r>
                      <a:r>
                        <a:rPr dirty="0" sz="1200" spc="-5" b="1">
                          <a:latin typeface="Bookman Old Style"/>
                          <a:cs typeface="Bookman Old Style"/>
                        </a:rPr>
                        <a:t>Learning</a:t>
                      </a:r>
                      <a:r>
                        <a:rPr dirty="0" sz="1200" spc="5" b="1">
                          <a:latin typeface="Bookman Old Style"/>
                          <a:cs typeface="Bookman Old Style"/>
                        </a:rPr>
                        <a:t> </a:t>
                      </a:r>
                      <a:r>
                        <a:rPr dirty="0" sz="1200" spc="-5" b="1">
                          <a:latin typeface="Bookman Old Style"/>
                          <a:cs typeface="Bookman Old Style"/>
                        </a:rPr>
                        <a:t>Processes</a:t>
                      </a:r>
                      <a:endParaRPr sz="1200">
                        <a:latin typeface="Bookman Old Style"/>
                        <a:cs typeface="Bookman Old Style"/>
                      </a:endParaRPr>
                    </a:p>
                  </a:txBody>
                  <a:tcPr marL="0" marR="0" marB="0" marT="635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400">
                        <a:latin typeface="Times New Roman"/>
                        <a:cs typeface="Times New Roman"/>
                      </a:endParaRPr>
                    </a:p>
                    <a:p>
                      <a:pPr algn="ctr" marL="1270">
                        <a:lnSpc>
                          <a:spcPct val="100000"/>
                        </a:lnSpc>
                        <a:spcBef>
                          <a:spcPts val="810"/>
                        </a:spcBef>
                      </a:pPr>
                      <a:r>
                        <a:rPr dirty="0" sz="1200" spc="-5" b="1">
                          <a:latin typeface="Bookman Old Style"/>
                          <a:cs typeface="Bookman Old Style"/>
                        </a:rPr>
                        <a:t>100</a:t>
                      </a:r>
                      <a:endParaRPr sz="1200">
                        <a:latin typeface="Bookman Old Style"/>
                        <a:cs typeface="Bookman Old Style"/>
                      </a:endParaRPr>
                    </a:p>
                  </a:txBody>
                  <a:tcPr marL="0" marR="0" marB="0" marT="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nSpc>
                          <a:spcPct val="100000"/>
                        </a:lnSpc>
                      </a:pPr>
                      <a:endParaRPr sz="1400">
                        <a:latin typeface="Times New Roman"/>
                        <a:cs typeface="Times New Roman"/>
                      </a:endParaRPr>
                    </a:p>
                    <a:p>
                      <a:pPr algn="ctr">
                        <a:lnSpc>
                          <a:spcPct val="100000"/>
                        </a:lnSpc>
                        <a:spcBef>
                          <a:spcPts val="810"/>
                        </a:spcBef>
                      </a:pPr>
                      <a:r>
                        <a:rPr dirty="0" sz="1200" spc="-5" b="1">
                          <a:solidFill>
                            <a:srgbClr val="00AFEF"/>
                          </a:solidFill>
                          <a:latin typeface="Bookman Old Style"/>
                          <a:cs typeface="Bookman Old Style"/>
                        </a:rPr>
                        <a:t>120</a:t>
                      </a:r>
                      <a:endParaRPr sz="1200">
                        <a:latin typeface="Bookman Old Style"/>
                        <a:cs typeface="Bookman Old Style"/>
                      </a:endParaRPr>
                    </a:p>
                  </a:txBody>
                  <a:tcPr marL="0" marR="0" marB="0" marT="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vMerge="1">
                  <a:txBody>
                    <a:bodyPr/>
                    <a:lstStyle/>
                    <a:p>
                      <a:pPr/>
                    </a:p>
                  </a:txBody>
                  <a:tcPr marL="0" marR="0" marB="0" marT="0">
                    <a:lnL w="19050">
                      <a:solidFill>
                        <a:srgbClr val="000000"/>
                      </a:solidFill>
                      <a:prstDash val="solid"/>
                    </a:lnL>
                    <a:lnR w="12700">
                      <a:solidFill>
                        <a:srgbClr val="7A9799"/>
                      </a:solidFill>
                      <a:prstDash val="solid"/>
                    </a:lnR>
                    <a:solidFill>
                      <a:srgbClr val="E9EEE8"/>
                    </a:solidFill>
                  </a:tcPr>
                </a:tc>
              </a:tr>
              <a:tr h="400304">
                <a:tc vMerge="1">
                  <a:txBody>
                    <a:bodyPr/>
                    <a:lstStyle/>
                    <a:p>
                      <a:pPr/>
                    </a:p>
                  </a:txBody>
                  <a:tcPr marL="0" marR="0" marB="0" marT="0">
                    <a:lnL w="12700">
                      <a:solidFill>
                        <a:srgbClr val="7A9799"/>
                      </a:solidFill>
                      <a:prstDash val="solid"/>
                    </a:lnL>
                    <a:lnR w="19050">
                      <a:solidFill>
                        <a:srgbClr val="000000"/>
                      </a:solidFill>
                      <a:prstDash val="solid"/>
                    </a:lnR>
                    <a:solidFill>
                      <a:srgbClr val="E9EEE8"/>
                    </a:solidFill>
                  </a:tcPr>
                </a:tc>
                <a:tc>
                  <a:txBody>
                    <a:bodyPr/>
                    <a:lstStyle/>
                    <a:p>
                      <a:pPr algn="ctr">
                        <a:lnSpc>
                          <a:spcPct val="100000"/>
                        </a:lnSpc>
                        <a:spcBef>
                          <a:spcPts val="790"/>
                        </a:spcBef>
                      </a:pPr>
                      <a:r>
                        <a:rPr dirty="0" sz="1200" spc="-5" b="1">
                          <a:latin typeface="Bookman Old Style"/>
                          <a:cs typeface="Bookman Old Style"/>
                        </a:rPr>
                        <a:t>3.</a:t>
                      </a:r>
                      <a:endParaRPr sz="1200">
                        <a:latin typeface="Bookman Old Style"/>
                        <a:cs typeface="Bookman Old Style"/>
                      </a:endParaRPr>
                    </a:p>
                  </a:txBody>
                  <a:tcPr marL="0" marR="0" marB="0" marT="10033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122555">
                        <a:lnSpc>
                          <a:spcPct val="100000"/>
                        </a:lnSpc>
                        <a:spcBef>
                          <a:spcPts val="790"/>
                        </a:spcBef>
                      </a:pPr>
                      <a:r>
                        <a:rPr dirty="0" sz="1200" b="1">
                          <a:latin typeface="Bookman Old Style"/>
                          <a:cs typeface="Bookman Old Style"/>
                        </a:rPr>
                        <a:t>Course Outcomes </a:t>
                      </a:r>
                      <a:r>
                        <a:rPr dirty="0" sz="1200" spc="-5" b="1">
                          <a:latin typeface="Bookman Old Style"/>
                          <a:cs typeface="Bookman Old Style"/>
                        </a:rPr>
                        <a:t>and Program</a:t>
                      </a:r>
                      <a:r>
                        <a:rPr dirty="0" sz="1200" spc="20" b="1">
                          <a:latin typeface="Bookman Old Style"/>
                          <a:cs typeface="Bookman Old Style"/>
                        </a:rPr>
                        <a:t> </a:t>
                      </a:r>
                      <a:r>
                        <a:rPr dirty="0" sz="1200" b="1">
                          <a:latin typeface="Bookman Old Style"/>
                          <a:cs typeface="Bookman Old Style"/>
                        </a:rPr>
                        <a:t>Outcomes</a:t>
                      </a:r>
                      <a:endParaRPr sz="1200">
                        <a:latin typeface="Bookman Old Style"/>
                        <a:cs typeface="Bookman Old Style"/>
                      </a:endParaRPr>
                    </a:p>
                  </a:txBody>
                  <a:tcPr marL="0" marR="0" marB="0" marT="10033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100330">
                        <a:lnSpc>
                          <a:spcPct val="100000"/>
                        </a:lnSpc>
                        <a:spcBef>
                          <a:spcPts val="920"/>
                        </a:spcBef>
                      </a:pPr>
                      <a:r>
                        <a:rPr dirty="0" sz="1200" spc="-5" b="1">
                          <a:solidFill>
                            <a:srgbClr val="00AFEF"/>
                          </a:solidFill>
                          <a:latin typeface="Bookman Old Style"/>
                          <a:cs typeface="Bookman Old Style"/>
                        </a:rPr>
                        <a:t>175</a:t>
                      </a:r>
                      <a:endParaRPr sz="1200">
                        <a:latin typeface="Bookman Old Style"/>
                        <a:cs typeface="Bookman Old Style"/>
                      </a:endParaRPr>
                    </a:p>
                  </a:txBody>
                  <a:tcPr marL="0" marR="0" marB="0" marT="11684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99060">
                        <a:lnSpc>
                          <a:spcPct val="100000"/>
                        </a:lnSpc>
                        <a:spcBef>
                          <a:spcPts val="920"/>
                        </a:spcBef>
                      </a:pPr>
                      <a:r>
                        <a:rPr dirty="0" sz="1200" spc="-5" b="1">
                          <a:latin typeface="Bookman Old Style"/>
                          <a:cs typeface="Bookman Old Style"/>
                        </a:rPr>
                        <a:t>120</a:t>
                      </a:r>
                      <a:endParaRPr sz="1200">
                        <a:latin typeface="Bookman Old Style"/>
                        <a:cs typeface="Bookman Old Style"/>
                      </a:endParaRPr>
                    </a:p>
                  </a:txBody>
                  <a:tcPr marL="0" marR="0" marB="0" marT="11684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vMerge="1">
                  <a:txBody>
                    <a:bodyPr/>
                    <a:lstStyle/>
                    <a:p>
                      <a:pPr/>
                    </a:p>
                  </a:txBody>
                  <a:tcPr marL="0" marR="0" marB="0" marT="0">
                    <a:lnL w="19050">
                      <a:solidFill>
                        <a:srgbClr val="000000"/>
                      </a:solidFill>
                      <a:prstDash val="solid"/>
                    </a:lnL>
                    <a:lnR w="12700">
                      <a:solidFill>
                        <a:srgbClr val="7A9799"/>
                      </a:solidFill>
                      <a:prstDash val="solid"/>
                    </a:lnR>
                    <a:solidFill>
                      <a:srgbClr val="E9EEE8"/>
                    </a:solidFill>
                  </a:tcPr>
                </a:tc>
              </a:tr>
              <a:tr h="319405">
                <a:tc vMerge="1">
                  <a:txBody>
                    <a:bodyPr/>
                    <a:lstStyle/>
                    <a:p>
                      <a:pPr/>
                    </a:p>
                  </a:txBody>
                  <a:tcPr marL="0" marR="0" marB="0" marT="0">
                    <a:lnL w="12700">
                      <a:solidFill>
                        <a:srgbClr val="7A9799"/>
                      </a:solidFill>
                      <a:prstDash val="solid"/>
                    </a:lnL>
                    <a:lnR w="19050">
                      <a:solidFill>
                        <a:srgbClr val="000000"/>
                      </a:solidFill>
                      <a:prstDash val="solid"/>
                    </a:lnR>
                    <a:solidFill>
                      <a:srgbClr val="E9EEE8"/>
                    </a:solidFill>
                  </a:tcPr>
                </a:tc>
                <a:tc>
                  <a:txBody>
                    <a:bodyPr/>
                    <a:lstStyle/>
                    <a:p>
                      <a:pPr algn="ctr">
                        <a:lnSpc>
                          <a:spcPct val="100000"/>
                        </a:lnSpc>
                        <a:spcBef>
                          <a:spcPts val="475"/>
                        </a:spcBef>
                      </a:pPr>
                      <a:r>
                        <a:rPr dirty="0" sz="1200" spc="-5" b="1">
                          <a:latin typeface="Bookman Old Style"/>
                          <a:cs typeface="Bookman Old Style"/>
                        </a:rPr>
                        <a:t>4.</a:t>
                      </a:r>
                      <a:endParaRPr sz="1200">
                        <a:latin typeface="Bookman Old Style"/>
                        <a:cs typeface="Bookman Old Style"/>
                      </a:endParaRPr>
                    </a:p>
                  </a:txBody>
                  <a:tcPr marL="0" marR="0" marB="0" marT="60325">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122555">
                        <a:lnSpc>
                          <a:spcPct val="100000"/>
                        </a:lnSpc>
                        <a:spcBef>
                          <a:spcPts val="475"/>
                        </a:spcBef>
                      </a:pPr>
                      <a:r>
                        <a:rPr dirty="0" sz="1200" spc="-5" b="1">
                          <a:latin typeface="Bookman Old Style"/>
                          <a:cs typeface="Bookman Old Style"/>
                        </a:rPr>
                        <a:t>Students’</a:t>
                      </a:r>
                      <a:r>
                        <a:rPr dirty="0" sz="1200" spc="-15" b="1">
                          <a:latin typeface="Bookman Old Style"/>
                          <a:cs typeface="Bookman Old Style"/>
                        </a:rPr>
                        <a:t> </a:t>
                      </a:r>
                      <a:r>
                        <a:rPr dirty="0" sz="1200" spc="-5" b="1">
                          <a:latin typeface="Bookman Old Style"/>
                          <a:cs typeface="Bookman Old Style"/>
                        </a:rPr>
                        <a:t>Performance</a:t>
                      </a:r>
                      <a:endParaRPr sz="1200">
                        <a:latin typeface="Bookman Old Style"/>
                        <a:cs typeface="Bookman Old Style"/>
                      </a:endParaRPr>
                    </a:p>
                  </a:txBody>
                  <a:tcPr marL="0" marR="0" marB="0" marT="60325">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100330">
                        <a:lnSpc>
                          <a:spcPct val="100000"/>
                        </a:lnSpc>
                        <a:spcBef>
                          <a:spcPts val="600"/>
                        </a:spcBef>
                      </a:pPr>
                      <a:r>
                        <a:rPr dirty="0" sz="1200" spc="-5" b="1">
                          <a:latin typeface="Bookman Old Style"/>
                          <a:cs typeface="Bookman Old Style"/>
                        </a:rPr>
                        <a:t>100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99060">
                        <a:lnSpc>
                          <a:spcPct val="100000"/>
                        </a:lnSpc>
                        <a:spcBef>
                          <a:spcPts val="600"/>
                        </a:spcBef>
                      </a:pPr>
                      <a:r>
                        <a:rPr dirty="0" sz="1200" spc="-5" b="1">
                          <a:solidFill>
                            <a:srgbClr val="00AFEF"/>
                          </a:solidFill>
                          <a:latin typeface="Bookman Old Style"/>
                          <a:cs typeface="Bookman Old Style"/>
                        </a:rPr>
                        <a:t>150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vMerge="1">
                  <a:txBody>
                    <a:bodyPr/>
                    <a:lstStyle/>
                    <a:p>
                      <a:pPr/>
                    </a:p>
                  </a:txBody>
                  <a:tcPr marL="0" marR="0" marB="0" marT="0">
                    <a:lnL w="19050">
                      <a:solidFill>
                        <a:srgbClr val="000000"/>
                      </a:solidFill>
                      <a:prstDash val="solid"/>
                    </a:lnL>
                    <a:lnR w="12700">
                      <a:solidFill>
                        <a:srgbClr val="7A9799"/>
                      </a:solidFill>
                      <a:prstDash val="solid"/>
                    </a:lnR>
                    <a:solidFill>
                      <a:srgbClr val="E9EEE8"/>
                    </a:solidFill>
                  </a:tcPr>
                </a:tc>
              </a:tr>
              <a:tr h="319405">
                <a:tc vMerge="1">
                  <a:txBody>
                    <a:bodyPr/>
                    <a:lstStyle/>
                    <a:p>
                      <a:pPr/>
                    </a:p>
                  </a:txBody>
                  <a:tcPr marL="0" marR="0" marB="0" marT="0">
                    <a:lnL w="12700">
                      <a:solidFill>
                        <a:srgbClr val="7A9799"/>
                      </a:solidFill>
                      <a:prstDash val="solid"/>
                    </a:lnL>
                    <a:lnR w="19050">
                      <a:solidFill>
                        <a:srgbClr val="000000"/>
                      </a:solidFill>
                      <a:prstDash val="solid"/>
                    </a:lnR>
                    <a:solidFill>
                      <a:srgbClr val="E9EEE8"/>
                    </a:solidFill>
                  </a:tcPr>
                </a:tc>
                <a:tc>
                  <a:txBody>
                    <a:bodyPr/>
                    <a:lstStyle/>
                    <a:p>
                      <a:pPr algn="ctr">
                        <a:lnSpc>
                          <a:spcPct val="100000"/>
                        </a:lnSpc>
                        <a:spcBef>
                          <a:spcPts val="470"/>
                        </a:spcBef>
                      </a:pPr>
                      <a:r>
                        <a:rPr dirty="0" sz="1200" spc="-5" b="1">
                          <a:latin typeface="Bookman Old Style"/>
                          <a:cs typeface="Bookman Old Style"/>
                        </a:rPr>
                        <a:t>5.</a:t>
                      </a:r>
                      <a:endParaRPr sz="1200">
                        <a:latin typeface="Bookman Old Style"/>
                        <a:cs typeface="Bookman Old Style"/>
                      </a:endParaRPr>
                    </a:p>
                  </a:txBody>
                  <a:tcPr marL="0" marR="0" marB="0" marT="5969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122555">
                        <a:lnSpc>
                          <a:spcPct val="100000"/>
                        </a:lnSpc>
                        <a:spcBef>
                          <a:spcPts val="470"/>
                        </a:spcBef>
                      </a:pPr>
                      <a:r>
                        <a:rPr dirty="0" sz="1200" spc="-5" b="1">
                          <a:latin typeface="Bookman Old Style"/>
                          <a:cs typeface="Bookman Old Style"/>
                        </a:rPr>
                        <a:t>Faculty </a:t>
                      </a:r>
                      <a:r>
                        <a:rPr dirty="0" sz="1200" b="1">
                          <a:latin typeface="Bookman Old Style"/>
                          <a:cs typeface="Bookman Old Style"/>
                        </a:rPr>
                        <a:t>Information </a:t>
                      </a:r>
                      <a:r>
                        <a:rPr dirty="0" sz="1200" spc="-5" b="1">
                          <a:latin typeface="Bookman Old Style"/>
                          <a:cs typeface="Bookman Old Style"/>
                        </a:rPr>
                        <a:t>and</a:t>
                      </a:r>
                      <a:r>
                        <a:rPr dirty="0" sz="1200" spc="10" b="1">
                          <a:latin typeface="Bookman Old Style"/>
                          <a:cs typeface="Bookman Old Style"/>
                        </a:rPr>
                        <a:t> </a:t>
                      </a:r>
                      <a:r>
                        <a:rPr dirty="0" sz="1200" b="1">
                          <a:latin typeface="Bookman Old Style"/>
                          <a:cs typeface="Bookman Old Style"/>
                        </a:rPr>
                        <a:t>Contributions</a:t>
                      </a:r>
                      <a:endParaRPr sz="1200">
                        <a:latin typeface="Bookman Old Style"/>
                        <a:cs typeface="Bookman Old Style"/>
                      </a:endParaRPr>
                    </a:p>
                  </a:txBody>
                  <a:tcPr marL="0" marR="0" marB="0" marT="5969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100330">
                        <a:lnSpc>
                          <a:spcPct val="100000"/>
                        </a:lnSpc>
                        <a:spcBef>
                          <a:spcPts val="600"/>
                        </a:spcBef>
                      </a:pPr>
                      <a:r>
                        <a:rPr dirty="0" sz="1200" spc="-5" b="1">
                          <a:latin typeface="Bookman Old Style"/>
                          <a:cs typeface="Bookman Old Style"/>
                        </a:rPr>
                        <a:t>200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99060">
                        <a:lnSpc>
                          <a:spcPct val="100000"/>
                        </a:lnSpc>
                        <a:spcBef>
                          <a:spcPts val="600"/>
                        </a:spcBef>
                      </a:pPr>
                      <a:r>
                        <a:rPr dirty="0" sz="1200" spc="-5" b="1">
                          <a:latin typeface="Bookman Old Style"/>
                          <a:cs typeface="Bookman Old Style"/>
                        </a:rPr>
                        <a:t>200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vMerge="1">
                  <a:txBody>
                    <a:bodyPr/>
                    <a:lstStyle/>
                    <a:p>
                      <a:pPr/>
                    </a:p>
                  </a:txBody>
                  <a:tcPr marL="0" marR="0" marB="0" marT="0">
                    <a:lnL w="19050">
                      <a:solidFill>
                        <a:srgbClr val="000000"/>
                      </a:solidFill>
                      <a:prstDash val="solid"/>
                    </a:lnL>
                    <a:lnR w="12700">
                      <a:solidFill>
                        <a:srgbClr val="7A9799"/>
                      </a:solidFill>
                      <a:prstDash val="solid"/>
                    </a:lnR>
                    <a:solidFill>
                      <a:srgbClr val="E9EEE8"/>
                    </a:solidFill>
                  </a:tcPr>
                </a:tc>
              </a:tr>
              <a:tr h="319405">
                <a:tc vMerge="1">
                  <a:txBody>
                    <a:bodyPr/>
                    <a:lstStyle/>
                    <a:p>
                      <a:pPr/>
                    </a:p>
                  </a:txBody>
                  <a:tcPr marL="0" marR="0" marB="0" marT="0">
                    <a:lnL w="12700">
                      <a:solidFill>
                        <a:srgbClr val="7A9799"/>
                      </a:solidFill>
                      <a:prstDash val="solid"/>
                    </a:lnL>
                    <a:lnR w="19050">
                      <a:solidFill>
                        <a:srgbClr val="000000"/>
                      </a:solidFill>
                      <a:prstDash val="solid"/>
                    </a:lnR>
                    <a:solidFill>
                      <a:srgbClr val="E9EEE8"/>
                    </a:solidFill>
                  </a:tcPr>
                </a:tc>
                <a:tc>
                  <a:txBody>
                    <a:bodyPr/>
                    <a:lstStyle/>
                    <a:p>
                      <a:pPr algn="ctr">
                        <a:lnSpc>
                          <a:spcPct val="100000"/>
                        </a:lnSpc>
                        <a:spcBef>
                          <a:spcPts val="475"/>
                        </a:spcBef>
                      </a:pPr>
                      <a:r>
                        <a:rPr dirty="0" sz="1200" spc="-5" b="1">
                          <a:latin typeface="Bookman Old Style"/>
                          <a:cs typeface="Bookman Old Style"/>
                        </a:rPr>
                        <a:t>6.</a:t>
                      </a:r>
                      <a:endParaRPr sz="1200">
                        <a:latin typeface="Bookman Old Style"/>
                        <a:cs typeface="Bookman Old Style"/>
                      </a:endParaRPr>
                    </a:p>
                  </a:txBody>
                  <a:tcPr marL="0" marR="0" marB="0" marT="60325">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122555">
                        <a:lnSpc>
                          <a:spcPct val="100000"/>
                        </a:lnSpc>
                        <a:spcBef>
                          <a:spcPts val="475"/>
                        </a:spcBef>
                      </a:pPr>
                      <a:r>
                        <a:rPr dirty="0" sz="1200" spc="-5" b="1">
                          <a:latin typeface="Bookman Old Style"/>
                          <a:cs typeface="Bookman Old Style"/>
                        </a:rPr>
                        <a:t>Facilities and Technical</a:t>
                      </a:r>
                      <a:r>
                        <a:rPr dirty="0" sz="1200" spc="40" b="1">
                          <a:latin typeface="Bookman Old Style"/>
                          <a:cs typeface="Bookman Old Style"/>
                        </a:rPr>
                        <a:t> </a:t>
                      </a:r>
                      <a:r>
                        <a:rPr dirty="0" sz="1200" spc="-5" b="1">
                          <a:latin typeface="Bookman Old Style"/>
                          <a:cs typeface="Bookman Old Style"/>
                        </a:rPr>
                        <a:t>Support</a:t>
                      </a:r>
                      <a:endParaRPr sz="1200">
                        <a:latin typeface="Bookman Old Style"/>
                        <a:cs typeface="Bookman Old Style"/>
                      </a:endParaRPr>
                    </a:p>
                  </a:txBody>
                  <a:tcPr marL="0" marR="0" marB="0" marT="60325">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100965">
                        <a:lnSpc>
                          <a:spcPct val="100000"/>
                        </a:lnSpc>
                        <a:spcBef>
                          <a:spcPts val="600"/>
                        </a:spcBef>
                      </a:pPr>
                      <a:r>
                        <a:rPr dirty="0" sz="1200" spc="-5" b="1">
                          <a:latin typeface="Bookman Old Style"/>
                          <a:cs typeface="Bookman Old Style"/>
                        </a:rPr>
                        <a:t>80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99060">
                        <a:lnSpc>
                          <a:spcPct val="100000"/>
                        </a:lnSpc>
                        <a:spcBef>
                          <a:spcPts val="600"/>
                        </a:spcBef>
                      </a:pPr>
                      <a:r>
                        <a:rPr dirty="0" sz="1200" spc="-5" b="1">
                          <a:latin typeface="Bookman Old Style"/>
                          <a:cs typeface="Bookman Old Style"/>
                        </a:rPr>
                        <a:t>80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vMerge="1">
                  <a:txBody>
                    <a:bodyPr/>
                    <a:lstStyle/>
                    <a:p>
                      <a:pPr/>
                    </a:p>
                  </a:txBody>
                  <a:tcPr marL="0" marR="0" marB="0" marT="0">
                    <a:lnL w="19050">
                      <a:solidFill>
                        <a:srgbClr val="000000"/>
                      </a:solidFill>
                      <a:prstDash val="solid"/>
                    </a:lnL>
                    <a:lnR w="12700">
                      <a:solidFill>
                        <a:srgbClr val="7A9799"/>
                      </a:solidFill>
                      <a:prstDash val="solid"/>
                    </a:lnR>
                    <a:solidFill>
                      <a:srgbClr val="E9EEE8"/>
                    </a:solidFill>
                  </a:tcPr>
                </a:tc>
              </a:tr>
              <a:tr h="319404">
                <a:tc vMerge="1">
                  <a:txBody>
                    <a:bodyPr/>
                    <a:lstStyle/>
                    <a:p>
                      <a:pPr/>
                    </a:p>
                  </a:txBody>
                  <a:tcPr marL="0" marR="0" marB="0" marT="0">
                    <a:lnL w="12700">
                      <a:solidFill>
                        <a:srgbClr val="7A9799"/>
                      </a:solidFill>
                      <a:prstDash val="solid"/>
                    </a:lnL>
                    <a:lnR w="19050">
                      <a:solidFill>
                        <a:srgbClr val="000000"/>
                      </a:solidFill>
                      <a:prstDash val="solid"/>
                    </a:lnR>
                    <a:solidFill>
                      <a:srgbClr val="E9EEE8"/>
                    </a:solidFill>
                  </a:tcPr>
                </a:tc>
                <a:tc>
                  <a:txBody>
                    <a:bodyPr/>
                    <a:lstStyle/>
                    <a:p>
                      <a:pPr algn="ctr">
                        <a:lnSpc>
                          <a:spcPct val="100000"/>
                        </a:lnSpc>
                        <a:spcBef>
                          <a:spcPts val="475"/>
                        </a:spcBef>
                      </a:pPr>
                      <a:r>
                        <a:rPr dirty="0" sz="1200" spc="-5" b="1">
                          <a:latin typeface="Bookman Old Style"/>
                          <a:cs typeface="Bookman Old Style"/>
                        </a:rPr>
                        <a:t>7.</a:t>
                      </a:r>
                      <a:endParaRPr sz="1200">
                        <a:latin typeface="Bookman Old Style"/>
                        <a:cs typeface="Bookman Old Style"/>
                      </a:endParaRPr>
                    </a:p>
                  </a:txBody>
                  <a:tcPr marL="0" marR="0" marB="0" marT="60325">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122555">
                        <a:lnSpc>
                          <a:spcPct val="100000"/>
                        </a:lnSpc>
                        <a:spcBef>
                          <a:spcPts val="475"/>
                        </a:spcBef>
                      </a:pPr>
                      <a:r>
                        <a:rPr dirty="0" sz="1200" b="1">
                          <a:latin typeface="Bookman Old Style"/>
                          <a:cs typeface="Bookman Old Style"/>
                        </a:rPr>
                        <a:t>Continuous Improvement</a:t>
                      </a:r>
                      <a:endParaRPr sz="1200">
                        <a:latin typeface="Bookman Old Style"/>
                        <a:cs typeface="Bookman Old Style"/>
                      </a:endParaRPr>
                    </a:p>
                  </a:txBody>
                  <a:tcPr marL="0" marR="0" marB="0" marT="60325">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100965">
                        <a:lnSpc>
                          <a:spcPct val="100000"/>
                        </a:lnSpc>
                        <a:spcBef>
                          <a:spcPts val="600"/>
                        </a:spcBef>
                      </a:pPr>
                      <a:r>
                        <a:rPr dirty="0" sz="1200" spc="-5" b="1">
                          <a:solidFill>
                            <a:srgbClr val="00AFEF"/>
                          </a:solidFill>
                          <a:latin typeface="Bookman Old Style"/>
                          <a:cs typeface="Bookman Old Style"/>
                        </a:rPr>
                        <a:t>75</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99060">
                        <a:lnSpc>
                          <a:spcPct val="100000"/>
                        </a:lnSpc>
                        <a:spcBef>
                          <a:spcPts val="600"/>
                        </a:spcBef>
                      </a:pPr>
                      <a:r>
                        <a:rPr dirty="0" sz="1200" spc="-5" b="1">
                          <a:latin typeface="Bookman Old Style"/>
                          <a:cs typeface="Bookman Old Style"/>
                        </a:rPr>
                        <a:t>50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vMerge="1">
                  <a:txBody>
                    <a:bodyPr/>
                    <a:lstStyle/>
                    <a:p>
                      <a:pPr/>
                    </a:p>
                  </a:txBody>
                  <a:tcPr marL="0" marR="0" marB="0" marT="0">
                    <a:lnL w="19050">
                      <a:solidFill>
                        <a:srgbClr val="000000"/>
                      </a:solidFill>
                      <a:prstDash val="solid"/>
                    </a:lnL>
                    <a:lnR w="12700">
                      <a:solidFill>
                        <a:srgbClr val="7A9799"/>
                      </a:solidFill>
                      <a:prstDash val="solid"/>
                    </a:lnR>
                    <a:solidFill>
                      <a:srgbClr val="E9EEE8"/>
                    </a:solidFill>
                  </a:tcPr>
                </a:tc>
              </a:tr>
              <a:tr h="319405">
                <a:tc vMerge="1">
                  <a:txBody>
                    <a:bodyPr/>
                    <a:lstStyle/>
                    <a:p>
                      <a:pPr/>
                    </a:p>
                  </a:txBody>
                  <a:tcPr marL="0" marR="0" marB="0" marT="0">
                    <a:lnL w="12700">
                      <a:solidFill>
                        <a:srgbClr val="7A9799"/>
                      </a:solidFill>
                      <a:prstDash val="solid"/>
                    </a:lnL>
                    <a:lnR w="19050">
                      <a:solidFill>
                        <a:srgbClr val="000000"/>
                      </a:solidFill>
                      <a:prstDash val="solid"/>
                    </a:lnR>
                    <a:solidFill>
                      <a:srgbClr val="E9EEE8"/>
                    </a:solidFill>
                  </a:tcPr>
                </a:tc>
                <a:tc>
                  <a:txBody>
                    <a:bodyPr/>
                    <a:lstStyle/>
                    <a:p>
                      <a:pPr algn="ctr">
                        <a:lnSpc>
                          <a:spcPct val="100000"/>
                        </a:lnSpc>
                        <a:spcBef>
                          <a:spcPts val="475"/>
                        </a:spcBef>
                      </a:pPr>
                      <a:r>
                        <a:rPr dirty="0" sz="1200" spc="-5" b="1">
                          <a:latin typeface="Bookman Old Style"/>
                          <a:cs typeface="Bookman Old Style"/>
                        </a:rPr>
                        <a:t>8.</a:t>
                      </a:r>
                      <a:endParaRPr sz="1200">
                        <a:latin typeface="Bookman Old Style"/>
                        <a:cs typeface="Bookman Old Style"/>
                      </a:endParaRPr>
                    </a:p>
                  </a:txBody>
                  <a:tcPr marL="0" marR="0" marB="0" marT="60325">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122555">
                        <a:lnSpc>
                          <a:spcPct val="100000"/>
                        </a:lnSpc>
                        <a:spcBef>
                          <a:spcPts val="475"/>
                        </a:spcBef>
                      </a:pPr>
                      <a:r>
                        <a:rPr dirty="0" sz="1200" spc="-5" b="1">
                          <a:latin typeface="Bookman Old Style"/>
                          <a:cs typeface="Bookman Old Style"/>
                        </a:rPr>
                        <a:t>First Year</a:t>
                      </a:r>
                      <a:r>
                        <a:rPr dirty="0" sz="1200" b="1">
                          <a:latin typeface="Bookman Old Style"/>
                          <a:cs typeface="Bookman Old Style"/>
                        </a:rPr>
                        <a:t> </a:t>
                      </a:r>
                      <a:r>
                        <a:rPr dirty="0" sz="1200" spc="-5" b="1">
                          <a:latin typeface="Bookman Old Style"/>
                          <a:cs typeface="Bookman Old Style"/>
                        </a:rPr>
                        <a:t>Academics</a:t>
                      </a:r>
                      <a:endParaRPr sz="1200">
                        <a:latin typeface="Bookman Old Style"/>
                        <a:cs typeface="Bookman Old Style"/>
                      </a:endParaRPr>
                    </a:p>
                  </a:txBody>
                  <a:tcPr marL="0" marR="0" marB="0" marT="60325">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100965">
                        <a:lnSpc>
                          <a:spcPct val="100000"/>
                        </a:lnSpc>
                        <a:spcBef>
                          <a:spcPts val="600"/>
                        </a:spcBef>
                      </a:pPr>
                      <a:r>
                        <a:rPr dirty="0" sz="1200" spc="-5" b="1">
                          <a:latin typeface="Bookman Old Style"/>
                          <a:cs typeface="Bookman Old Style"/>
                        </a:rPr>
                        <a:t>50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99060">
                        <a:lnSpc>
                          <a:spcPct val="100000"/>
                        </a:lnSpc>
                        <a:spcBef>
                          <a:spcPts val="600"/>
                        </a:spcBef>
                      </a:pPr>
                      <a:r>
                        <a:rPr dirty="0" sz="1200" spc="-5" b="1">
                          <a:latin typeface="Bookman Old Style"/>
                          <a:cs typeface="Bookman Old Style"/>
                        </a:rPr>
                        <a:t>50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vMerge="1">
                  <a:txBody>
                    <a:bodyPr/>
                    <a:lstStyle/>
                    <a:p>
                      <a:pPr/>
                    </a:p>
                  </a:txBody>
                  <a:tcPr marL="0" marR="0" marB="0" marT="0">
                    <a:lnL w="19050">
                      <a:solidFill>
                        <a:srgbClr val="000000"/>
                      </a:solidFill>
                      <a:prstDash val="solid"/>
                    </a:lnL>
                    <a:lnR w="12700">
                      <a:solidFill>
                        <a:srgbClr val="7A9799"/>
                      </a:solidFill>
                      <a:prstDash val="solid"/>
                    </a:lnR>
                    <a:solidFill>
                      <a:srgbClr val="E9EEE8"/>
                    </a:solidFill>
                  </a:tcPr>
                </a:tc>
              </a:tr>
              <a:tr h="319417">
                <a:tc vMerge="1">
                  <a:txBody>
                    <a:bodyPr/>
                    <a:lstStyle/>
                    <a:p>
                      <a:pPr/>
                    </a:p>
                  </a:txBody>
                  <a:tcPr marL="0" marR="0" marB="0" marT="0">
                    <a:lnL w="12700">
                      <a:solidFill>
                        <a:srgbClr val="7A9799"/>
                      </a:solidFill>
                      <a:prstDash val="solid"/>
                    </a:lnL>
                    <a:lnR w="19050">
                      <a:solidFill>
                        <a:srgbClr val="000000"/>
                      </a:solidFill>
                      <a:prstDash val="solid"/>
                    </a:lnR>
                    <a:solidFill>
                      <a:srgbClr val="E9EEE8"/>
                    </a:solidFill>
                  </a:tcPr>
                </a:tc>
                <a:tc>
                  <a:txBody>
                    <a:bodyPr/>
                    <a:lstStyle/>
                    <a:p>
                      <a:pPr algn="ctr">
                        <a:lnSpc>
                          <a:spcPct val="100000"/>
                        </a:lnSpc>
                        <a:spcBef>
                          <a:spcPts val="475"/>
                        </a:spcBef>
                      </a:pPr>
                      <a:r>
                        <a:rPr dirty="0" sz="1200" spc="-5" b="1">
                          <a:latin typeface="Bookman Old Style"/>
                          <a:cs typeface="Bookman Old Style"/>
                        </a:rPr>
                        <a:t>9.</a:t>
                      </a:r>
                      <a:endParaRPr sz="1200">
                        <a:latin typeface="Bookman Old Style"/>
                        <a:cs typeface="Bookman Old Style"/>
                      </a:endParaRPr>
                    </a:p>
                  </a:txBody>
                  <a:tcPr marL="0" marR="0" marB="0" marT="60325">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122555">
                        <a:lnSpc>
                          <a:spcPct val="100000"/>
                        </a:lnSpc>
                        <a:spcBef>
                          <a:spcPts val="475"/>
                        </a:spcBef>
                      </a:pPr>
                      <a:r>
                        <a:rPr dirty="0" sz="1200" spc="-5" b="1">
                          <a:latin typeface="Bookman Old Style"/>
                          <a:cs typeface="Bookman Old Style"/>
                        </a:rPr>
                        <a:t>Student Support</a:t>
                      </a:r>
                      <a:r>
                        <a:rPr dirty="0" sz="1200" spc="-25" b="1">
                          <a:latin typeface="Bookman Old Style"/>
                          <a:cs typeface="Bookman Old Style"/>
                        </a:rPr>
                        <a:t> </a:t>
                      </a:r>
                      <a:r>
                        <a:rPr dirty="0" sz="1200" spc="-5" b="1">
                          <a:latin typeface="Bookman Old Style"/>
                          <a:cs typeface="Bookman Old Style"/>
                        </a:rPr>
                        <a:t>Systems</a:t>
                      </a:r>
                      <a:endParaRPr sz="1200">
                        <a:latin typeface="Bookman Old Style"/>
                        <a:cs typeface="Bookman Old Style"/>
                      </a:endParaRPr>
                    </a:p>
                  </a:txBody>
                  <a:tcPr marL="0" marR="0" marB="0" marT="60325">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100965">
                        <a:lnSpc>
                          <a:spcPct val="100000"/>
                        </a:lnSpc>
                        <a:spcBef>
                          <a:spcPts val="600"/>
                        </a:spcBef>
                      </a:pPr>
                      <a:r>
                        <a:rPr dirty="0" sz="1200" spc="-5" b="1">
                          <a:latin typeface="Bookman Old Style"/>
                          <a:cs typeface="Bookman Old Style"/>
                        </a:rPr>
                        <a:t>50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99060">
                        <a:lnSpc>
                          <a:spcPct val="100000"/>
                        </a:lnSpc>
                        <a:spcBef>
                          <a:spcPts val="600"/>
                        </a:spcBef>
                      </a:pPr>
                      <a:r>
                        <a:rPr dirty="0" sz="1200" spc="-5" b="1">
                          <a:latin typeface="Bookman Old Style"/>
                          <a:cs typeface="Bookman Old Style"/>
                        </a:rPr>
                        <a:t>50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vMerge="1">
                  <a:txBody>
                    <a:bodyPr/>
                    <a:lstStyle/>
                    <a:p>
                      <a:pPr/>
                    </a:p>
                  </a:txBody>
                  <a:tcPr marL="0" marR="0" marB="0" marT="0">
                    <a:lnL w="19050">
                      <a:solidFill>
                        <a:srgbClr val="000000"/>
                      </a:solidFill>
                      <a:prstDash val="solid"/>
                    </a:lnL>
                    <a:lnR w="12700">
                      <a:solidFill>
                        <a:srgbClr val="7A9799"/>
                      </a:solidFill>
                      <a:prstDash val="solid"/>
                    </a:lnR>
                    <a:solidFill>
                      <a:srgbClr val="E9EEE8"/>
                    </a:solidFill>
                  </a:tcPr>
                </a:tc>
              </a:tr>
              <a:tr h="319405">
                <a:tc vMerge="1">
                  <a:txBody>
                    <a:bodyPr/>
                    <a:lstStyle/>
                    <a:p>
                      <a:pPr/>
                    </a:p>
                  </a:txBody>
                  <a:tcPr marL="0" marR="0" marB="0" marT="0">
                    <a:lnL w="12700">
                      <a:solidFill>
                        <a:srgbClr val="7A9799"/>
                      </a:solidFill>
                      <a:prstDash val="solid"/>
                    </a:lnL>
                    <a:lnR w="19050">
                      <a:solidFill>
                        <a:srgbClr val="000000"/>
                      </a:solidFill>
                      <a:prstDash val="solid"/>
                    </a:lnR>
                    <a:solidFill>
                      <a:srgbClr val="E9EEE8"/>
                    </a:solidFill>
                  </a:tcPr>
                </a:tc>
                <a:tc>
                  <a:txBody>
                    <a:bodyPr/>
                    <a:lstStyle/>
                    <a:p>
                      <a:pPr algn="ctr">
                        <a:lnSpc>
                          <a:spcPct val="100000"/>
                        </a:lnSpc>
                        <a:spcBef>
                          <a:spcPts val="475"/>
                        </a:spcBef>
                      </a:pPr>
                      <a:r>
                        <a:rPr dirty="0" sz="1200" spc="-5" b="1">
                          <a:latin typeface="Bookman Old Style"/>
                          <a:cs typeface="Bookman Old Style"/>
                        </a:rPr>
                        <a:t>10.</a:t>
                      </a:r>
                      <a:endParaRPr sz="1200">
                        <a:latin typeface="Bookman Old Style"/>
                        <a:cs typeface="Bookman Old Style"/>
                      </a:endParaRPr>
                    </a:p>
                  </a:txBody>
                  <a:tcPr marL="0" marR="0" marB="0" marT="60325">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marL="122555">
                        <a:lnSpc>
                          <a:spcPct val="100000"/>
                        </a:lnSpc>
                        <a:spcBef>
                          <a:spcPts val="475"/>
                        </a:spcBef>
                      </a:pPr>
                      <a:r>
                        <a:rPr dirty="0" sz="1200" b="1">
                          <a:latin typeface="Bookman Old Style"/>
                          <a:cs typeface="Bookman Old Style"/>
                        </a:rPr>
                        <a:t>Governance, Institutional </a:t>
                      </a:r>
                      <a:r>
                        <a:rPr dirty="0" sz="1200" spc="-5" b="1">
                          <a:latin typeface="Bookman Old Style"/>
                          <a:cs typeface="Bookman Old Style"/>
                        </a:rPr>
                        <a:t>Support and Financial</a:t>
                      </a:r>
                      <a:r>
                        <a:rPr dirty="0" sz="1200" spc="-15" b="1">
                          <a:latin typeface="Bookman Old Style"/>
                          <a:cs typeface="Bookman Old Style"/>
                        </a:rPr>
                        <a:t> </a:t>
                      </a:r>
                      <a:r>
                        <a:rPr dirty="0" sz="1200" b="1">
                          <a:latin typeface="Bookman Old Style"/>
                          <a:cs typeface="Bookman Old Style"/>
                        </a:rPr>
                        <a:t>Resources</a:t>
                      </a:r>
                      <a:endParaRPr sz="1200">
                        <a:latin typeface="Bookman Old Style"/>
                        <a:cs typeface="Bookman Old Style"/>
                      </a:endParaRPr>
                    </a:p>
                  </a:txBody>
                  <a:tcPr marL="0" marR="0" marB="0" marT="60325">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100330">
                        <a:lnSpc>
                          <a:spcPct val="100000"/>
                        </a:lnSpc>
                        <a:spcBef>
                          <a:spcPts val="600"/>
                        </a:spcBef>
                      </a:pPr>
                      <a:r>
                        <a:rPr dirty="0" sz="1200" spc="-5" b="1">
                          <a:latin typeface="Bookman Old Style"/>
                          <a:cs typeface="Bookman Old Style"/>
                        </a:rPr>
                        <a:t>120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a:txBody>
                    <a:bodyPr/>
                    <a:lstStyle/>
                    <a:p>
                      <a:pPr algn="ctr" marL="99060">
                        <a:lnSpc>
                          <a:spcPct val="100000"/>
                        </a:lnSpc>
                        <a:spcBef>
                          <a:spcPts val="600"/>
                        </a:spcBef>
                      </a:pPr>
                      <a:r>
                        <a:rPr dirty="0" sz="1200" spc="-5" b="1">
                          <a:latin typeface="Bookman Old Style"/>
                          <a:cs typeface="Bookman Old Style"/>
                        </a:rPr>
                        <a:t>120</a:t>
                      </a:r>
                      <a:endParaRPr sz="1200">
                        <a:latin typeface="Bookman Old Style"/>
                        <a:cs typeface="Bookman Old Style"/>
                      </a:endParaRPr>
                    </a:p>
                  </a:txBody>
                  <a:tcPr marL="0" marR="0" marB="0" marT="7620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E9EEE8"/>
                    </a:solidFill>
                  </a:tcPr>
                </a:tc>
                <a:tc vMerge="1">
                  <a:txBody>
                    <a:bodyPr/>
                    <a:lstStyle/>
                    <a:p>
                      <a:pPr/>
                    </a:p>
                  </a:txBody>
                  <a:tcPr marL="0" marR="0" marB="0" marT="0">
                    <a:lnL w="19050">
                      <a:solidFill>
                        <a:srgbClr val="000000"/>
                      </a:solidFill>
                      <a:prstDash val="solid"/>
                    </a:lnL>
                    <a:lnR w="12700">
                      <a:solidFill>
                        <a:srgbClr val="7A9799"/>
                      </a:solidFill>
                      <a:prstDash val="solid"/>
                    </a:lnR>
                    <a:solidFill>
                      <a:srgbClr val="E9EEE8"/>
                    </a:solidFill>
                  </a:tcPr>
                </a:tc>
              </a:tr>
              <a:tr h="326377">
                <a:tc vMerge="1">
                  <a:txBody>
                    <a:bodyPr/>
                    <a:lstStyle/>
                    <a:p>
                      <a:pPr/>
                    </a:p>
                  </a:txBody>
                  <a:tcPr marL="0" marR="0" marB="0" marT="0">
                    <a:lnL w="12700">
                      <a:solidFill>
                        <a:srgbClr val="7A9799"/>
                      </a:solidFill>
                      <a:prstDash val="solid"/>
                    </a:lnL>
                    <a:lnR w="19050">
                      <a:solidFill>
                        <a:srgbClr val="000000"/>
                      </a:solidFill>
                      <a:prstDash val="solid"/>
                    </a:lnR>
                    <a:solidFill>
                      <a:srgbClr val="E9EEE8"/>
                    </a:solidFill>
                  </a:tcPr>
                </a:tc>
                <a:tc gridSpan="2">
                  <a:txBody>
                    <a:bodyPr/>
                    <a:lstStyle/>
                    <a:p>
                      <a:pPr algn="ctr" marL="53975">
                        <a:lnSpc>
                          <a:spcPct val="100000"/>
                        </a:lnSpc>
                        <a:spcBef>
                          <a:spcPts val="725"/>
                        </a:spcBef>
                      </a:pPr>
                      <a:r>
                        <a:rPr dirty="0" sz="1200" spc="-5" b="1">
                          <a:latin typeface="Bookman Old Style"/>
                          <a:cs typeface="Bookman Old Style"/>
                        </a:rPr>
                        <a:t>TOTAL</a:t>
                      </a:r>
                      <a:endParaRPr sz="1200">
                        <a:latin typeface="Bookman Old Style"/>
                        <a:cs typeface="Bookman Old Style"/>
                      </a:endParaRPr>
                    </a:p>
                  </a:txBody>
                  <a:tcPr marL="0" marR="0" marB="0" marT="92075">
                    <a:lnL w="19050">
                      <a:solidFill>
                        <a:srgbClr val="000000"/>
                      </a:solidFill>
                      <a:prstDash val="solid"/>
                    </a:lnL>
                    <a:lnR w="19050">
                      <a:solidFill>
                        <a:srgbClr val="000000"/>
                      </a:solidFill>
                      <a:prstDash val="solid"/>
                    </a:lnR>
                    <a:lnT w="12700">
                      <a:solidFill>
                        <a:srgbClr val="000000"/>
                      </a:solidFill>
                      <a:prstDash val="solid"/>
                    </a:lnT>
                    <a:solidFill>
                      <a:srgbClr val="E9EEE8"/>
                    </a:solidFill>
                  </a:tcPr>
                </a:tc>
                <a:tc hMerge="1">
                  <a:txBody>
                    <a:bodyPr/>
                    <a:lstStyle/>
                    <a:p>
                      <a:pPr/>
                    </a:p>
                  </a:txBody>
                  <a:tcPr marL="0" marR="0" marB="0" marT="0"/>
                </a:tc>
                <a:tc>
                  <a:txBody>
                    <a:bodyPr/>
                    <a:lstStyle/>
                    <a:p>
                      <a:pPr marL="561340">
                        <a:lnSpc>
                          <a:spcPct val="100000"/>
                        </a:lnSpc>
                        <a:spcBef>
                          <a:spcPts val="420"/>
                        </a:spcBef>
                      </a:pPr>
                      <a:r>
                        <a:rPr dirty="0" sz="1200" spc="-5" b="1">
                          <a:latin typeface="Bookman Old Style"/>
                          <a:cs typeface="Bookman Old Style"/>
                        </a:rPr>
                        <a:t>1000</a:t>
                      </a:r>
                      <a:endParaRPr sz="1200">
                        <a:latin typeface="Bookman Old Style"/>
                        <a:cs typeface="Bookman Old Style"/>
                      </a:endParaRPr>
                    </a:p>
                  </a:txBody>
                  <a:tcPr marL="0" marR="0" marB="0" marT="53340">
                    <a:lnL w="19050">
                      <a:solidFill>
                        <a:srgbClr val="000000"/>
                      </a:solidFill>
                      <a:prstDash val="solid"/>
                    </a:lnL>
                    <a:lnR w="19050">
                      <a:solidFill>
                        <a:srgbClr val="000000"/>
                      </a:solidFill>
                      <a:prstDash val="solid"/>
                    </a:lnR>
                    <a:lnT w="12700">
                      <a:solidFill>
                        <a:srgbClr val="000000"/>
                      </a:solidFill>
                      <a:prstDash val="solid"/>
                    </a:lnT>
                    <a:solidFill>
                      <a:srgbClr val="E9EEE8"/>
                    </a:solidFill>
                  </a:tcPr>
                </a:tc>
                <a:tc>
                  <a:txBody>
                    <a:bodyPr/>
                    <a:lstStyle/>
                    <a:p>
                      <a:pPr algn="r" marR="414020">
                        <a:lnSpc>
                          <a:spcPct val="100000"/>
                        </a:lnSpc>
                        <a:spcBef>
                          <a:spcPts val="850"/>
                        </a:spcBef>
                      </a:pPr>
                      <a:r>
                        <a:rPr dirty="0" sz="1200" spc="-5" b="1">
                          <a:latin typeface="Bookman Old Style"/>
                          <a:cs typeface="Bookman Old Style"/>
                        </a:rPr>
                        <a:t>1000</a:t>
                      </a:r>
                      <a:endParaRPr sz="1200">
                        <a:latin typeface="Bookman Old Style"/>
                        <a:cs typeface="Bookman Old Style"/>
                      </a:endParaRPr>
                    </a:p>
                  </a:txBody>
                  <a:tcPr marL="0" marR="0" marB="0" marT="107950">
                    <a:lnL w="19050">
                      <a:solidFill>
                        <a:srgbClr val="000000"/>
                      </a:solidFill>
                      <a:prstDash val="solid"/>
                    </a:lnL>
                    <a:lnR w="19050">
                      <a:solidFill>
                        <a:srgbClr val="000000"/>
                      </a:solidFill>
                      <a:prstDash val="solid"/>
                    </a:lnR>
                    <a:lnT w="12700">
                      <a:solidFill>
                        <a:srgbClr val="000000"/>
                      </a:solidFill>
                      <a:prstDash val="solid"/>
                    </a:lnT>
                    <a:solidFill>
                      <a:srgbClr val="E9EEE8"/>
                    </a:solidFill>
                  </a:tcPr>
                </a:tc>
                <a:tc vMerge="1">
                  <a:txBody>
                    <a:bodyPr/>
                    <a:lstStyle/>
                    <a:p>
                      <a:pPr/>
                    </a:p>
                  </a:txBody>
                  <a:tcPr marL="0" marR="0" marB="0" marT="0">
                    <a:lnL w="19050">
                      <a:solidFill>
                        <a:srgbClr val="000000"/>
                      </a:solidFill>
                      <a:prstDash val="solid"/>
                    </a:lnL>
                    <a:lnR w="12700">
                      <a:solidFill>
                        <a:srgbClr val="7A9799"/>
                      </a:solidFill>
                      <a:prstDash val="solid"/>
                    </a:lnR>
                    <a:solidFill>
                      <a:srgbClr val="E9EEE8"/>
                    </a:solidFill>
                  </a:tcPr>
                </a:tc>
              </a:tr>
              <a:tr h="56476">
                <a:tc>
                  <a:txBody>
                    <a:bodyPr/>
                    <a:lstStyle/>
                    <a:p>
                      <a:pPr>
                        <a:lnSpc>
                          <a:spcPct val="100000"/>
                        </a:lnSpc>
                      </a:pPr>
                      <a:endParaRPr sz="200">
                        <a:latin typeface="Times New Roman"/>
                        <a:cs typeface="Times New Roman"/>
                      </a:endParaRPr>
                    </a:p>
                  </a:txBody>
                  <a:tcPr marL="0" marR="0" marB="0" marT="0">
                    <a:lnL w="12700">
                      <a:solidFill>
                        <a:srgbClr val="7A9799"/>
                      </a:solidFill>
                      <a:prstDash val="solid"/>
                    </a:lnL>
                    <a:lnR w="19050">
                      <a:solidFill>
                        <a:srgbClr val="000000"/>
                      </a:solidFill>
                      <a:prstDash val="solid"/>
                    </a:lnR>
                    <a:solidFill>
                      <a:srgbClr val="8BACAD"/>
                    </a:solidFill>
                  </a:tcPr>
                </a:tc>
                <a:tc gridSpan="2">
                  <a:txBody>
                    <a:bodyPr/>
                    <a:lstStyle/>
                    <a:p>
                      <a:pPr>
                        <a:lnSpc>
                          <a:spcPct val="100000"/>
                        </a:lnSpc>
                      </a:pPr>
                      <a:endParaRPr sz="200">
                        <a:latin typeface="Times New Roman"/>
                        <a:cs typeface="Times New Roman"/>
                      </a:endParaRPr>
                    </a:p>
                  </a:txBody>
                  <a:tcPr marL="0" marR="0" marB="0" marT="0">
                    <a:lnL w="19050">
                      <a:solidFill>
                        <a:srgbClr val="000000"/>
                      </a:solidFill>
                      <a:prstDash val="solid"/>
                    </a:lnL>
                    <a:lnR w="19050">
                      <a:solidFill>
                        <a:srgbClr val="000000"/>
                      </a:solidFill>
                      <a:prstDash val="solid"/>
                    </a:lnR>
                    <a:lnB w="19050">
                      <a:solidFill>
                        <a:srgbClr val="000000"/>
                      </a:solidFill>
                      <a:prstDash val="solid"/>
                    </a:lnB>
                    <a:solidFill>
                      <a:srgbClr val="8BACAD"/>
                    </a:solidFill>
                  </a:tcPr>
                </a:tc>
                <a:tc hMerge="1">
                  <a:txBody>
                    <a:bodyPr/>
                    <a:lstStyle/>
                    <a:p>
                      <a:pPr/>
                    </a:p>
                  </a:txBody>
                  <a:tcPr marL="0" marR="0" marB="0" marT="0"/>
                </a:tc>
                <a:tc>
                  <a:txBody>
                    <a:bodyPr/>
                    <a:lstStyle/>
                    <a:p>
                      <a:pPr>
                        <a:lnSpc>
                          <a:spcPct val="100000"/>
                        </a:lnSpc>
                      </a:pPr>
                      <a:endParaRPr sz="200">
                        <a:latin typeface="Times New Roman"/>
                        <a:cs typeface="Times New Roman"/>
                      </a:endParaRPr>
                    </a:p>
                  </a:txBody>
                  <a:tcPr marL="0" marR="0" marB="0" marT="0">
                    <a:lnL w="19050">
                      <a:solidFill>
                        <a:srgbClr val="000000"/>
                      </a:solidFill>
                      <a:prstDash val="solid"/>
                    </a:lnL>
                    <a:lnR w="19050">
                      <a:solidFill>
                        <a:srgbClr val="000000"/>
                      </a:solidFill>
                      <a:prstDash val="solid"/>
                    </a:lnR>
                    <a:lnB w="19050">
                      <a:solidFill>
                        <a:srgbClr val="000000"/>
                      </a:solidFill>
                      <a:prstDash val="solid"/>
                    </a:lnB>
                    <a:solidFill>
                      <a:srgbClr val="8BACAD"/>
                    </a:solidFill>
                  </a:tcPr>
                </a:tc>
                <a:tc>
                  <a:txBody>
                    <a:bodyPr/>
                    <a:lstStyle/>
                    <a:p>
                      <a:pPr>
                        <a:lnSpc>
                          <a:spcPct val="100000"/>
                        </a:lnSpc>
                      </a:pPr>
                      <a:endParaRPr sz="200">
                        <a:latin typeface="Times New Roman"/>
                        <a:cs typeface="Times New Roman"/>
                      </a:endParaRPr>
                    </a:p>
                  </a:txBody>
                  <a:tcPr marL="0" marR="0" marB="0" marT="0">
                    <a:lnL w="19050">
                      <a:solidFill>
                        <a:srgbClr val="000000"/>
                      </a:solidFill>
                      <a:prstDash val="solid"/>
                    </a:lnL>
                    <a:lnR w="19050">
                      <a:solidFill>
                        <a:srgbClr val="000000"/>
                      </a:solidFill>
                      <a:prstDash val="solid"/>
                    </a:lnR>
                    <a:lnB w="19050">
                      <a:solidFill>
                        <a:srgbClr val="000000"/>
                      </a:solidFill>
                      <a:prstDash val="solid"/>
                    </a:lnB>
                    <a:solidFill>
                      <a:srgbClr val="8BACAD"/>
                    </a:solidFill>
                  </a:tcPr>
                </a:tc>
                <a:tc>
                  <a:txBody>
                    <a:bodyPr/>
                    <a:lstStyle/>
                    <a:p>
                      <a:pPr>
                        <a:lnSpc>
                          <a:spcPct val="100000"/>
                        </a:lnSpc>
                      </a:pPr>
                      <a:endParaRPr sz="200">
                        <a:latin typeface="Times New Roman"/>
                        <a:cs typeface="Times New Roman"/>
                      </a:endParaRPr>
                    </a:p>
                  </a:txBody>
                  <a:tcPr marL="0" marR="0" marB="0" marT="0">
                    <a:lnL w="19050">
                      <a:solidFill>
                        <a:srgbClr val="000000"/>
                      </a:solidFill>
                      <a:prstDash val="solid"/>
                    </a:lnL>
                    <a:lnR w="12700">
                      <a:solidFill>
                        <a:srgbClr val="7A9799"/>
                      </a:solidFill>
                      <a:prstDash val="solid"/>
                    </a:lnR>
                    <a:solidFill>
                      <a:srgbClr val="8BACAD"/>
                    </a:solidFill>
                  </a:tcPr>
                </a:tc>
              </a:tr>
              <a:tr h="257848">
                <a:tc gridSpan="6">
                  <a:txBody>
                    <a:bodyPr/>
                    <a:lstStyle/>
                    <a:p>
                      <a:pPr>
                        <a:lnSpc>
                          <a:spcPct val="100000"/>
                        </a:lnSpc>
                      </a:pPr>
                      <a:endParaRPr sz="1200">
                        <a:latin typeface="Times New Roman"/>
                        <a:cs typeface="Times New Roman"/>
                      </a:endParaRPr>
                    </a:p>
                  </a:txBody>
                  <a:tcPr marL="0" marR="0" marB="0" marT="0">
                    <a:lnL w="12700">
                      <a:solidFill>
                        <a:srgbClr val="7A9799"/>
                      </a:solidFill>
                      <a:prstDash val="solid"/>
                    </a:lnL>
                    <a:lnR w="12700">
                      <a:solidFill>
                        <a:srgbClr val="7A9799"/>
                      </a:solidFill>
                      <a:prstDash val="solid"/>
                    </a:lnR>
                    <a:lnB w="12700">
                      <a:solidFill>
                        <a:srgbClr val="7A9799"/>
                      </a:solidFill>
                      <a:prstDash val="solid"/>
                    </a:lnB>
                    <a:solidFill>
                      <a:srgbClr val="8BACAD"/>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1186434" y="155447"/>
              <a:ext cx="4458462" cy="91897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5091683" y="155447"/>
              <a:ext cx="2541269" cy="918972"/>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7026402" y="43434"/>
              <a:ext cx="794003" cy="1105661"/>
            </a:xfrm>
            <a:prstGeom prst="rect">
              <a:avLst/>
            </a:prstGeom>
            <a:blipFill>
              <a:blip r:embed="rId8" cstate="print"/>
              <a:stretch>
                <a:fillRect/>
              </a:stretch>
            </a:blipFill>
          </p:spPr>
          <p:txBody>
            <a:bodyPr wrap="square" lIns="0" tIns="0" rIns="0" bIns="0" rtlCol="0"/>
            <a:lstStyle/>
            <a:p/>
          </p:txBody>
        </p:sp>
      </p:grpSp>
      <p:sp>
        <p:nvSpPr>
          <p:cNvPr id="17" name="object 17"/>
          <p:cNvSpPr txBox="1">
            <a:spLocks noGrp="1"/>
          </p:cNvSpPr>
          <p:nvPr>
            <p:ph type="title"/>
          </p:nvPr>
        </p:nvSpPr>
        <p:spPr>
          <a:xfrm>
            <a:off x="1450594" y="173990"/>
            <a:ext cx="6053455" cy="619760"/>
          </a:xfrm>
          <a:prstGeom prst="rect"/>
        </p:spPr>
        <p:txBody>
          <a:bodyPr wrap="square" lIns="0" tIns="12700" rIns="0" bIns="0" rtlCol="0" vert="horz">
            <a:spAutoFit/>
          </a:bodyPr>
          <a:lstStyle/>
          <a:p>
            <a:pPr marL="12700">
              <a:lnSpc>
                <a:spcPct val="100000"/>
              </a:lnSpc>
              <a:spcBef>
                <a:spcPts val="100"/>
              </a:spcBef>
            </a:pPr>
            <a:r>
              <a:rPr dirty="0" sz="3200" spc="-10" b="1">
                <a:solidFill>
                  <a:srgbClr val="562213"/>
                </a:solidFill>
                <a:latin typeface="Gill Sans MT"/>
                <a:cs typeface="Gill Sans MT"/>
              </a:rPr>
              <a:t>Structure </a:t>
            </a:r>
            <a:r>
              <a:rPr dirty="0" sz="3200" spc="-5" b="1">
                <a:solidFill>
                  <a:srgbClr val="562213"/>
                </a:solidFill>
                <a:latin typeface="Gill Sans MT"/>
                <a:cs typeface="Gill Sans MT"/>
              </a:rPr>
              <a:t>of Course</a:t>
            </a:r>
            <a:r>
              <a:rPr dirty="0" sz="3200" spc="-15" b="1">
                <a:solidFill>
                  <a:srgbClr val="562213"/>
                </a:solidFill>
                <a:latin typeface="Gill Sans MT"/>
                <a:cs typeface="Gill Sans MT"/>
              </a:rPr>
              <a:t> </a:t>
            </a:r>
            <a:r>
              <a:rPr dirty="0" sz="3200" spc="-5" b="1">
                <a:solidFill>
                  <a:srgbClr val="562213"/>
                </a:solidFill>
                <a:latin typeface="Gill Sans MT"/>
                <a:cs typeface="Gill Sans MT"/>
              </a:rPr>
              <a:t>Outcomes</a:t>
            </a:r>
            <a:r>
              <a:rPr dirty="0" sz="3900" spc="-5" b="1">
                <a:solidFill>
                  <a:srgbClr val="562213"/>
                </a:solidFill>
                <a:latin typeface="Gill Sans MT"/>
                <a:cs typeface="Gill Sans MT"/>
              </a:rPr>
              <a:t>:</a:t>
            </a:r>
            <a:endParaRPr sz="3900">
              <a:latin typeface="Gill Sans MT"/>
              <a:cs typeface="Gill Sans MT"/>
            </a:endParaRPr>
          </a:p>
        </p:txBody>
      </p:sp>
      <p:sp>
        <p:nvSpPr>
          <p:cNvPr id="18" name="object 18"/>
          <p:cNvSpPr txBox="1"/>
          <p:nvPr/>
        </p:nvSpPr>
        <p:spPr>
          <a:xfrm>
            <a:off x="1304289" y="934973"/>
            <a:ext cx="8271509" cy="5161915"/>
          </a:xfrm>
          <a:prstGeom prst="rect">
            <a:avLst/>
          </a:prstGeom>
        </p:spPr>
        <p:txBody>
          <a:bodyPr wrap="square" lIns="0" tIns="12700" rIns="0" bIns="0" rtlCol="0" vert="horz">
            <a:spAutoFit/>
          </a:bodyPr>
          <a:lstStyle/>
          <a:p>
            <a:pPr marL="12700" marR="304165">
              <a:lnSpc>
                <a:spcPct val="100000"/>
              </a:lnSpc>
              <a:spcBef>
                <a:spcPts val="100"/>
              </a:spcBef>
            </a:pPr>
            <a:r>
              <a:rPr dirty="0" sz="2600">
                <a:solidFill>
                  <a:srgbClr val="FF0000"/>
                </a:solidFill>
                <a:latin typeface="Gill Sans MT"/>
                <a:cs typeface="Gill Sans MT"/>
              </a:rPr>
              <a:t>Course </a:t>
            </a:r>
            <a:r>
              <a:rPr dirty="0" sz="2600" spc="-5">
                <a:solidFill>
                  <a:srgbClr val="FF0000"/>
                </a:solidFill>
                <a:latin typeface="Gill Sans MT"/>
                <a:cs typeface="Gill Sans MT"/>
              </a:rPr>
              <a:t>Outcome statement </a:t>
            </a:r>
            <a:r>
              <a:rPr dirty="0" sz="2600" spc="-35">
                <a:solidFill>
                  <a:srgbClr val="FF0000"/>
                </a:solidFill>
                <a:latin typeface="Gill Sans MT"/>
                <a:cs typeface="Gill Sans MT"/>
              </a:rPr>
              <a:t>may </a:t>
            </a:r>
            <a:r>
              <a:rPr dirty="0" sz="2600">
                <a:solidFill>
                  <a:srgbClr val="FF0000"/>
                </a:solidFill>
                <a:latin typeface="Gill Sans MT"/>
                <a:cs typeface="Gill Sans MT"/>
              </a:rPr>
              <a:t>be </a:t>
            </a:r>
            <a:r>
              <a:rPr dirty="0" sz="2600" spc="-30">
                <a:solidFill>
                  <a:srgbClr val="FF0000"/>
                </a:solidFill>
                <a:latin typeface="Gill Sans MT"/>
                <a:cs typeface="Gill Sans MT"/>
              </a:rPr>
              <a:t>broken </a:t>
            </a:r>
            <a:r>
              <a:rPr dirty="0" sz="2600" spc="-10">
                <a:solidFill>
                  <a:srgbClr val="FF0000"/>
                </a:solidFill>
                <a:latin typeface="Gill Sans MT"/>
                <a:cs typeface="Gill Sans MT"/>
              </a:rPr>
              <a:t>down </a:t>
            </a:r>
            <a:r>
              <a:rPr dirty="0" sz="2600" spc="-5">
                <a:solidFill>
                  <a:srgbClr val="FF0000"/>
                </a:solidFill>
                <a:latin typeface="Gill Sans MT"/>
                <a:cs typeface="Gill Sans MT"/>
              </a:rPr>
              <a:t>into </a:t>
            </a:r>
            <a:r>
              <a:rPr dirty="0" sz="2600" spc="-20">
                <a:solidFill>
                  <a:srgbClr val="FF0000"/>
                </a:solidFill>
                <a:latin typeface="Gill Sans MT"/>
                <a:cs typeface="Gill Sans MT"/>
              </a:rPr>
              <a:t>two  </a:t>
            </a:r>
            <a:r>
              <a:rPr dirty="0" sz="2600" spc="-5">
                <a:solidFill>
                  <a:srgbClr val="FF0000"/>
                </a:solidFill>
                <a:latin typeface="Gill Sans MT"/>
                <a:cs typeface="Gill Sans MT"/>
              </a:rPr>
              <a:t>main</a:t>
            </a:r>
            <a:r>
              <a:rPr dirty="0" sz="2600">
                <a:solidFill>
                  <a:srgbClr val="FF0000"/>
                </a:solidFill>
                <a:latin typeface="Gill Sans MT"/>
                <a:cs typeface="Gill Sans MT"/>
              </a:rPr>
              <a:t> components</a:t>
            </a:r>
            <a:r>
              <a:rPr dirty="0" sz="2600">
                <a:latin typeface="Gill Sans MT"/>
                <a:cs typeface="Gill Sans MT"/>
              </a:rPr>
              <a:t>:</a:t>
            </a:r>
            <a:endParaRPr sz="2600">
              <a:latin typeface="Gill Sans MT"/>
              <a:cs typeface="Gill Sans MT"/>
            </a:endParaRPr>
          </a:p>
          <a:p>
            <a:pPr marL="295910" marR="577215" indent="-283845">
              <a:lnSpc>
                <a:spcPct val="100000"/>
              </a:lnSpc>
              <a:spcBef>
                <a:spcPts val="600"/>
              </a:spcBef>
              <a:buClr>
                <a:srgbClr val="3891A7"/>
              </a:buClr>
              <a:buSzPct val="78846"/>
              <a:buFont typeface="Wingdings 2"/>
              <a:buChar char=""/>
              <a:tabLst>
                <a:tab pos="295910" algn="l"/>
                <a:tab pos="296545" algn="l"/>
              </a:tabLst>
            </a:pPr>
            <a:r>
              <a:rPr dirty="0" sz="2600" spc="-5" b="1">
                <a:latin typeface="Gill Sans MT"/>
                <a:cs typeface="Gill Sans MT"/>
              </a:rPr>
              <a:t>An action </a:t>
            </a:r>
            <a:r>
              <a:rPr dirty="0" sz="2600" spc="-30" b="1">
                <a:latin typeface="Gill Sans MT"/>
                <a:cs typeface="Gill Sans MT"/>
              </a:rPr>
              <a:t>word </a:t>
            </a:r>
            <a:r>
              <a:rPr dirty="0" sz="2600" spc="-5">
                <a:latin typeface="Gill Sans MT"/>
                <a:cs typeface="Gill Sans MT"/>
              </a:rPr>
              <a:t>that </a:t>
            </a:r>
            <a:r>
              <a:rPr dirty="0" sz="2600" spc="-10">
                <a:latin typeface="Gill Sans MT"/>
                <a:cs typeface="Gill Sans MT"/>
              </a:rPr>
              <a:t>identifies </a:t>
            </a:r>
            <a:r>
              <a:rPr dirty="0" sz="2600" spc="-5">
                <a:latin typeface="Gill Sans MT"/>
                <a:cs typeface="Gill Sans MT"/>
              </a:rPr>
              <a:t>the performance to be  demonstrated;</a:t>
            </a:r>
            <a:endParaRPr sz="2600">
              <a:latin typeface="Gill Sans MT"/>
              <a:cs typeface="Gill Sans MT"/>
            </a:endParaRPr>
          </a:p>
          <a:p>
            <a:pPr marL="295910" marR="257810" indent="-283845">
              <a:lnSpc>
                <a:spcPct val="100000"/>
              </a:lnSpc>
              <a:spcBef>
                <a:spcPts val="600"/>
              </a:spcBef>
              <a:buClr>
                <a:srgbClr val="3891A7"/>
              </a:buClr>
              <a:buSzPct val="78846"/>
              <a:buFont typeface="Wingdings 2"/>
              <a:buChar char=""/>
              <a:tabLst>
                <a:tab pos="295910" algn="l"/>
                <a:tab pos="296545" algn="l"/>
              </a:tabLst>
            </a:pPr>
            <a:r>
              <a:rPr dirty="0" sz="2600" spc="-10" b="1">
                <a:latin typeface="Gill Sans MT"/>
                <a:cs typeface="Gill Sans MT"/>
              </a:rPr>
              <a:t>Learning </a:t>
            </a:r>
            <a:r>
              <a:rPr dirty="0" sz="2600" spc="-5" b="1">
                <a:latin typeface="Gill Sans MT"/>
                <a:cs typeface="Gill Sans MT"/>
              </a:rPr>
              <a:t>statement </a:t>
            </a:r>
            <a:r>
              <a:rPr dirty="0" sz="2600" spc="-5">
                <a:latin typeface="Gill Sans MT"/>
                <a:cs typeface="Gill Sans MT"/>
              </a:rPr>
              <a:t>that specifies what </a:t>
            </a:r>
            <a:r>
              <a:rPr dirty="0" sz="2600" spc="-10">
                <a:latin typeface="Gill Sans MT"/>
                <a:cs typeface="Gill Sans MT"/>
              </a:rPr>
              <a:t>learning </a:t>
            </a:r>
            <a:r>
              <a:rPr dirty="0" sz="2600" spc="-5">
                <a:latin typeface="Gill Sans MT"/>
                <a:cs typeface="Gill Sans MT"/>
              </a:rPr>
              <a:t>will be  demonstrated in the</a:t>
            </a:r>
            <a:r>
              <a:rPr dirty="0" sz="2600" spc="10">
                <a:latin typeface="Gill Sans MT"/>
                <a:cs typeface="Gill Sans MT"/>
              </a:rPr>
              <a:t> </a:t>
            </a:r>
            <a:r>
              <a:rPr dirty="0" sz="2600" spc="-5">
                <a:latin typeface="Gill Sans MT"/>
                <a:cs typeface="Gill Sans MT"/>
              </a:rPr>
              <a:t>performance;</a:t>
            </a:r>
            <a:endParaRPr sz="2600">
              <a:latin typeface="Gill Sans MT"/>
              <a:cs typeface="Gill Sans MT"/>
            </a:endParaRPr>
          </a:p>
          <a:p>
            <a:pPr>
              <a:lnSpc>
                <a:spcPct val="100000"/>
              </a:lnSpc>
              <a:spcBef>
                <a:spcPts val="30"/>
              </a:spcBef>
              <a:buClr>
                <a:srgbClr val="3891A7"/>
              </a:buClr>
              <a:buFont typeface="Wingdings 2"/>
              <a:buChar char=""/>
            </a:pPr>
            <a:endParaRPr sz="3700">
              <a:latin typeface="Gill Sans MT"/>
              <a:cs typeface="Gill Sans MT"/>
            </a:endParaRPr>
          </a:p>
          <a:p>
            <a:pPr marL="12700" marR="5080">
              <a:lnSpc>
                <a:spcPct val="100000"/>
              </a:lnSpc>
            </a:pPr>
            <a:r>
              <a:rPr dirty="0" sz="2600" spc="-5">
                <a:solidFill>
                  <a:srgbClr val="FF0000"/>
                </a:solidFill>
                <a:latin typeface="Gill Sans MT"/>
                <a:cs typeface="Gill Sans MT"/>
              </a:rPr>
              <a:t>Examples of </a:t>
            </a:r>
            <a:r>
              <a:rPr dirty="0" sz="2600" spc="-10">
                <a:solidFill>
                  <a:srgbClr val="FF0000"/>
                </a:solidFill>
                <a:latin typeface="Gill Sans MT"/>
                <a:cs typeface="Gill Sans MT"/>
              </a:rPr>
              <a:t>good </a:t>
            </a:r>
            <a:r>
              <a:rPr dirty="0" sz="2600" spc="-5">
                <a:solidFill>
                  <a:srgbClr val="FF0000"/>
                </a:solidFill>
                <a:latin typeface="Gill Sans MT"/>
                <a:cs typeface="Gill Sans MT"/>
              </a:rPr>
              <a:t>action </a:t>
            </a:r>
            <a:r>
              <a:rPr dirty="0" sz="2600" spc="-25">
                <a:solidFill>
                  <a:srgbClr val="FF0000"/>
                </a:solidFill>
                <a:latin typeface="Gill Sans MT"/>
                <a:cs typeface="Gill Sans MT"/>
              </a:rPr>
              <a:t>words </a:t>
            </a:r>
            <a:r>
              <a:rPr dirty="0" sz="2600" spc="-5">
                <a:solidFill>
                  <a:srgbClr val="FF0000"/>
                </a:solidFill>
                <a:latin typeface="Gill Sans MT"/>
                <a:cs typeface="Gill Sans MT"/>
              </a:rPr>
              <a:t>to include in course outcome  statements</a:t>
            </a:r>
            <a:r>
              <a:rPr dirty="0" sz="2600" spc="-5">
                <a:latin typeface="Gill Sans MT"/>
                <a:cs typeface="Gill Sans MT"/>
              </a:rPr>
              <a:t>:</a:t>
            </a:r>
            <a:endParaRPr sz="2600">
              <a:latin typeface="Gill Sans MT"/>
              <a:cs typeface="Gill Sans MT"/>
            </a:endParaRPr>
          </a:p>
          <a:p>
            <a:pPr marL="295910" marR="132080" indent="-283845">
              <a:lnSpc>
                <a:spcPct val="100000"/>
              </a:lnSpc>
              <a:spcBef>
                <a:spcPts val="600"/>
              </a:spcBef>
              <a:buClr>
                <a:srgbClr val="3891A7"/>
              </a:buClr>
              <a:buSzPct val="78846"/>
              <a:buFont typeface="Wingdings 2"/>
              <a:buChar char=""/>
              <a:tabLst>
                <a:tab pos="295910" algn="l"/>
                <a:tab pos="296545" algn="l"/>
              </a:tabLst>
            </a:pPr>
            <a:r>
              <a:rPr dirty="0" sz="2600" spc="5">
                <a:latin typeface="Gill Sans MT"/>
                <a:cs typeface="Gill Sans MT"/>
              </a:rPr>
              <a:t>Compile,</a:t>
            </a:r>
            <a:r>
              <a:rPr dirty="0" sz="2600" spc="-240">
                <a:latin typeface="Gill Sans MT"/>
                <a:cs typeface="Gill Sans MT"/>
              </a:rPr>
              <a:t> </a:t>
            </a:r>
            <a:r>
              <a:rPr dirty="0" sz="2600" spc="-30">
                <a:latin typeface="Gill Sans MT"/>
                <a:cs typeface="Gill Sans MT"/>
              </a:rPr>
              <a:t>identify,</a:t>
            </a:r>
            <a:r>
              <a:rPr dirty="0" sz="2600" spc="-229">
                <a:latin typeface="Gill Sans MT"/>
                <a:cs typeface="Gill Sans MT"/>
              </a:rPr>
              <a:t> </a:t>
            </a:r>
            <a:r>
              <a:rPr dirty="0" sz="2600" spc="-5">
                <a:latin typeface="Gill Sans MT"/>
                <a:cs typeface="Gill Sans MT"/>
              </a:rPr>
              <a:t>create,</a:t>
            </a:r>
            <a:r>
              <a:rPr dirty="0" sz="2600" spc="-240">
                <a:latin typeface="Gill Sans MT"/>
                <a:cs typeface="Gill Sans MT"/>
              </a:rPr>
              <a:t> </a:t>
            </a:r>
            <a:r>
              <a:rPr dirty="0" sz="2600" spc="-5">
                <a:latin typeface="Gill Sans MT"/>
                <a:cs typeface="Gill Sans MT"/>
              </a:rPr>
              <a:t>plan,</a:t>
            </a:r>
            <a:r>
              <a:rPr dirty="0" sz="2600" spc="-235">
                <a:latin typeface="Gill Sans MT"/>
                <a:cs typeface="Gill Sans MT"/>
              </a:rPr>
              <a:t> </a:t>
            </a:r>
            <a:r>
              <a:rPr dirty="0" sz="2600" spc="-10">
                <a:latin typeface="Gill Sans MT"/>
                <a:cs typeface="Gill Sans MT"/>
              </a:rPr>
              <a:t>revise,</a:t>
            </a:r>
            <a:r>
              <a:rPr dirty="0" sz="2600" spc="-200">
                <a:latin typeface="Gill Sans MT"/>
                <a:cs typeface="Gill Sans MT"/>
              </a:rPr>
              <a:t> </a:t>
            </a:r>
            <a:r>
              <a:rPr dirty="0" sz="2600">
                <a:latin typeface="Gill Sans MT"/>
                <a:cs typeface="Gill Sans MT"/>
              </a:rPr>
              <a:t>analyze,</a:t>
            </a:r>
            <a:r>
              <a:rPr dirty="0" sz="2600" spc="-235">
                <a:latin typeface="Gill Sans MT"/>
                <a:cs typeface="Gill Sans MT"/>
              </a:rPr>
              <a:t> </a:t>
            </a:r>
            <a:r>
              <a:rPr dirty="0" sz="2600" spc="-5">
                <a:latin typeface="Gill Sans MT"/>
                <a:cs typeface="Gill Sans MT"/>
              </a:rPr>
              <a:t>design,</a:t>
            </a:r>
            <a:r>
              <a:rPr dirty="0" sz="2600" spc="-235">
                <a:latin typeface="Gill Sans MT"/>
                <a:cs typeface="Gill Sans MT"/>
              </a:rPr>
              <a:t> </a:t>
            </a:r>
            <a:r>
              <a:rPr dirty="0" sz="2600" spc="-5">
                <a:latin typeface="Gill Sans MT"/>
                <a:cs typeface="Gill Sans MT"/>
              </a:rPr>
              <a:t>select,  </a:t>
            </a:r>
            <a:r>
              <a:rPr dirty="0" sz="2600" spc="5">
                <a:latin typeface="Gill Sans MT"/>
                <a:cs typeface="Gill Sans MT"/>
              </a:rPr>
              <a:t>utilize, </a:t>
            </a:r>
            <a:r>
              <a:rPr dirty="0" sz="2600" spc="-45">
                <a:latin typeface="Gill Sans MT"/>
                <a:cs typeface="Gill Sans MT"/>
              </a:rPr>
              <a:t>apply, </a:t>
            </a:r>
            <a:r>
              <a:rPr dirty="0" sz="2600">
                <a:latin typeface="Gill Sans MT"/>
                <a:cs typeface="Gill Sans MT"/>
              </a:rPr>
              <a:t>demonstrate, </a:t>
            </a:r>
            <a:r>
              <a:rPr dirty="0" sz="2600" spc="-10">
                <a:latin typeface="Gill Sans MT"/>
                <a:cs typeface="Gill Sans MT"/>
              </a:rPr>
              <a:t>prepare, </a:t>
            </a:r>
            <a:r>
              <a:rPr dirty="0" sz="2600" spc="10">
                <a:latin typeface="Gill Sans MT"/>
                <a:cs typeface="Gill Sans MT"/>
              </a:rPr>
              <a:t>use, </a:t>
            </a:r>
            <a:r>
              <a:rPr dirty="0" sz="2600" spc="5">
                <a:latin typeface="Gill Sans MT"/>
                <a:cs typeface="Gill Sans MT"/>
              </a:rPr>
              <a:t>compute, </a:t>
            </a:r>
            <a:r>
              <a:rPr dirty="0" sz="2600" spc="-5">
                <a:latin typeface="Gill Sans MT"/>
                <a:cs typeface="Gill Sans MT"/>
              </a:rPr>
              <a:t>discuss,  </a:t>
            </a:r>
            <a:r>
              <a:rPr dirty="0" sz="2600" spc="-10">
                <a:latin typeface="Gill Sans MT"/>
                <a:cs typeface="Gill Sans MT"/>
              </a:rPr>
              <a:t>predict,</a:t>
            </a:r>
            <a:r>
              <a:rPr dirty="0" sz="2600" spc="-245">
                <a:latin typeface="Gill Sans MT"/>
                <a:cs typeface="Gill Sans MT"/>
              </a:rPr>
              <a:t> </a:t>
            </a:r>
            <a:r>
              <a:rPr dirty="0" sz="2600" spc="-5">
                <a:latin typeface="Gill Sans MT"/>
                <a:cs typeface="Gill Sans MT"/>
              </a:rPr>
              <a:t>assess,</a:t>
            </a:r>
            <a:r>
              <a:rPr dirty="0" sz="2600" spc="-235">
                <a:latin typeface="Gill Sans MT"/>
                <a:cs typeface="Gill Sans MT"/>
              </a:rPr>
              <a:t> </a:t>
            </a:r>
            <a:r>
              <a:rPr dirty="0" sz="2600" spc="-5">
                <a:latin typeface="Gill Sans MT"/>
                <a:cs typeface="Gill Sans MT"/>
              </a:rPr>
              <a:t>compare,</a:t>
            </a:r>
            <a:r>
              <a:rPr dirty="0" sz="2600" spc="-245">
                <a:latin typeface="Gill Sans MT"/>
                <a:cs typeface="Gill Sans MT"/>
              </a:rPr>
              <a:t> </a:t>
            </a:r>
            <a:r>
              <a:rPr dirty="0" sz="2600" spc="5">
                <a:latin typeface="Gill Sans MT"/>
                <a:cs typeface="Gill Sans MT"/>
              </a:rPr>
              <a:t>rate,</a:t>
            </a:r>
            <a:r>
              <a:rPr dirty="0" sz="2600" spc="-245">
                <a:latin typeface="Gill Sans MT"/>
                <a:cs typeface="Gill Sans MT"/>
              </a:rPr>
              <a:t> </a:t>
            </a:r>
            <a:r>
              <a:rPr dirty="0" sz="2600">
                <a:latin typeface="Gill Sans MT"/>
                <a:cs typeface="Gill Sans MT"/>
              </a:rPr>
              <a:t>critique,</a:t>
            </a:r>
            <a:r>
              <a:rPr dirty="0" sz="2600" spc="-240">
                <a:latin typeface="Gill Sans MT"/>
                <a:cs typeface="Gill Sans MT"/>
              </a:rPr>
              <a:t> </a:t>
            </a:r>
            <a:r>
              <a:rPr dirty="0" sz="2600" spc="5">
                <a:latin typeface="Gill Sans MT"/>
                <a:cs typeface="Gill Sans MT"/>
              </a:rPr>
              <a:t>outline,</a:t>
            </a:r>
            <a:r>
              <a:rPr dirty="0" sz="2600" spc="-235">
                <a:latin typeface="Gill Sans MT"/>
                <a:cs typeface="Gill Sans MT"/>
              </a:rPr>
              <a:t> </a:t>
            </a:r>
            <a:r>
              <a:rPr dirty="0" sz="2600" spc="-5">
                <a:latin typeface="Gill Sans MT"/>
                <a:cs typeface="Gill Sans MT"/>
              </a:rPr>
              <a:t>or</a:t>
            </a:r>
            <a:r>
              <a:rPr dirty="0" sz="2600" spc="15">
                <a:latin typeface="Gill Sans MT"/>
                <a:cs typeface="Gill Sans MT"/>
              </a:rPr>
              <a:t> </a:t>
            </a:r>
            <a:r>
              <a:rPr dirty="0" sz="2600" spc="-10">
                <a:latin typeface="Gill Sans MT"/>
                <a:cs typeface="Gill Sans MT"/>
              </a:rPr>
              <a:t>evaluate</a:t>
            </a:r>
            <a:endParaRPr sz="2600">
              <a:latin typeface="Gill Sans MT"/>
              <a:cs typeface="Gill Sans M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17" y="0"/>
            <a:ext cx="9904730" cy="6858000"/>
            <a:chOff x="1717"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80"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1"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1"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6"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grpSp>
      <p:sp>
        <p:nvSpPr>
          <p:cNvPr id="14" name="object 14"/>
          <p:cNvSpPr txBox="1">
            <a:spLocks noGrp="1"/>
          </p:cNvSpPr>
          <p:nvPr>
            <p:ph type="title"/>
          </p:nvPr>
        </p:nvSpPr>
        <p:spPr>
          <a:xfrm>
            <a:off x="1374394" y="250698"/>
            <a:ext cx="5601335" cy="452755"/>
          </a:xfrm>
          <a:prstGeom prst="rect"/>
        </p:spPr>
        <p:txBody>
          <a:bodyPr wrap="square" lIns="0" tIns="12700" rIns="0" bIns="0" rtlCol="0" vert="horz">
            <a:spAutoFit/>
          </a:bodyPr>
          <a:lstStyle/>
          <a:p>
            <a:pPr marL="12700">
              <a:lnSpc>
                <a:spcPct val="100000"/>
              </a:lnSpc>
              <a:spcBef>
                <a:spcPts val="100"/>
              </a:spcBef>
            </a:pPr>
            <a:r>
              <a:rPr dirty="0" sz="2800" spc="-10" b="1">
                <a:latin typeface="Cambria"/>
                <a:cs typeface="Cambria"/>
              </a:rPr>
              <a:t>Course </a:t>
            </a:r>
            <a:r>
              <a:rPr dirty="0" sz="2800" spc="-5" b="1">
                <a:latin typeface="Cambria"/>
                <a:cs typeface="Cambria"/>
              </a:rPr>
              <a:t>Title: </a:t>
            </a:r>
            <a:r>
              <a:rPr dirty="0" sz="2800" spc="-10" b="1">
                <a:latin typeface="Cambria"/>
                <a:cs typeface="Cambria"/>
              </a:rPr>
              <a:t>Strength </a:t>
            </a:r>
            <a:r>
              <a:rPr dirty="0" sz="2800" spc="-5" b="1">
                <a:latin typeface="Cambria"/>
                <a:cs typeface="Cambria"/>
              </a:rPr>
              <a:t>of</a:t>
            </a:r>
            <a:r>
              <a:rPr dirty="0" sz="2800" spc="-35" b="1">
                <a:latin typeface="Cambria"/>
                <a:cs typeface="Cambria"/>
              </a:rPr>
              <a:t> </a:t>
            </a:r>
            <a:r>
              <a:rPr dirty="0" sz="2800" spc="-5" b="1">
                <a:latin typeface="Cambria"/>
                <a:cs typeface="Cambria"/>
              </a:rPr>
              <a:t>Materials</a:t>
            </a:r>
            <a:endParaRPr sz="2800">
              <a:latin typeface="Cambria"/>
              <a:cs typeface="Cambria"/>
            </a:endParaRPr>
          </a:p>
        </p:txBody>
      </p:sp>
      <p:sp>
        <p:nvSpPr>
          <p:cNvPr id="15" name="object 15"/>
          <p:cNvSpPr/>
          <p:nvPr/>
        </p:nvSpPr>
        <p:spPr>
          <a:xfrm>
            <a:off x="990980" y="762380"/>
            <a:ext cx="8686800" cy="6019800"/>
          </a:xfrm>
          <a:custGeom>
            <a:avLst/>
            <a:gdLst/>
            <a:ahLst/>
            <a:cxnLst/>
            <a:rect l="l" t="t" r="r" b="b"/>
            <a:pathLst>
              <a:path w="8686800" h="6019800">
                <a:moveTo>
                  <a:pt x="0" y="6019800"/>
                </a:moveTo>
                <a:lnTo>
                  <a:pt x="8686800" y="6019800"/>
                </a:lnTo>
                <a:lnTo>
                  <a:pt x="8686800" y="0"/>
                </a:lnTo>
                <a:lnTo>
                  <a:pt x="0" y="0"/>
                </a:lnTo>
                <a:lnTo>
                  <a:pt x="0" y="6019800"/>
                </a:lnTo>
                <a:close/>
              </a:path>
            </a:pathLst>
          </a:custGeom>
          <a:ln w="9906">
            <a:solidFill>
              <a:srgbClr val="F88530"/>
            </a:solidFill>
          </a:ln>
        </p:spPr>
        <p:txBody>
          <a:bodyPr wrap="square" lIns="0" tIns="0" rIns="0" bIns="0" rtlCol="0"/>
          <a:lstStyle/>
          <a:p/>
        </p:txBody>
      </p:sp>
      <p:sp>
        <p:nvSpPr>
          <p:cNvPr id="16" name="object 16"/>
          <p:cNvSpPr txBox="1"/>
          <p:nvPr/>
        </p:nvSpPr>
        <p:spPr>
          <a:xfrm>
            <a:off x="1218691" y="674370"/>
            <a:ext cx="5533390" cy="1019810"/>
          </a:xfrm>
          <a:prstGeom prst="rect">
            <a:avLst/>
          </a:prstGeom>
        </p:spPr>
        <p:txBody>
          <a:bodyPr wrap="square" lIns="0" tIns="143510" rIns="0" bIns="0" rtlCol="0" vert="horz">
            <a:spAutoFit/>
          </a:bodyPr>
          <a:lstStyle/>
          <a:p>
            <a:pPr marL="12700">
              <a:lnSpc>
                <a:spcPct val="100000"/>
              </a:lnSpc>
              <a:spcBef>
                <a:spcPts val="1130"/>
              </a:spcBef>
            </a:pPr>
            <a:r>
              <a:rPr dirty="0" u="heavy" sz="2400" spc="-5" b="1">
                <a:solidFill>
                  <a:srgbClr val="FF0000"/>
                </a:solidFill>
                <a:uFill>
                  <a:solidFill>
                    <a:srgbClr val="FF0000"/>
                  </a:solidFill>
                </a:uFill>
                <a:latin typeface="Cambria"/>
                <a:cs typeface="Cambria"/>
              </a:rPr>
              <a:t>Course </a:t>
            </a:r>
            <a:r>
              <a:rPr dirty="0" u="heavy" sz="2400" spc="-10" b="1">
                <a:solidFill>
                  <a:srgbClr val="FF0000"/>
                </a:solidFill>
                <a:uFill>
                  <a:solidFill>
                    <a:srgbClr val="FF0000"/>
                  </a:solidFill>
                </a:uFill>
                <a:latin typeface="Cambria"/>
                <a:cs typeface="Cambria"/>
              </a:rPr>
              <a:t>Outcomes:</a:t>
            </a:r>
            <a:r>
              <a:rPr dirty="0" u="heavy" sz="2400" spc="5" b="1">
                <a:solidFill>
                  <a:srgbClr val="FF0000"/>
                </a:solidFill>
                <a:uFill>
                  <a:solidFill>
                    <a:srgbClr val="FF0000"/>
                  </a:solidFill>
                </a:uFill>
                <a:latin typeface="Cambria"/>
                <a:cs typeface="Cambria"/>
              </a:rPr>
              <a:t> </a:t>
            </a:r>
            <a:r>
              <a:rPr dirty="0" u="heavy" sz="2400" spc="-10" b="1">
                <a:solidFill>
                  <a:srgbClr val="00AF50"/>
                </a:solidFill>
                <a:uFill>
                  <a:solidFill>
                    <a:srgbClr val="FF0000"/>
                  </a:solidFill>
                </a:uFill>
                <a:latin typeface="Cambria"/>
                <a:cs typeface="Cambria"/>
              </a:rPr>
              <a:t>Example</a:t>
            </a:r>
            <a:endParaRPr sz="2400">
              <a:latin typeface="Cambria"/>
              <a:cs typeface="Cambria"/>
            </a:endParaRPr>
          </a:p>
          <a:p>
            <a:pPr marL="12700">
              <a:lnSpc>
                <a:spcPct val="100000"/>
              </a:lnSpc>
              <a:spcBef>
                <a:spcPts val="1035"/>
              </a:spcBef>
            </a:pPr>
            <a:r>
              <a:rPr dirty="0" sz="2400" spc="-20">
                <a:latin typeface="Cambria"/>
                <a:cs typeface="Cambria"/>
              </a:rPr>
              <a:t>At </a:t>
            </a:r>
            <a:r>
              <a:rPr dirty="0" sz="2400" spc="-5">
                <a:latin typeface="Cambria"/>
                <a:cs typeface="Cambria"/>
              </a:rPr>
              <a:t>the </a:t>
            </a:r>
            <a:r>
              <a:rPr dirty="0" sz="2400">
                <a:latin typeface="Cambria"/>
                <a:cs typeface="Cambria"/>
              </a:rPr>
              <a:t>end of </a:t>
            </a:r>
            <a:r>
              <a:rPr dirty="0" sz="2400" spc="-5">
                <a:latin typeface="Cambria"/>
                <a:cs typeface="Cambria"/>
              </a:rPr>
              <a:t>the </a:t>
            </a:r>
            <a:r>
              <a:rPr dirty="0" sz="2400">
                <a:latin typeface="Cambria"/>
                <a:cs typeface="Cambria"/>
              </a:rPr>
              <a:t>course, student is </a:t>
            </a:r>
            <a:r>
              <a:rPr dirty="0" sz="2400" spc="-5">
                <a:latin typeface="Cambria"/>
                <a:cs typeface="Cambria"/>
              </a:rPr>
              <a:t>able</a:t>
            </a:r>
            <a:r>
              <a:rPr dirty="0" sz="2400" spc="-60">
                <a:latin typeface="Cambria"/>
                <a:cs typeface="Cambria"/>
              </a:rPr>
              <a:t> </a:t>
            </a:r>
            <a:r>
              <a:rPr dirty="0" sz="2400" spc="-10">
                <a:latin typeface="Cambria"/>
                <a:cs typeface="Cambria"/>
              </a:rPr>
              <a:t>to:</a:t>
            </a:r>
            <a:endParaRPr sz="2400">
              <a:latin typeface="Cambria"/>
              <a:cs typeface="Cambria"/>
            </a:endParaRPr>
          </a:p>
        </p:txBody>
      </p:sp>
      <p:sp>
        <p:nvSpPr>
          <p:cNvPr id="17" name="object 17"/>
          <p:cNvSpPr txBox="1"/>
          <p:nvPr/>
        </p:nvSpPr>
        <p:spPr>
          <a:xfrm>
            <a:off x="1069339" y="1744726"/>
            <a:ext cx="7956550" cy="866775"/>
          </a:xfrm>
          <a:prstGeom prst="rect">
            <a:avLst/>
          </a:prstGeom>
        </p:spPr>
        <p:txBody>
          <a:bodyPr wrap="square" lIns="0" tIns="12700" rIns="0" bIns="0" rtlCol="0" vert="horz">
            <a:spAutoFit/>
          </a:bodyPr>
          <a:lstStyle/>
          <a:p>
            <a:pPr marL="355600" marR="5080" indent="-343535">
              <a:lnSpc>
                <a:spcPct val="114999"/>
              </a:lnSpc>
              <a:spcBef>
                <a:spcPts val="100"/>
              </a:spcBef>
              <a:tabLst>
                <a:tab pos="355600" algn="l"/>
              </a:tabLst>
            </a:pPr>
            <a:r>
              <a:rPr dirty="0" sz="1900" spc="5" b="1">
                <a:solidFill>
                  <a:srgbClr val="3891A7"/>
                </a:solidFill>
                <a:latin typeface="Cambria"/>
                <a:cs typeface="Cambria"/>
              </a:rPr>
              <a:t>1.	</a:t>
            </a:r>
            <a:r>
              <a:rPr dirty="0" u="heavy" sz="2400" spc="-20" b="1">
                <a:uFill>
                  <a:solidFill>
                    <a:srgbClr val="000000"/>
                  </a:solidFill>
                </a:uFill>
                <a:latin typeface="Cambria"/>
                <a:cs typeface="Cambria"/>
              </a:rPr>
              <a:t>Apply </a:t>
            </a:r>
            <a:r>
              <a:rPr dirty="0" u="heavy" sz="2400" spc="-15">
                <a:uFill>
                  <a:solidFill>
                    <a:srgbClr val="000000"/>
                  </a:solidFill>
                </a:uFill>
                <a:latin typeface="Cambria"/>
                <a:cs typeface="Cambria"/>
              </a:rPr>
              <a:t>laws </a:t>
            </a:r>
            <a:r>
              <a:rPr dirty="0" u="heavy" sz="2400">
                <a:uFill>
                  <a:solidFill>
                    <a:srgbClr val="000000"/>
                  </a:solidFill>
                </a:uFill>
                <a:latin typeface="Cambria"/>
                <a:cs typeface="Cambria"/>
              </a:rPr>
              <a:t>of </a:t>
            </a:r>
            <a:r>
              <a:rPr dirty="0" u="heavy" sz="2400" spc="-15">
                <a:uFill>
                  <a:solidFill>
                    <a:srgbClr val="000000"/>
                  </a:solidFill>
                </a:uFill>
                <a:latin typeface="Cambria"/>
                <a:cs typeface="Cambria"/>
              </a:rPr>
              <a:t>physics</a:t>
            </a:r>
            <a:r>
              <a:rPr dirty="0" sz="2400" spc="-15">
                <a:latin typeface="Cambria"/>
                <a:cs typeface="Cambria"/>
              </a:rPr>
              <a:t> </a:t>
            </a:r>
            <a:r>
              <a:rPr dirty="0" sz="2400" spc="-5">
                <a:latin typeface="Cambria"/>
                <a:cs typeface="Cambria"/>
              </a:rPr>
              <a:t>(eg..Hook’s </a:t>
            </a:r>
            <a:r>
              <a:rPr dirty="0" sz="2400" spc="-55">
                <a:latin typeface="Cambria"/>
                <a:cs typeface="Cambria"/>
              </a:rPr>
              <a:t>law, </a:t>
            </a:r>
            <a:r>
              <a:rPr dirty="0" sz="2400" spc="-10">
                <a:latin typeface="Cambria"/>
                <a:cs typeface="Cambria"/>
              </a:rPr>
              <a:t>etc.,) </a:t>
            </a:r>
            <a:r>
              <a:rPr dirty="0" sz="2400" spc="-15">
                <a:latin typeface="Cambria"/>
                <a:cs typeface="Cambria"/>
              </a:rPr>
              <a:t>to </a:t>
            </a:r>
            <a:r>
              <a:rPr dirty="0" sz="2400" spc="-5">
                <a:latin typeface="Cambria"/>
                <a:cs typeface="Cambria"/>
              </a:rPr>
              <a:t>compute  </a:t>
            </a:r>
            <a:r>
              <a:rPr dirty="0" sz="2400" spc="-10">
                <a:latin typeface="Cambria"/>
                <a:cs typeface="Cambria"/>
              </a:rPr>
              <a:t>different </a:t>
            </a:r>
            <a:r>
              <a:rPr dirty="0" u="heavy" sz="2400" spc="-5">
                <a:uFill>
                  <a:solidFill>
                    <a:srgbClr val="000000"/>
                  </a:solidFill>
                </a:uFill>
                <a:latin typeface="Cambria"/>
                <a:cs typeface="Cambria"/>
              </a:rPr>
              <a:t>types </a:t>
            </a:r>
            <a:r>
              <a:rPr dirty="0" u="heavy" sz="2400">
                <a:uFill>
                  <a:solidFill>
                    <a:srgbClr val="000000"/>
                  </a:solidFill>
                </a:uFill>
                <a:latin typeface="Cambria"/>
                <a:cs typeface="Cambria"/>
              </a:rPr>
              <a:t>of </a:t>
            </a:r>
            <a:r>
              <a:rPr dirty="0" u="heavy" sz="2400" spc="-10">
                <a:uFill>
                  <a:solidFill>
                    <a:srgbClr val="000000"/>
                  </a:solidFill>
                </a:uFill>
                <a:latin typeface="Cambria"/>
                <a:cs typeface="Cambria"/>
              </a:rPr>
              <a:t>response (stress </a:t>
            </a:r>
            <a:r>
              <a:rPr dirty="0" u="heavy" sz="2400" spc="-5">
                <a:uFill>
                  <a:solidFill>
                    <a:srgbClr val="000000"/>
                  </a:solidFill>
                </a:uFill>
                <a:latin typeface="Cambria"/>
                <a:cs typeface="Cambria"/>
              </a:rPr>
              <a:t>and deformation)</a:t>
            </a:r>
            <a:r>
              <a:rPr dirty="0" sz="2400" spc="-5">
                <a:latin typeface="Cambria"/>
                <a:cs typeface="Cambria"/>
              </a:rPr>
              <a:t> </a:t>
            </a:r>
            <a:r>
              <a:rPr dirty="0" sz="2400">
                <a:latin typeface="Cambria"/>
                <a:cs typeface="Cambria"/>
              </a:rPr>
              <a:t>in</a:t>
            </a:r>
            <a:r>
              <a:rPr dirty="0" sz="2400" spc="65">
                <a:latin typeface="Cambria"/>
                <a:cs typeface="Cambria"/>
              </a:rPr>
              <a:t> </a:t>
            </a:r>
            <a:r>
              <a:rPr dirty="0" sz="2400" spc="-5">
                <a:latin typeface="Cambria"/>
                <a:cs typeface="Cambria"/>
              </a:rPr>
              <a:t>the</a:t>
            </a:r>
            <a:endParaRPr sz="2400">
              <a:latin typeface="Cambria"/>
              <a:cs typeface="Cambria"/>
            </a:endParaRPr>
          </a:p>
        </p:txBody>
      </p:sp>
      <p:sp>
        <p:nvSpPr>
          <p:cNvPr id="18" name="object 18"/>
          <p:cNvSpPr txBox="1"/>
          <p:nvPr/>
        </p:nvSpPr>
        <p:spPr>
          <a:xfrm>
            <a:off x="1412494" y="2640838"/>
            <a:ext cx="2982595" cy="391160"/>
          </a:xfrm>
          <a:prstGeom prst="rect">
            <a:avLst/>
          </a:prstGeom>
        </p:spPr>
        <p:txBody>
          <a:bodyPr wrap="square" lIns="0" tIns="12700" rIns="0" bIns="0" rtlCol="0" vert="horz">
            <a:spAutoFit/>
          </a:bodyPr>
          <a:lstStyle/>
          <a:p>
            <a:pPr marL="12700">
              <a:lnSpc>
                <a:spcPct val="100000"/>
              </a:lnSpc>
              <a:spcBef>
                <a:spcPts val="100"/>
              </a:spcBef>
            </a:pPr>
            <a:r>
              <a:rPr dirty="0" sz="2400" spc="-25">
                <a:latin typeface="Cambria"/>
                <a:cs typeface="Cambria"/>
              </a:rPr>
              <a:t>given </a:t>
            </a:r>
            <a:r>
              <a:rPr dirty="0" sz="2400" spc="-10">
                <a:latin typeface="Cambria"/>
                <a:cs typeface="Cambria"/>
              </a:rPr>
              <a:t>materials. </a:t>
            </a:r>
            <a:r>
              <a:rPr dirty="0" sz="2400">
                <a:latin typeface="Cambria"/>
                <a:cs typeface="Cambria"/>
              </a:rPr>
              <a:t>(PO</a:t>
            </a:r>
            <a:r>
              <a:rPr dirty="0" sz="2400" spc="-10">
                <a:latin typeface="Cambria"/>
                <a:cs typeface="Cambria"/>
              </a:rPr>
              <a:t> </a:t>
            </a:r>
            <a:r>
              <a:rPr dirty="0" sz="2400">
                <a:latin typeface="Cambria"/>
                <a:cs typeface="Cambria"/>
              </a:rPr>
              <a:t>1)</a:t>
            </a:r>
            <a:endParaRPr sz="2400">
              <a:latin typeface="Cambria"/>
              <a:cs typeface="Cambria"/>
            </a:endParaRPr>
          </a:p>
        </p:txBody>
      </p:sp>
      <p:sp>
        <p:nvSpPr>
          <p:cNvPr id="19" name="object 19"/>
          <p:cNvSpPr txBox="1"/>
          <p:nvPr/>
        </p:nvSpPr>
        <p:spPr>
          <a:xfrm>
            <a:off x="1069339" y="3082798"/>
            <a:ext cx="8403590" cy="3619500"/>
          </a:xfrm>
          <a:prstGeom prst="rect">
            <a:avLst/>
          </a:prstGeom>
        </p:spPr>
        <p:txBody>
          <a:bodyPr wrap="square" lIns="0" tIns="12700" rIns="0" bIns="0" rtlCol="0" vert="horz">
            <a:spAutoFit/>
          </a:bodyPr>
          <a:lstStyle/>
          <a:p>
            <a:pPr marL="355600" marR="537845" indent="-343535">
              <a:lnSpc>
                <a:spcPct val="114999"/>
              </a:lnSpc>
              <a:spcBef>
                <a:spcPts val="100"/>
              </a:spcBef>
              <a:buClr>
                <a:srgbClr val="3891A7"/>
              </a:buClr>
              <a:buSzPct val="79166"/>
              <a:buAutoNum type="arabicPeriod" startAt="2"/>
              <a:tabLst>
                <a:tab pos="355600" algn="l"/>
                <a:tab pos="356235" algn="l"/>
              </a:tabLst>
            </a:pPr>
            <a:r>
              <a:rPr dirty="0" sz="2400" spc="-20" b="1">
                <a:latin typeface="Cambria"/>
                <a:cs typeface="Cambria"/>
              </a:rPr>
              <a:t>Analyse </a:t>
            </a:r>
            <a:r>
              <a:rPr dirty="0" sz="2400" spc="-10">
                <a:latin typeface="Cambria"/>
                <a:cs typeface="Cambria"/>
              </a:rPr>
              <a:t>structural </a:t>
            </a:r>
            <a:r>
              <a:rPr dirty="0" sz="2400">
                <a:latin typeface="Cambria"/>
                <a:cs typeface="Cambria"/>
              </a:rPr>
              <a:t>elements </a:t>
            </a:r>
            <a:r>
              <a:rPr dirty="0" sz="2400" spc="-15">
                <a:latin typeface="Cambria"/>
                <a:cs typeface="Cambria"/>
              </a:rPr>
              <a:t>for </a:t>
            </a:r>
            <a:r>
              <a:rPr dirty="0" sz="2400" spc="-10">
                <a:latin typeface="Cambria"/>
                <a:cs typeface="Cambria"/>
              </a:rPr>
              <a:t>different </a:t>
            </a:r>
            <a:r>
              <a:rPr dirty="0" sz="2400" spc="-15">
                <a:latin typeface="Cambria"/>
                <a:cs typeface="Cambria"/>
              </a:rPr>
              <a:t>force systems to  </a:t>
            </a:r>
            <a:r>
              <a:rPr dirty="0" sz="2400" spc="-5">
                <a:latin typeface="Cambria"/>
                <a:cs typeface="Cambria"/>
              </a:rPr>
              <a:t>compute </a:t>
            </a:r>
            <a:r>
              <a:rPr dirty="0" sz="2400">
                <a:latin typeface="Cambria"/>
                <a:cs typeface="Cambria"/>
              </a:rPr>
              <a:t>design </a:t>
            </a:r>
            <a:r>
              <a:rPr dirty="0" sz="2400" spc="-10">
                <a:latin typeface="Cambria"/>
                <a:cs typeface="Cambria"/>
              </a:rPr>
              <a:t>parameters </a:t>
            </a:r>
            <a:r>
              <a:rPr dirty="0" sz="2400">
                <a:latin typeface="Cambria"/>
                <a:cs typeface="Cambria"/>
              </a:rPr>
              <a:t>(BM </a:t>
            </a:r>
            <a:r>
              <a:rPr dirty="0" sz="2400" spc="-5">
                <a:latin typeface="Cambria"/>
                <a:cs typeface="Cambria"/>
              </a:rPr>
              <a:t>and SF)</a:t>
            </a:r>
            <a:r>
              <a:rPr dirty="0" sz="2400">
                <a:latin typeface="Cambria"/>
                <a:cs typeface="Cambria"/>
              </a:rPr>
              <a:t> (PO2)</a:t>
            </a:r>
            <a:endParaRPr sz="2400">
              <a:latin typeface="Cambria"/>
              <a:cs typeface="Cambria"/>
            </a:endParaRPr>
          </a:p>
          <a:p>
            <a:pPr marL="355600" marR="5080" indent="-343535">
              <a:lnSpc>
                <a:spcPct val="114999"/>
              </a:lnSpc>
              <a:spcBef>
                <a:spcPts val="600"/>
              </a:spcBef>
              <a:buClr>
                <a:srgbClr val="3891A7"/>
              </a:buClr>
              <a:buSzPct val="79166"/>
              <a:buAutoNum type="arabicPeriod" startAt="2"/>
              <a:tabLst>
                <a:tab pos="355600" algn="l"/>
                <a:tab pos="356235" algn="l"/>
              </a:tabLst>
            </a:pPr>
            <a:r>
              <a:rPr dirty="0" sz="2400" b="1">
                <a:latin typeface="Cambria"/>
                <a:cs typeface="Cambria"/>
              </a:rPr>
              <a:t>Design </a:t>
            </a:r>
            <a:r>
              <a:rPr dirty="0" sz="2400" spc="-5">
                <a:latin typeface="Cambria"/>
                <a:cs typeface="Cambria"/>
              </a:rPr>
              <a:t>compression </a:t>
            </a:r>
            <a:r>
              <a:rPr dirty="0" sz="2400">
                <a:latin typeface="Cambria"/>
                <a:cs typeface="Cambria"/>
              </a:rPr>
              <a:t>elements </a:t>
            </a:r>
            <a:r>
              <a:rPr dirty="0" sz="2400" spc="-5">
                <a:latin typeface="Cambria"/>
                <a:cs typeface="Cambria"/>
              </a:rPr>
              <a:t>using engineering principles </a:t>
            </a:r>
            <a:r>
              <a:rPr dirty="0" sz="2400" spc="-15">
                <a:latin typeface="Cambria"/>
                <a:cs typeface="Cambria"/>
              </a:rPr>
              <a:t>to  </a:t>
            </a:r>
            <a:r>
              <a:rPr dirty="0" sz="2400" spc="-10">
                <a:latin typeface="Cambria"/>
                <a:cs typeface="Cambria"/>
              </a:rPr>
              <a:t>resist </a:t>
            </a:r>
            <a:r>
              <a:rPr dirty="0" sz="2400" spc="-20">
                <a:latin typeface="Cambria"/>
                <a:cs typeface="Cambria"/>
              </a:rPr>
              <a:t>any given </a:t>
            </a:r>
            <a:r>
              <a:rPr dirty="0" sz="2400" spc="-5">
                <a:latin typeface="Cambria"/>
                <a:cs typeface="Cambria"/>
              </a:rPr>
              <a:t>loads.</a:t>
            </a:r>
            <a:r>
              <a:rPr dirty="0" sz="2400" spc="40">
                <a:latin typeface="Cambria"/>
                <a:cs typeface="Cambria"/>
              </a:rPr>
              <a:t> </a:t>
            </a:r>
            <a:r>
              <a:rPr dirty="0" sz="2400">
                <a:latin typeface="Cambria"/>
                <a:cs typeface="Cambria"/>
              </a:rPr>
              <a:t>(PO3)</a:t>
            </a:r>
            <a:endParaRPr sz="2400">
              <a:latin typeface="Cambria"/>
              <a:cs typeface="Cambria"/>
            </a:endParaRPr>
          </a:p>
          <a:p>
            <a:pPr marL="355600" marR="924560" indent="-343535">
              <a:lnSpc>
                <a:spcPct val="114999"/>
              </a:lnSpc>
              <a:spcBef>
                <a:spcPts val="600"/>
              </a:spcBef>
              <a:buClr>
                <a:srgbClr val="3891A7"/>
              </a:buClr>
              <a:buSzPct val="79166"/>
              <a:buAutoNum type="arabicPeriod" startAt="2"/>
              <a:tabLst>
                <a:tab pos="355600" algn="l"/>
                <a:tab pos="356235" algn="l"/>
              </a:tabLst>
            </a:pPr>
            <a:r>
              <a:rPr dirty="0" sz="2400" spc="-10" b="1">
                <a:latin typeface="Cambria"/>
                <a:cs typeface="Cambria"/>
              </a:rPr>
              <a:t>Conduct </a:t>
            </a:r>
            <a:r>
              <a:rPr dirty="0" sz="2400" spc="-10">
                <a:latin typeface="Cambria"/>
                <a:cs typeface="Cambria"/>
              </a:rPr>
              <a:t>experiments </a:t>
            </a:r>
            <a:r>
              <a:rPr dirty="0" sz="2400" spc="-15">
                <a:latin typeface="Cambria"/>
                <a:cs typeface="Cambria"/>
              </a:rPr>
              <a:t>to validate physical </a:t>
            </a:r>
            <a:r>
              <a:rPr dirty="0" sz="2400" spc="-10">
                <a:latin typeface="Cambria"/>
                <a:cs typeface="Cambria"/>
              </a:rPr>
              <a:t>behaviour </a:t>
            </a:r>
            <a:r>
              <a:rPr dirty="0" sz="2400">
                <a:latin typeface="Cambria"/>
                <a:cs typeface="Cambria"/>
              </a:rPr>
              <a:t>of  </a:t>
            </a:r>
            <a:r>
              <a:rPr dirty="0" sz="2400" spc="-5">
                <a:latin typeface="Cambria"/>
                <a:cs typeface="Cambria"/>
              </a:rPr>
              <a:t>materials/components.(PO4)</a:t>
            </a:r>
            <a:endParaRPr sz="2400">
              <a:latin typeface="Cambria"/>
              <a:cs typeface="Cambria"/>
            </a:endParaRPr>
          </a:p>
          <a:p>
            <a:pPr marL="355600" marR="20955" indent="-343535">
              <a:lnSpc>
                <a:spcPct val="114999"/>
              </a:lnSpc>
              <a:spcBef>
                <a:spcPts val="600"/>
              </a:spcBef>
              <a:buClr>
                <a:srgbClr val="3891A7"/>
              </a:buClr>
              <a:buSzPct val="79166"/>
              <a:buAutoNum type="arabicPeriod" startAt="2"/>
              <a:tabLst>
                <a:tab pos="355600" algn="l"/>
                <a:tab pos="356235" algn="l"/>
              </a:tabLst>
            </a:pPr>
            <a:r>
              <a:rPr dirty="0" sz="2400" spc="-10" b="1">
                <a:latin typeface="Cambria"/>
                <a:cs typeface="Cambria"/>
              </a:rPr>
              <a:t>Prepare </a:t>
            </a:r>
            <a:r>
              <a:rPr dirty="0" sz="2400" spc="-10">
                <a:latin typeface="Cambria"/>
                <a:cs typeface="Cambria"/>
              </a:rPr>
              <a:t>laboratory reports </a:t>
            </a:r>
            <a:r>
              <a:rPr dirty="0" sz="2400">
                <a:latin typeface="Cambria"/>
                <a:cs typeface="Cambria"/>
              </a:rPr>
              <a:t>on </a:t>
            </a:r>
            <a:r>
              <a:rPr dirty="0" sz="2400" spc="-10">
                <a:latin typeface="Cambria"/>
                <a:cs typeface="Cambria"/>
              </a:rPr>
              <a:t>interpretation </a:t>
            </a:r>
            <a:r>
              <a:rPr dirty="0" sz="2400">
                <a:latin typeface="Cambria"/>
                <a:cs typeface="Cambria"/>
              </a:rPr>
              <a:t>of </a:t>
            </a:r>
            <a:r>
              <a:rPr dirty="0" sz="2400" spc="-10">
                <a:latin typeface="Cambria"/>
                <a:cs typeface="Cambria"/>
              </a:rPr>
              <a:t>experimental  results</a:t>
            </a:r>
            <a:r>
              <a:rPr dirty="0" sz="2400" spc="5">
                <a:latin typeface="Cambria"/>
                <a:cs typeface="Cambria"/>
              </a:rPr>
              <a:t> </a:t>
            </a:r>
            <a:r>
              <a:rPr dirty="0" sz="2400" spc="-5">
                <a:latin typeface="Cambria"/>
                <a:cs typeface="Cambria"/>
              </a:rPr>
              <a:t>(P10)</a:t>
            </a:r>
            <a:endParaRPr sz="2400">
              <a:latin typeface="Cambria"/>
              <a:cs typeface="Cambria"/>
            </a:endParaRPr>
          </a:p>
        </p:txBody>
      </p:sp>
      <p:sp>
        <p:nvSpPr>
          <p:cNvPr id="20" name="object 20"/>
          <p:cNvSpPr txBox="1"/>
          <p:nvPr/>
        </p:nvSpPr>
        <p:spPr>
          <a:xfrm>
            <a:off x="7086981" y="1314830"/>
            <a:ext cx="1752600" cy="368935"/>
          </a:xfrm>
          <a:prstGeom prst="rect">
            <a:avLst/>
          </a:prstGeom>
          <a:ln w="25146">
            <a:solidFill>
              <a:srgbClr val="3891A7"/>
            </a:solidFill>
          </a:ln>
        </p:spPr>
        <p:txBody>
          <a:bodyPr wrap="square" lIns="0" tIns="36195" rIns="0" bIns="0" rtlCol="0" vert="horz">
            <a:spAutoFit/>
          </a:bodyPr>
          <a:lstStyle/>
          <a:p>
            <a:pPr marL="91440">
              <a:lnSpc>
                <a:spcPct val="100000"/>
              </a:lnSpc>
              <a:spcBef>
                <a:spcPts val="285"/>
              </a:spcBef>
            </a:pPr>
            <a:r>
              <a:rPr dirty="0" sz="1800">
                <a:solidFill>
                  <a:srgbClr val="C00000"/>
                </a:solidFill>
                <a:latin typeface="Gill Sans MT"/>
                <a:cs typeface="Gill Sans MT"/>
              </a:rPr>
              <a:t>Action</a:t>
            </a:r>
            <a:r>
              <a:rPr dirty="0" sz="1800" spc="-275">
                <a:solidFill>
                  <a:srgbClr val="C00000"/>
                </a:solidFill>
                <a:latin typeface="Gill Sans MT"/>
                <a:cs typeface="Gill Sans MT"/>
              </a:rPr>
              <a:t> </a:t>
            </a:r>
            <a:r>
              <a:rPr dirty="0" sz="1800" spc="-50">
                <a:solidFill>
                  <a:srgbClr val="C00000"/>
                </a:solidFill>
                <a:latin typeface="Gill Sans MT"/>
                <a:cs typeface="Gill Sans MT"/>
              </a:rPr>
              <a:t>Verb</a:t>
            </a:r>
            <a:endParaRPr sz="1800">
              <a:latin typeface="Gill Sans MT"/>
              <a:cs typeface="Gill Sans MT"/>
            </a:endParaRPr>
          </a:p>
        </p:txBody>
      </p:sp>
      <p:grpSp>
        <p:nvGrpSpPr>
          <p:cNvPr id="21" name="object 21"/>
          <p:cNvGrpSpPr/>
          <p:nvPr/>
        </p:nvGrpSpPr>
        <p:grpSpPr>
          <a:xfrm>
            <a:off x="2362073" y="1635379"/>
            <a:ext cx="7239634" cy="1478280"/>
            <a:chOff x="2362073" y="1635379"/>
            <a:chExt cx="7239634" cy="1478280"/>
          </a:xfrm>
        </p:grpSpPr>
        <p:sp>
          <p:nvSpPr>
            <p:cNvPr id="22" name="object 22"/>
            <p:cNvSpPr/>
            <p:nvPr/>
          </p:nvSpPr>
          <p:spPr>
            <a:xfrm>
              <a:off x="2362073" y="1635378"/>
              <a:ext cx="5335905" cy="1122680"/>
            </a:xfrm>
            <a:custGeom>
              <a:avLst/>
              <a:gdLst/>
              <a:ahLst/>
              <a:cxnLst/>
              <a:rect l="l" t="t" r="r" b="b"/>
              <a:pathLst>
                <a:path w="5335905" h="1122680">
                  <a:moveTo>
                    <a:pt x="4802378" y="28702"/>
                  </a:moveTo>
                  <a:lnTo>
                    <a:pt x="4799076" y="0"/>
                  </a:lnTo>
                  <a:lnTo>
                    <a:pt x="80187" y="535736"/>
                  </a:lnTo>
                  <a:lnTo>
                    <a:pt x="124333" y="502793"/>
                  </a:lnTo>
                  <a:lnTo>
                    <a:pt x="125603" y="493776"/>
                  </a:lnTo>
                  <a:lnTo>
                    <a:pt x="120777" y="487426"/>
                  </a:lnTo>
                  <a:lnTo>
                    <a:pt x="116078" y="480949"/>
                  </a:lnTo>
                  <a:lnTo>
                    <a:pt x="106934" y="479679"/>
                  </a:lnTo>
                  <a:lnTo>
                    <a:pt x="0" y="559435"/>
                  </a:lnTo>
                  <a:lnTo>
                    <a:pt x="122174" y="613156"/>
                  </a:lnTo>
                  <a:lnTo>
                    <a:pt x="130683" y="609854"/>
                  </a:lnTo>
                  <a:lnTo>
                    <a:pt x="133858" y="602615"/>
                  </a:lnTo>
                  <a:lnTo>
                    <a:pt x="137160" y="595249"/>
                  </a:lnTo>
                  <a:lnTo>
                    <a:pt x="133858" y="586740"/>
                  </a:lnTo>
                  <a:lnTo>
                    <a:pt x="97332" y="570611"/>
                  </a:lnTo>
                  <a:lnTo>
                    <a:pt x="83566" y="564565"/>
                  </a:lnTo>
                  <a:lnTo>
                    <a:pt x="30226" y="570611"/>
                  </a:lnTo>
                  <a:lnTo>
                    <a:pt x="54825" y="567817"/>
                  </a:lnTo>
                  <a:lnTo>
                    <a:pt x="83566" y="564565"/>
                  </a:lnTo>
                  <a:lnTo>
                    <a:pt x="4802378" y="28702"/>
                  </a:lnTo>
                  <a:close/>
                </a:path>
                <a:path w="5335905" h="1122680">
                  <a:moveTo>
                    <a:pt x="5335651" y="1093470"/>
                  </a:moveTo>
                  <a:lnTo>
                    <a:pt x="3969613" y="949617"/>
                  </a:lnTo>
                  <a:lnTo>
                    <a:pt x="3982059" y="943991"/>
                  </a:lnTo>
                  <a:lnTo>
                    <a:pt x="4012438" y="930275"/>
                  </a:lnTo>
                  <a:lnTo>
                    <a:pt x="4019804" y="927100"/>
                  </a:lnTo>
                  <a:lnTo>
                    <a:pt x="4022979" y="918464"/>
                  </a:lnTo>
                  <a:lnTo>
                    <a:pt x="4019677" y="911225"/>
                  </a:lnTo>
                  <a:lnTo>
                    <a:pt x="4016502" y="903859"/>
                  </a:lnTo>
                  <a:lnTo>
                    <a:pt x="4007866" y="900684"/>
                  </a:lnTo>
                  <a:lnTo>
                    <a:pt x="4000627" y="903859"/>
                  </a:lnTo>
                  <a:lnTo>
                    <a:pt x="3886200" y="955421"/>
                  </a:lnTo>
                  <a:lnTo>
                    <a:pt x="3993769" y="1034288"/>
                  </a:lnTo>
                  <a:lnTo>
                    <a:pt x="4002913" y="1032891"/>
                  </a:lnTo>
                  <a:lnTo>
                    <a:pt x="4007612" y="1026414"/>
                  </a:lnTo>
                  <a:lnTo>
                    <a:pt x="4012311" y="1020064"/>
                  </a:lnTo>
                  <a:lnTo>
                    <a:pt x="4010914" y="1010920"/>
                  </a:lnTo>
                  <a:lnTo>
                    <a:pt x="3966540" y="978433"/>
                  </a:lnTo>
                  <a:lnTo>
                    <a:pt x="5332603" y="1122172"/>
                  </a:lnTo>
                  <a:lnTo>
                    <a:pt x="5335651" y="1093470"/>
                  </a:lnTo>
                  <a:close/>
                </a:path>
              </a:pathLst>
            </a:custGeom>
            <a:solidFill>
              <a:srgbClr val="3891A7"/>
            </a:solidFill>
          </p:spPr>
          <p:txBody>
            <a:bodyPr wrap="square" lIns="0" tIns="0" rIns="0" bIns="0" rtlCol="0"/>
            <a:lstStyle/>
            <a:p/>
          </p:txBody>
        </p:sp>
        <p:sp>
          <p:nvSpPr>
            <p:cNvPr id="23" name="object 23"/>
            <p:cNvSpPr/>
            <p:nvPr/>
          </p:nvSpPr>
          <p:spPr>
            <a:xfrm>
              <a:off x="7391781" y="2743581"/>
              <a:ext cx="2209800" cy="369570"/>
            </a:xfrm>
            <a:custGeom>
              <a:avLst/>
              <a:gdLst/>
              <a:ahLst/>
              <a:cxnLst/>
              <a:rect l="l" t="t" r="r" b="b"/>
              <a:pathLst>
                <a:path w="2209800" h="369569">
                  <a:moveTo>
                    <a:pt x="2209800" y="0"/>
                  </a:moveTo>
                  <a:lnTo>
                    <a:pt x="0" y="0"/>
                  </a:lnTo>
                  <a:lnTo>
                    <a:pt x="0" y="369570"/>
                  </a:lnTo>
                  <a:lnTo>
                    <a:pt x="2209800" y="369570"/>
                  </a:lnTo>
                  <a:lnTo>
                    <a:pt x="2209800" y="0"/>
                  </a:lnTo>
                  <a:close/>
                </a:path>
              </a:pathLst>
            </a:custGeom>
            <a:solidFill>
              <a:srgbClr val="FFFFFF"/>
            </a:solidFill>
          </p:spPr>
          <p:txBody>
            <a:bodyPr wrap="square" lIns="0" tIns="0" rIns="0" bIns="0" rtlCol="0"/>
            <a:lstStyle/>
            <a:p/>
          </p:txBody>
        </p:sp>
      </p:grpSp>
      <p:sp>
        <p:nvSpPr>
          <p:cNvPr id="24" name="object 24"/>
          <p:cNvSpPr txBox="1"/>
          <p:nvPr/>
        </p:nvSpPr>
        <p:spPr>
          <a:xfrm>
            <a:off x="7391781" y="2743580"/>
            <a:ext cx="2209800" cy="369570"/>
          </a:xfrm>
          <a:prstGeom prst="rect">
            <a:avLst/>
          </a:prstGeom>
          <a:ln w="25146">
            <a:solidFill>
              <a:srgbClr val="000000"/>
            </a:solidFill>
          </a:ln>
        </p:spPr>
        <p:txBody>
          <a:bodyPr wrap="square" lIns="0" tIns="36195" rIns="0" bIns="0" rtlCol="0" vert="horz">
            <a:spAutoFit/>
          </a:bodyPr>
          <a:lstStyle/>
          <a:p>
            <a:pPr marL="91440">
              <a:lnSpc>
                <a:spcPct val="100000"/>
              </a:lnSpc>
              <a:spcBef>
                <a:spcPts val="285"/>
              </a:spcBef>
            </a:pPr>
            <a:r>
              <a:rPr dirty="0" sz="1800" spc="-5">
                <a:solidFill>
                  <a:srgbClr val="C00000"/>
                </a:solidFill>
                <a:latin typeface="Gill Sans MT"/>
                <a:cs typeface="Gill Sans MT"/>
              </a:rPr>
              <a:t>Learning</a:t>
            </a:r>
            <a:r>
              <a:rPr dirty="0" sz="1800" spc="-25">
                <a:solidFill>
                  <a:srgbClr val="C00000"/>
                </a:solidFill>
                <a:latin typeface="Gill Sans MT"/>
                <a:cs typeface="Gill Sans MT"/>
              </a:rPr>
              <a:t> </a:t>
            </a:r>
            <a:r>
              <a:rPr dirty="0" sz="1800">
                <a:solidFill>
                  <a:srgbClr val="C00000"/>
                </a:solidFill>
                <a:latin typeface="Gill Sans MT"/>
                <a:cs typeface="Gill Sans MT"/>
              </a:rPr>
              <a:t>Statement</a:t>
            </a:r>
            <a:endParaRPr sz="1800">
              <a:latin typeface="Gill Sans MT"/>
              <a:cs typeface="Gill Sans M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998600" y="1413891"/>
              <a:ext cx="227837" cy="21031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997458" y="1412747"/>
              <a:ext cx="230124" cy="212597"/>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1247394" y="1338833"/>
              <a:ext cx="82296" cy="76962"/>
            </a:xfrm>
            <a:prstGeom prst="rect">
              <a:avLst/>
            </a:prstGeom>
            <a:blipFill>
              <a:blip r:embed="rId8" cstate="print"/>
              <a:stretch>
                <a:fillRect/>
              </a:stretch>
            </a:blipFill>
          </p:spPr>
          <p:txBody>
            <a:bodyPr wrap="square" lIns="0" tIns="0" rIns="0" bIns="0" rtlCol="0"/>
            <a:lstStyle/>
            <a:p/>
          </p:txBody>
        </p:sp>
      </p:grpSp>
      <p:sp>
        <p:nvSpPr>
          <p:cNvPr id="17" name="object 17"/>
          <p:cNvSpPr txBox="1">
            <a:spLocks noGrp="1"/>
          </p:cNvSpPr>
          <p:nvPr>
            <p:ph type="title"/>
          </p:nvPr>
        </p:nvSpPr>
        <p:spPr>
          <a:xfrm>
            <a:off x="1221739" y="430784"/>
            <a:ext cx="3950970" cy="482600"/>
          </a:xfrm>
          <a:prstGeom prst="rect"/>
        </p:spPr>
        <p:txBody>
          <a:bodyPr wrap="square" lIns="0" tIns="12700" rIns="0" bIns="0" rtlCol="0" vert="horz">
            <a:spAutoFit/>
          </a:bodyPr>
          <a:lstStyle/>
          <a:p>
            <a:pPr marL="12700">
              <a:lnSpc>
                <a:spcPct val="100000"/>
              </a:lnSpc>
              <a:spcBef>
                <a:spcPts val="100"/>
              </a:spcBef>
            </a:pPr>
            <a:r>
              <a:rPr dirty="0" sz="3000" spc="-5" b="1">
                <a:latin typeface="Bookman Old Style"/>
                <a:cs typeface="Bookman Old Style"/>
              </a:rPr>
              <a:t>CO-PO</a:t>
            </a:r>
            <a:r>
              <a:rPr dirty="0" sz="3000" spc="-75" b="1">
                <a:latin typeface="Bookman Old Style"/>
                <a:cs typeface="Bookman Old Style"/>
              </a:rPr>
              <a:t> </a:t>
            </a:r>
            <a:r>
              <a:rPr dirty="0" sz="3000" b="1">
                <a:latin typeface="Bookman Old Style"/>
                <a:cs typeface="Bookman Old Style"/>
              </a:rPr>
              <a:t>Relationship</a:t>
            </a:r>
            <a:endParaRPr sz="3000">
              <a:latin typeface="Bookman Old Style"/>
              <a:cs typeface="Bookman Old Style"/>
            </a:endParaRPr>
          </a:p>
        </p:txBody>
      </p:sp>
      <p:sp>
        <p:nvSpPr>
          <p:cNvPr id="18" name="object 18"/>
          <p:cNvSpPr txBox="1"/>
          <p:nvPr/>
        </p:nvSpPr>
        <p:spPr>
          <a:xfrm>
            <a:off x="1401825" y="1164539"/>
            <a:ext cx="8121015" cy="2860675"/>
          </a:xfrm>
          <a:prstGeom prst="rect">
            <a:avLst/>
          </a:prstGeom>
        </p:spPr>
        <p:txBody>
          <a:bodyPr wrap="square" lIns="0" tIns="165100" rIns="0" bIns="0" rtlCol="0" vert="horz">
            <a:spAutoFit/>
          </a:bodyPr>
          <a:lstStyle/>
          <a:p>
            <a:pPr algn="just" marL="469900" indent="-457200">
              <a:lnSpc>
                <a:spcPct val="100000"/>
              </a:lnSpc>
              <a:spcBef>
                <a:spcPts val="1300"/>
              </a:spcBef>
              <a:buSzPct val="78846"/>
              <a:buFont typeface="Symbol"/>
              <a:buChar char=""/>
              <a:tabLst>
                <a:tab pos="469900" algn="l"/>
              </a:tabLst>
            </a:pPr>
            <a:r>
              <a:rPr dirty="0" sz="2600" spc="-5">
                <a:solidFill>
                  <a:srgbClr val="0000FF"/>
                </a:solidFill>
                <a:latin typeface="Times New Roman"/>
                <a:cs typeface="Times New Roman"/>
              </a:rPr>
              <a:t>Each CO can be identified to address a subset of</a:t>
            </a:r>
            <a:r>
              <a:rPr dirty="0" sz="2600" spc="50">
                <a:solidFill>
                  <a:srgbClr val="0000FF"/>
                </a:solidFill>
                <a:latin typeface="Times New Roman"/>
                <a:cs typeface="Times New Roman"/>
              </a:rPr>
              <a:t> </a:t>
            </a:r>
            <a:r>
              <a:rPr dirty="0" sz="2600" spc="-5">
                <a:solidFill>
                  <a:srgbClr val="0000FF"/>
                </a:solidFill>
                <a:latin typeface="Times New Roman"/>
                <a:cs typeface="Times New Roman"/>
              </a:rPr>
              <a:t>POs</a:t>
            </a:r>
            <a:endParaRPr sz="2600">
              <a:latin typeface="Times New Roman"/>
              <a:cs typeface="Times New Roman"/>
            </a:endParaRPr>
          </a:p>
          <a:p>
            <a:pPr algn="just" marL="469900" marR="5080" indent="-457200">
              <a:lnSpc>
                <a:spcPct val="100000"/>
              </a:lnSpc>
              <a:spcBef>
                <a:spcPts val="1200"/>
              </a:spcBef>
              <a:buClr>
                <a:srgbClr val="0000FF"/>
              </a:buClr>
              <a:buSzPct val="78846"/>
              <a:buFont typeface="Symbol"/>
              <a:buChar char=""/>
              <a:tabLst>
                <a:tab pos="469900" algn="l"/>
              </a:tabLst>
            </a:pPr>
            <a:r>
              <a:rPr dirty="0" sz="2600" spc="-5">
                <a:solidFill>
                  <a:srgbClr val="FF00FF"/>
                </a:solidFill>
                <a:latin typeface="Times New Roman"/>
                <a:cs typeface="Times New Roman"/>
              </a:rPr>
              <a:t>Based on the number of COs and the sessions dedicated  to them it is possible to identify the strength of mapping  (1, 2 or 3) to</a:t>
            </a:r>
            <a:r>
              <a:rPr dirty="0" sz="2600">
                <a:solidFill>
                  <a:srgbClr val="FF00FF"/>
                </a:solidFill>
                <a:latin typeface="Times New Roman"/>
                <a:cs typeface="Times New Roman"/>
              </a:rPr>
              <a:t> </a:t>
            </a:r>
            <a:r>
              <a:rPr dirty="0" sz="2600" spc="-5">
                <a:solidFill>
                  <a:srgbClr val="FF00FF"/>
                </a:solidFill>
                <a:latin typeface="Times New Roman"/>
                <a:cs typeface="Times New Roman"/>
              </a:rPr>
              <a:t>POs</a:t>
            </a:r>
            <a:endParaRPr sz="2600">
              <a:latin typeface="Times New Roman"/>
              <a:cs typeface="Times New Roman"/>
            </a:endParaRPr>
          </a:p>
          <a:p>
            <a:pPr algn="just" marL="469900" marR="5080" indent="-457200">
              <a:lnSpc>
                <a:spcPct val="100000"/>
              </a:lnSpc>
              <a:spcBef>
                <a:spcPts val="1200"/>
              </a:spcBef>
              <a:buClr>
                <a:srgbClr val="0000FF"/>
              </a:buClr>
              <a:buSzPct val="78846"/>
              <a:buFont typeface="Symbol"/>
              <a:buChar char=""/>
              <a:tabLst>
                <a:tab pos="469900" algn="l"/>
              </a:tabLst>
            </a:pPr>
            <a:r>
              <a:rPr dirty="0" sz="2600" spc="-5">
                <a:solidFill>
                  <a:srgbClr val="800000"/>
                </a:solidFill>
                <a:latin typeface="Times New Roman"/>
                <a:cs typeface="Times New Roman"/>
              </a:rPr>
              <a:t>Based on these strengths of selected POs a CO matrix  can </a:t>
            </a:r>
            <a:r>
              <a:rPr dirty="0" sz="2600">
                <a:solidFill>
                  <a:srgbClr val="800000"/>
                </a:solidFill>
                <a:latin typeface="Times New Roman"/>
                <a:cs typeface="Times New Roman"/>
              </a:rPr>
              <a:t>be</a:t>
            </a:r>
            <a:r>
              <a:rPr dirty="0" sz="2600" spc="-15">
                <a:solidFill>
                  <a:srgbClr val="800000"/>
                </a:solidFill>
                <a:latin typeface="Times New Roman"/>
                <a:cs typeface="Times New Roman"/>
              </a:rPr>
              <a:t> </a:t>
            </a:r>
            <a:r>
              <a:rPr dirty="0" sz="2600" spc="-5">
                <a:solidFill>
                  <a:srgbClr val="800000"/>
                </a:solidFill>
                <a:latin typeface="Times New Roman"/>
                <a:cs typeface="Times New Roman"/>
              </a:rPr>
              <a:t>established.</a:t>
            </a:r>
            <a:endParaRPr sz="2600">
              <a:latin typeface="Times New Roman"/>
              <a:cs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17" y="0"/>
            <a:ext cx="9904730" cy="6858000"/>
            <a:chOff x="1717"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80"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1"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44" y="1031703"/>
              <a:ext cx="117546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44" y="1031703"/>
              <a:ext cx="1176020" cy="1149985"/>
            </a:xfrm>
            <a:custGeom>
              <a:avLst/>
              <a:gdLst/>
              <a:ahLst/>
              <a:cxnLst/>
              <a:rect l="l" t="t" r="r" b="b"/>
              <a:pathLst>
                <a:path w="1176020" h="1149985">
                  <a:moveTo>
                    <a:pt x="111160" y="194354"/>
                  </a:moveTo>
                  <a:lnTo>
                    <a:pt x="140947" y="160272"/>
                  </a:lnTo>
                  <a:lnTo>
                    <a:pt x="173183" y="129434"/>
                  </a:lnTo>
                  <a:lnTo>
                    <a:pt x="207658" y="101852"/>
                  </a:lnTo>
                  <a:lnTo>
                    <a:pt x="244161" y="77541"/>
                  </a:lnTo>
                  <a:lnTo>
                    <a:pt x="282480" y="56512"/>
                  </a:lnTo>
                  <a:lnTo>
                    <a:pt x="322405" y="38778"/>
                  </a:lnTo>
                  <a:lnTo>
                    <a:pt x="363724" y="24354"/>
                  </a:lnTo>
                  <a:lnTo>
                    <a:pt x="406226" y="13250"/>
                  </a:lnTo>
                  <a:lnTo>
                    <a:pt x="449699" y="5482"/>
                  </a:lnTo>
                  <a:lnTo>
                    <a:pt x="493933" y="1060"/>
                  </a:lnTo>
                  <a:lnTo>
                    <a:pt x="538717" y="0"/>
                  </a:lnTo>
                  <a:lnTo>
                    <a:pt x="583839" y="2312"/>
                  </a:lnTo>
                  <a:lnTo>
                    <a:pt x="629088" y="8011"/>
                  </a:lnTo>
                  <a:lnTo>
                    <a:pt x="674253" y="17109"/>
                  </a:lnTo>
                  <a:lnTo>
                    <a:pt x="719124" y="29619"/>
                  </a:lnTo>
                  <a:lnTo>
                    <a:pt x="763487" y="45555"/>
                  </a:lnTo>
                  <a:lnTo>
                    <a:pt x="807134" y="64929"/>
                  </a:lnTo>
                  <a:lnTo>
                    <a:pt x="849851" y="87754"/>
                  </a:lnTo>
                  <a:lnTo>
                    <a:pt x="891429" y="114042"/>
                  </a:lnTo>
                  <a:lnTo>
                    <a:pt x="931656" y="143808"/>
                  </a:lnTo>
                  <a:lnTo>
                    <a:pt x="969606" y="176431"/>
                  </a:lnTo>
                  <a:lnTo>
                    <a:pt x="1004463" y="211142"/>
                  </a:lnTo>
                  <a:lnTo>
                    <a:pt x="1036193" y="247733"/>
                  </a:lnTo>
                  <a:lnTo>
                    <a:pt x="1064763" y="285995"/>
                  </a:lnTo>
                  <a:lnTo>
                    <a:pt x="1090138" y="325720"/>
                  </a:lnTo>
                  <a:lnTo>
                    <a:pt x="1112285" y="366698"/>
                  </a:lnTo>
                  <a:lnTo>
                    <a:pt x="1131169" y="408721"/>
                  </a:lnTo>
                  <a:lnTo>
                    <a:pt x="1146756" y="451579"/>
                  </a:lnTo>
                  <a:lnTo>
                    <a:pt x="1159013" y="495065"/>
                  </a:lnTo>
                  <a:lnTo>
                    <a:pt x="1167906" y="538969"/>
                  </a:lnTo>
                  <a:lnTo>
                    <a:pt x="1173401" y="583082"/>
                  </a:lnTo>
                  <a:lnTo>
                    <a:pt x="1175464" y="627197"/>
                  </a:lnTo>
                  <a:lnTo>
                    <a:pt x="1174060" y="671103"/>
                  </a:lnTo>
                  <a:lnTo>
                    <a:pt x="1169156" y="714593"/>
                  </a:lnTo>
                  <a:lnTo>
                    <a:pt x="1160719" y="757456"/>
                  </a:lnTo>
                  <a:lnTo>
                    <a:pt x="1148713" y="799486"/>
                  </a:lnTo>
                  <a:lnTo>
                    <a:pt x="1133106" y="840472"/>
                  </a:lnTo>
                  <a:lnTo>
                    <a:pt x="1113863" y="880207"/>
                  </a:lnTo>
                  <a:lnTo>
                    <a:pt x="1090950" y="918480"/>
                  </a:lnTo>
                  <a:lnTo>
                    <a:pt x="1064333" y="955084"/>
                  </a:lnTo>
                  <a:lnTo>
                    <a:pt x="1034545" y="989166"/>
                  </a:lnTo>
                  <a:lnTo>
                    <a:pt x="1002307" y="1020005"/>
                  </a:lnTo>
                  <a:lnTo>
                    <a:pt x="967830" y="1047586"/>
                  </a:lnTo>
                  <a:lnTo>
                    <a:pt x="931326" y="1071898"/>
                  </a:lnTo>
                  <a:lnTo>
                    <a:pt x="893005" y="1092927"/>
                  </a:lnTo>
                  <a:lnTo>
                    <a:pt x="853080" y="1110660"/>
                  </a:lnTo>
                  <a:lnTo>
                    <a:pt x="811760" y="1125085"/>
                  </a:lnTo>
                  <a:lnTo>
                    <a:pt x="769258" y="1136188"/>
                  </a:lnTo>
                  <a:lnTo>
                    <a:pt x="725784" y="1143957"/>
                  </a:lnTo>
                  <a:lnTo>
                    <a:pt x="681549" y="1148378"/>
                  </a:lnTo>
                  <a:lnTo>
                    <a:pt x="636765" y="1149439"/>
                  </a:lnTo>
                  <a:lnTo>
                    <a:pt x="591642" y="1147127"/>
                  </a:lnTo>
                  <a:lnTo>
                    <a:pt x="546393" y="1141428"/>
                  </a:lnTo>
                  <a:lnTo>
                    <a:pt x="501227" y="1132330"/>
                  </a:lnTo>
                  <a:lnTo>
                    <a:pt x="456357" y="1119819"/>
                  </a:lnTo>
                  <a:lnTo>
                    <a:pt x="411993" y="1103884"/>
                  </a:lnTo>
                  <a:lnTo>
                    <a:pt x="368347" y="1084510"/>
                  </a:lnTo>
                  <a:lnTo>
                    <a:pt x="325629" y="1061685"/>
                  </a:lnTo>
                  <a:lnTo>
                    <a:pt x="284051" y="1035396"/>
                  </a:lnTo>
                  <a:lnTo>
                    <a:pt x="243824" y="1005630"/>
                  </a:lnTo>
                  <a:lnTo>
                    <a:pt x="205877" y="972990"/>
                  </a:lnTo>
                  <a:lnTo>
                    <a:pt x="171022" y="938262"/>
                  </a:lnTo>
                  <a:lnTo>
                    <a:pt x="139292" y="901657"/>
                  </a:lnTo>
                  <a:lnTo>
                    <a:pt x="110721" y="863382"/>
                  </a:lnTo>
                  <a:lnTo>
                    <a:pt x="85344" y="823647"/>
                  </a:lnTo>
                  <a:lnTo>
                    <a:pt x="63195" y="782661"/>
                  </a:lnTo>
                  <a:lnTo>
                    <a:pt x="44308" y="740631"/>
                  </a:lnTo>
                  <a:lnTo>
                    <a:pt x="28718" y="697768"/>
                  </a:lnTo>
                  <a:lnTo>
                    <a:pt x="16457" y="654280"/>
                  </a:lnTo>
                  <a:lnTo>
                    <a:pt x="7561" y="610375"/>
                  </a:lnTo>
                  <a:lnTo>
                    <a:pt x="2064" y="566262"/>
                  </a:lnTo>
                  <a:lnTo>
                    <a:pt x="0" y="522150"/>
                  </a:lnTo>
                  <a:lnTo>
                    <a:pt x="1402" y="478249"/>
                  </a:lnTo>
                  <a:lnTo>
                    <a:pt x="6305" y="434766"/>
                  </a:lnTo>
                  <a:lnTo>
                    <a:pt x="14744" y="391911"/>
                  </a:lnTo>
                  <a:lnTo>
                    <a:pt x="26752" y="349892"/>
                  </a:lnTo>
                  <a:lnTo>
                    <a:pt x="42363" y="308918"/>
                  </a:lnTo>
                  <a:lnTo>
                    <a:pt x="61612" y="269198"/>
                  </a:lnTo>
                  <a:lnTo>
                    <a:pt x="84533" y="230940"/>
                  </a:lnTo>
                  <a:lnTo>
                    <a:pt x="111160" y="194354"/>
                  </a:lnTo>
                </a:path>
                <a:path w="1176020" h="1149985">
                  <a:moveTo>
                    <a:pt x="213141" y="275761"/>
                  </a:moveTo>
                  <a:lnTo>
                    <a:pt x="186733" y="313345"/>
                  </a:lnTo>
                  <a:lnTo>
                    <a:pt x="165461" y="353199"/>
                  </a:lnTo>
                  <a:lnTo>
                    <a:pt x="149258" y="394938"/>
                  </a:lnTo>
                  <a:lnTo>
                    <a:pt x="138054" y="438181"/>
                  </a:lnTo>
                  <a:lnTo>
                    <a:pt x="131782" y="482546"/>
                  </a:lnTo>
                  <a:lnTo>
                    <a:pt x="130372" y="527648"/>
                  </a:lnTo>
                  <a:lnTo>
                    <a:pt x="133756" y="573106"/>
                  </a:lnTo>
                  <a:lnTo>
                    <a:pt x="141867" y="618537"/>
                  </a:lnTo>
                  <a:lnTo>
                    <a:pt x="154635" y="663558"/>
                  </a:lnTo>
                  <a:lnTo>
                    <a:pt x="171992" y="707787"/>
                  </a:lnTo>
                  <a:lnTo>
                    <a:pt x="193870" y="750841"/>
                  </a:lnTo>
                  <a:lnTo>
                    <a:pt x="220200" y="792336"/>
                  </a:lnTo>
                  <a:lnTo>
                    <a:pt x="250914" y="831892"/>
                  </a:lnTo>
                  <a:lnTo>
                    <a:pt x="285943" y="869123"/>
                  </a:lnTo>
                  <a:lnTo>
                    <a:pt x="325219" y="903649"/>
                  </a:lnTo>
                  <a:lnTo>
                    <a:pt x="367575" y="934292"/>
                  </a:lnTo>
                  <a:lnTo>
                    <a:pt x="411633" y="960191"/>
                  </a:lnTo>
                  <a:lnTo>
                    <a:pt x="457004" y="981365"/>
                  </a:lnTo>
                  <a:lnTo>
                    <a:pt x="503298" y="997834"/>
                  </a:lnTo>
                  <a:lnTo>
                    <a:pt x="550128" y="1009614"/>
                  </a:lnTo>
                  <a:lnTo>
                    <a:pt x="597103" y="1016726"/>
                  </a:lnTo>
                  <a:lnTo>
                    <a:pt x="643837" y="1019187"/>
                  </a:lnTo>
                  <a:lnTo>
                    <a:pt x="689940" y="1017016"/>
                  </a:lnTo>
                  <a:lnTo>
                    <a:pt x="735022" y="1010232"/>
                  </a:lnTo>
                  <a:lnTo>
                    <a:pt x="778697" y="998852"/>
                  </a:lnTo>
                  <a:lnTo>
                    <a:pt x="820574" y="982896"/>
                  </a:lnTo>
                  <a:lnTo>
                    <a:pt x="860266" y="962382"/>
                  </a:lnTo>
                  <a:lnTo>
                    <a:pt x="897383" y="937329"/>
                  </a:lnTo>
                  <a:lnTo>
                    <a:pt x="931537" y="907754"/>
                  </a:lnTo>
                  <a:lnTo>
                    <a:pt x="962339" y="873677"/>
                  </a:lnTo>
                  <a:lnTo>
                    <a:pt x="988756" y="836092"/>
                  </a:lnTo>
                  <a:lnTo>
                    <a:pt x="1010032" y="796234"/>
                  </a:lnTo>
                  <a:lnTo>
                    <a:pt x="1026237" y="754488"/>
                  </a:lnTo>
                  <a:lnTo>
                    <a:pt x="1037440" y="711237"/>
                  </a:lnTo>
                  <a:lnTo>
                    <a:pt x="1043710" y="666865"/>
                  </a:lnTo>
                  <a:lnTo>
                    <a:pt x="1045116" y="621754"/>
                  </a:lnTo>
                  <a:lnTo>
                    <a:pt x="1041727" y="576288"/>
                  </a:lnTo>
                  <a:lnTo>
                    <a:pt x="1033611" y="530851"/>
                  </a:lnTo>
                  <a:lnTo>
                    <a:pt x="1020838" y="485825"/>
                  </a:lnTo>
                  <a:lnTo>
                    <a:pt x="1003477" y="441595"/>
                  </a:lnTo>
                  <a:lnTo>
                    <a:pt x="981597" y="398543"/>
                  </a:lnTo>
                  <a:lnTo>
                    <a:pt x="955266" y="357054"/>
                  </a:lnTo>
                  <a:lnTo>
                    <a:pt x="924554" y="317509"/>
                  </a:lnTo>
                  <a:lnTo>
                    <a:pt x="889530" y="280293"/>
                  </a:lnTo>
                  <a:lnTo>
                    <a:pt x="850262" y="245789"/>
                  </a:lnTo>
                  <a:lnTo>
                    <a:pt x="807905" y="215145"/>
                  </a:lnTo>
                  <a:lnTo>
                    <a:pt x="763847" y="189242"/>
                  </a:lnTo>
                  <a:lnTo>
                    <a:pt x="718477" y="168061"/>
                  </a:lnTo>
                  <a:lnTo>
                    <a:pt x="672182" y="151585"/>
                  </a:lnTo>
                  <a:lnTo>
                    <a:pt x="625353" y="139796"/>
                  </a:lnTo>
                  <a:lnTo>
                    <a:pt x="578377" y="132676"/>
                  </a:lnTo>
                  <a:lnTo>
                    <a:pt x="531644" y="130207"/>
                  </a:lnTo>
                  <a:lnTo>
                    <a:pt x="485541" y="132372"/>
                  </a:lnTo>
                  <a:lnTo>
                    <a:pt x="440458" y="139152"/>
                  </a:lnTo>
                  <a:lnTo>
                    <a:pt x="396784" y="150530"/>
                  </a:lnTo>
                  <a:lnTo>
                    <a:pt x="354906" y="166488"/>
                  </a:lnTo>
                  <a:lnTo>
                    <a:pt x="315214" y="187008"/>
                  </a:lnTo>
                  <a:lnTo>
                    <a:pt x="278097" y="212072"/>
                  </a:lnTo>
                  <a:lnTo>
                    <a:pt x="243943" y="241662"/>
                  </a:lnTo>
                  <a:lnTo>
                    <a:pt x="21314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1"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6" y="0"/>
              <a:ext cx="79375" cy="2057400"/>
            </a:xfrm>
            <a:custGeom>
              <a:avLst/>
              <a:gdLst/>
              <a:ahLst/>
              <a:cxnLst/>
              <a:rect l="l" t="t" r="r" b="b"/>
              <a:pathLst>
                <a:path w="79375" h="2057400">
                  <a:moveTo>
                    <a:pt x="0" y="2057400"/>
                  </a:moveTo>
                  <a:lnTo>
                    <a:pt x="79247" y="2057400"/>
                  </a:lnTo>
                  <a:lnTo>
                    <a:pt x="79247" y="0"/>
                  </a:lnTo>
                  <a:lnTo>
                    <a:pt x="0" y="0"/>
                  </a:lnTo>
                  <a:lnTo>
                    <a:pt x="0" y="2057400"/>
                  </a:lnTo>
                  <a:close/>
                </a:path>
              </a:pathLst>
            </a:custGeom>
            <a:solidFill>
              <a:srgbClr val="FFFFFF"/>
            </a:solidFill>
          </p:spPr>
          <p:txBody>
            <a:bodyPr wrap="square" lIns="0" tIns="0" rIns="0" bIns="0" rtlCol="0"/>
            <a:lstStyle/>
            <a:p/>
          </p:txBody>
        </p:sp>
      </p:grpSp>
      <p:sp>
        <p:nvSpPr>
          <p:cNvPr id="14" name="object 14"/>
          <p:cNvSpPr txBox="1"/>
          <p:nvPr/>
        </p:nvSpPr>
        <p:spPr>
          <a:xfrm>
            <a:off x="1221739" y="606298"/>
            <a:ext cx="601345" cy="361315"/>
          </a:xfrm>
          <a:prstGeom prst="rect">
            <a:avLst/>
          </a:prstGeom>
        </p:spPr>
        <p:txBody>
          <a:bodyPr wrap="square" lIns="0" tIns="12700" rIns="0" bIns="0" rtlCol="0" vert="horz">
            <a:spAutoFit/>
          </a:bodyPr>
          <a:lstStyle/>
          <a:p>
            <a:pPr marL="12700">
              <a:lnSpc>
                <a:spcPct val="100000"/>
              </a:lnSpc>
              <a:spcBef>
                <a:spcPts val="100"/>
              </a:spcBef>
            </a:pPr>
            <a:r>
              <a:rPr dirty="0" sz="2200" spc="-5">
                <a:solidFill>
                  <a:srgbClr val="562213"/>
                </a:solidFill>
                <a:latin typeface="Times New Roman"/>
                <a:cs typeface="Times New Roman"/>
              </a:rPr>
              <a:t>P</a:t>
            </a:r>
            <a:r>
              <a:rPr dirty="0" sz="2200">
                <a:solidFill>
                  <a:srgbClr val="562213"/>
                </a:solidFill>
                <a:latin typeface="Times New Roman"/>
                <a:cs typeface="Times New Roman"/>
              </a:rPr>
              <a:t>O</a:t>
            </a:r>
            <a:r>
              <a:rPr dirty="0" sz="2200">
                <a:solidFill>
                  <a:srgbClr val="562213"/>
                </a:solidFill>
                <a:latin typeface="Times New Roman"/>
                <a:cs typeface="Times New Roman"/>
              </a:rPr>
              <a:t>1:</a:t>
            </a:r>
            <a:endParaRPr sz="2200">
              <a:latin typeface="Times New Roman"/>
              <a:cs typeface="Times New Roman"/>
            </a:endParaRPr>
          </a:p>
        </p:txBody>
      </p:sp>
      <p:grpSp>
        <p:nvGrpSpPr>
          <p:cNvPr id="15" name="object 15"/>
          <p:cNvGrpSpPr/>
          <p:nvPr/>
        </p:nvGrpSpPr>
        <p:grpSpPr>
          <a:xfrm>
            <a:off x="1946148" y="530351"/>
            <a:ext cx="3370579" cy="657225"/>
            <a:chOff x="1946148" y="530351"/>
            <a:chExt cx="3370579" cy="657225"/>
          </a:xfrm>
        </p:grpSpPr>
        <p:sp>
          <p:nvSpPr>
            <p:cNvPr id="16" name="object 16"/>
            <p:cNvSpPr/>
            <p:nvPr/>
          </p:nvSpPr>
          <p:spPr>
            <a:xfrm>
              <a:off x="1946148" y="530351"/>
              <a:ext cx="1864614" cy="656844"/>
            </a:xfrm>
            <a:prstGeom prst="rect">
              <a:avLst/>
            </a:prstGeom>
            <a:blipFill>
              <a:blip r:embed="rId6" cstate="print"/>
              <a:stretch>
                <a:fillRect/>
              </a:stretch>
            </a:blipFill>
          </p:spPr>
          <p:txBody>
            <a:bodyPr wrap="square" lIns="0" tIns="0" rIns="0" bIns="0" rtlCol="0"/>
            <a:lstStyle/>
            <a:p/>
          </p:txBody>
        </p:sp>
        <p:sp>
          <p:nvSpPr>
            <p:cNvPr id="17" name="object 17"/>
            <p:cNvSpPr/>
            <p:nvPr/>
          </p:nvSpPr>
          <p:spPr>
            <a:xfrm>
              <a:off x="3498342" y="530351"/>
              <a:ext cx="1740408" cy="656844"/>
            </a:xfrm>
            <a:prstGeom prst="rect">
              <a:avLst/>
            </a:prstGeom>
            <a:blipFill>
              <a:blip r:embed="rId7" cstate="print"/>
              <a:stretch>
                <a:fillRect/>
              </a:stretch>
            </a:blipFill>
          </p:spPr>
          <p:txBody>
            <a:bodyPr wrap="square" lIns="0" tIns="0" rIns="0" bIns="0" rtlCol="0"/>
            <a:lstStyle/>
            <a:p/>
          </p:txBody>
        </p:sp>
        <p:sp>
          <p:nvSpPr>
            <p:cNvPr id="18" name="object 18"/>
            <p:cNvSpPr/>
            <p:nvPr/>
          </p:nvSpPr>
          <p:spPr>
            <a:xfrm>
              <a:off x="4833366" y="530351"/>
              <a:ext cx="483108" cy="656844"/>
            </a:xfrm>
            <a:prstGeom prst="rect">
              <a:avLst/>
            </a:prstGeom>
            <a:blipFill>
              <a:blip r:embed="rId8" cstate="print"/>
              <a:stretch>
                <a:fillRect/>
              </a:stretch>
            </a:blipFill>
          </p:spPr>
          <p:txBody>
            <a:bodyPr wrap="square" lIns="0" tIns="0" rIns="0" bIns="0" rtlCol="0"/>
            <a:lstStyle/>
            <a:p/>
          </p:txBody>
        </p:sp>
      </p:grpSp>
      <p:sp>
        <p:nvSpPr>
          <p:cNvPr id="19" name="object 19"/>
          <p:cNvSpPr txBox="1"/>
          <p:nvPr/>
        </p:nvSpPr>
        <p:spPr>
          <a:xfrm>
            <a:off x="2136394" y="606298"/>
            <a:ext cx="7463790" cy="361315"/>
          </a:xfrm>
          <a:prstGeom prst="rect">
            <a:avLst/>
          </a:prstGeom>
        </p:spPr>
        <p:txBody>
          <a:bodyPr wrap="square" lIns="0" tIns="12700" rIns="0" bIns="0" rtlCol="0" vert="horz">
            <a:spAutoFit/>
          </a:bodyPr>
          <a:lstStyle/>
          <a:p>
            <a:pPr marL="12700">
              <a:lnSpc>
                <a:spcPct val="100000"/>
              </a:lnSpc>
              <a:spcBef>
                <a:spcPts val="100"/>
              </a:spcBef>
            </a:pPr>
            <a:r>
              <a:rPr dirty="0" sz="2200" spc="-5" b="1">
                <a:solidFill>
                  <a:srgbClr val="0000FF"/>
                </a:solidFill>
                <a:latin typeface="Times New Roman"/>
                <a:cs typeface="Times New Roman"/>
              </a:rPr>
              <a:t>Engineering</a:t>
            </a:r>
            <a:r>
              <a:rPr dirty="0" sz="2200" spc="195" b="1">
                <a:solidFill>
                  <a:srgbClr val="0000FF"/>
                </a:solidFill>
                <a:latin typeface="Times New Roman"/>
                <a:cs typeface="Times New Roman"/>
              </a:rPr>
              <a:t> </a:t>
            </a:r>
            <a:r>
              <a:rPr dirty="0" sz="2200" spc="-5" b="1">
                <a:solidFill>
                  <a:srgbClr val="0000FF"/>
                </a:solidFill>
                <a:latin typeface="Times New Roman"/>
                <a:cs typeface="Times New Roman"/>
              </a:rPr>
              <a:t>Knowledge</a:t>
            </a:r>
            <a:r>
              <a:rPr dirty="0" sz="2200" spc="-5">
                <a:solidFill>
                  <a:srgbClr val="0000FF"/>
                </a:solidFill>
                <a:latin typeface="Times New Roman"/>
                <a:cs typeface="Times New Roman"/>
              </a:rPr>
              <a:t>:</a:t>
            </a:r>
            <a:r>
              <a:rPr dirty="0" sz="2200" spc="195">
                <a:solidFill>
                  <a:srgbClr val="0000FF"/>
                </a:solidFill>
                <a:latin typeface="Times New Roman"/>
                <a:cs typeface="Times New Roman"/>
              </a:rPr>
              <a:t> </a:t>
            </a:r>
            <a:r>
              <a:rPr dirty="0" sz="2200" spc="-5" b="1" i="1">
                <a:latin typeface="Times New Roman"/>
                <a:cs typeface="Times New Roman"/>
              </a:rPr>
              <a:t>Apply</a:t>
            </a:r>
            <a:r>
              <a:rPr dirty="0" sz="2200" spc="200" b="1" i="1">
                <a:latin typeface="Times New Roman"/>
                <a:cs typeface="Times New Roman"/>
              </a:rPr>
              <a:t> </a:t>
            </a:r>
            <a:r>
              <a:rPr dirty="0" sz="2200" b="1" i="1">
                <a:solidFill>
                  <a:srgbClr val="FF0000"/>
                </a:solidFill>
                <a:latin typeface="Times New Roman"/>
                <a:cs typeface="Times New Roman"/>
              </a:rPr>
              <a:t>the</a:t>
            </a:r>
            <a:r>
              <a:rPr dirty="0" sz="2200" spc="190" b="1" i="1">
                <a:solidFill>
                  <a:srgbClr val="FF0000"/>
                </a:solidFill>
                <a:latin typeface="Times New Roman"/>
                <a:cs typeface="Times New Roman"/>
              </a:rPr>
              <a:t> </a:t>
            </a:r>
            <a:r>
              <a:rPr dirty="0" sz="2200" spc="-5" b="1" i="1">
                <a:solidFill>
                  <a:srgbClr val="FF0000"/>
                </a:solidFill>
                <a:latin typeface="Times New Roman"/>
                <a:cs typeface="Times New Roman"/>
              </a:rPr>
              <a:t>knowledge</a:t>
            </a:r>
            <a:r>
              <a:rPr dirty="0" sz="2200" spc="195" b="1" i="1">
                <a:solidFill>
                  <a:srgbClr val="FF0000"/>
                </a:solidFill>
                <a:latin typeface="Times New Roman"/>
                <a:cs typeface="Times New Roman"/>
              </a:rPr>
              <a:t> </a:t>
            </a:r>
            <a:r>
              <a:rPr dirty="0" sz="2200" spc="-5" b="1" i="1">
                <a:solidFill>
                  <a:srgbClr val="FF0000"/>
                </a:solidFill>
                <a:latin typeface="Times New Roman"/>
                <a:cs typeface="Times New Roman"/>
              </a:rPr>
              <a:t>of</a:t>
            </a:r>
            <a:r>
              <a:rPr dirty="0" sz="2200" spc="200" b="1" i="1">
                <a:solidFill>
                  <a:srgbClr val="FF0000"/>
                </a:solidFill>
                <a:latin typeface="Times New Roman"/>
                <a:cs typeface="Times New Roman"/>
              </a:rPr>
              <a:t> </a:t>
            </a:r>
            <a:r>
              <a:rPr dirty="0" sz="2200" spc="-5" b="1" i="1">
                <a:solidFill>
                  <a:srgbClr val="FF0000"/>
                </a:solidFill>
                <a:latin typeface="Times New Roman"/>
                <a:cs typeface="Times New Roman"/>
              </a:rPr>
              <a:t>mathematics,</a:t>
            </a:r>
            <a:endParaRPr sz="2200">
              <a:latin typeface="Times New Roman"/>
              <a:cs typeface="Times New Roman"/>
            </a:endParaRPr>
          </a:p>
        </p:txBody>
      </p:sp>
      <p:grpSp>
        <p:nvGrpSpPr>
          <p:cNvPr id="20" name="object 20"/>
          <p:cNvGrpSpPr/>
          <p:nvPr/>
        </p:nvGrpSpPr>
        <p:grpSpPr>
          <a:xfrm>
            <a:off x="1060450" y="2051050"/>
            <a:ext cx="8470900" cy="4806950"/>
            <a:chOff x="1060450" y="2051050"/>
            <a:chExt cx="8470900" cy="4806950"/>
          </a:xfrm>
        </p:grpSpPr>
        <p:sp>
          <p:nvSpPr>
            <p:cNvPr id="21" name="object 21"/>
            <p:cNvSpPr/>
            <p:nvPr/>
          </p:nvSpPr>
          <p:spPr>
            <a:xfrm>
              <a:off x="1066800" y="2057400"/>
              <a:ext cx="8458200" cy="1645920"/>
            </a:xfrm>
            <a:custGeom>
              <a:avLst/>
              <a:gdLst/>
              <a:ahLst/>
              <a:cxnLst/>
              <a:rect l="l" t="t" r="r" b="b"/>
              <a:pathLst>
                <a:path w="8458200" h="1645920">
                  <a:moveTo>
                    <a:pt x="8458200" y="0"/>
                  </a:moveTo>
                  <a:lnTo>
                    <a:pt x="0" y="0"/>
                  </a:lnTo>
                  <a:lnTo>
                    <a:pt x="0" y="1645920"/>
                  </a:lnTo>
                  <a:lnTo>
                    <a:pt x="8458200" y="1645920"/>
                  </a:lnTo>
                  <a:lnTo>
                    <a:pt x="8458200" y="0"/>
                  </a:lnTo>
                  <a:close/>
                </a:path>
              </a:pathLst>
            </a:custGeom>
            <a:solidFill>
              <a:srgbClr val="D3EBF0"/>
            </a:solidFill>
          </p:spPr>
          <p:txBody>
            <a:bodyPr wrap="square" lIns="0" tIns="0" rIns="0" bIns="0" rtlCol="0"/>
            <a:lstStyle/>
            <a:p/>
          </p:txBody>
        </p:sp>
        <p:sp>
          <p:nvSpPr>
            <p:cNvPr id="22" name="object 22"/>
            <p:cNvSpPr/>
            <p:nvPr/>
          </p:nvSpPr>
          <p:spPr>
            <a:xfrm>
              <a:off x="1066800" y="3703320"/>
              <a:ext cx="8458200" cy="1645920"/>
            </a:xfrm>
            <a:custGeom>
              <a:avLst/>
              <a:gdLst/>
              <a:ahLst/>
              <a:cxnLst/>
              <a:rect l="l" t="t" r="r" b="b"/>
              <a:pathLst>
                <a:path w="8458200" h="1645920">
                  <a:moveTo>
                    <a:pt x="8458200" y="0"/>
                  </a:moveTo>
                  <a:lnTo>
                    <a:pt x="0" y="0"/>
                  </a:lnTo>
                  <a:lnTo>
                    <a:pt x="0" y="1645919"/>
                  </a:lnTo>
                  <a:lnTo>
                    <a:pt x="8458200" y="1645919"/>
                  </a:lnTo>
                  <a:lnTo>
                    <a:pt x="8458200" y="0"/>
                  </a:lnTo>
                  <a:close/>
                </a:path>
              </a:pathLst>
            </a:custGeom>
            <a:solidFill>
              <a:srgbClr val="CEDCE0"/>
            </a:solidFill>
          </p:spPr>
          <p:txBody>
            <a:bodyPr wrap="square" lIns="0" tIns="0" rIns="0" bIns="0" rtlCol="0"/>
            <a:lstStyle/>
            <a:p/>
          </p:txBody>
        </p:sp>
        <p:sp>
          <p:nvSpPr>
            <p:cNvPr id="23" name="object 23"/>
            <p:cNvSpPr/>
            <p:nvPr/>
          </p:nvSpPr>
          <p:spPr>
            <a:xfrm>
              <a:off x="1066800" y="5349239"/>
              <a:ext cx="8458200" cy="1508760"/>
            </a:xfrm>
            <a:custGeom>
              <a:avLst/>
              <a:gdLst/>
              <a:ahLst/>
              <a:cxnLst/>
              <a:rect l="l" t="t" r="r" b="b"/>
              <a:pathLst>
                <a:path w="8458200" h="1508759">
                  <a:moveTo>
                    <a:pt x="8458200" y="0"/>
                  </a:moveTo>
                  <a:lnTo>
                    <a:pt x="5638800" y="0"/>
                  </a:lnTo>
                  <a:lnTo>
                    <a:pt x="0" y="0"/>
                  </a:lnTo>
                  <a:lnTo>
                    <a:pt x="0" y="1508760"/>
                  </a:lnTo>
                  <a:lnTo>
                    <a:pt x="5638800" y="1508760"/>
                  </a:lnTo>
                  <a:lnTo>
                    <a:pt x="8458200" y="1508760"/>
                  </a:lnTo>
                  <a:lnTo>
                    <a:pt x="8458200" y="0"/>
                  </a:lnTo>
                  <a:close/>
                </a:path>
              </a:pathLst>
            </a:custGeom>
            <a:solidFill>
              <a:srgbClr val="E8EDF0"/>
            </a:solidFill>
          </p:spPr>
          <p:txBody>
            <a:bodyPr wrap="square" lIns="0" tIns="0" rIns="0" bIns="0" rtlCol="0"/>
            <a:lstStyle/>
            <a:p/>
          </p:txBody>
        </p:sp>
        <p:sp>
          <p:nvSpPr>
            <p:cNvPr id="24" name="object 24"/>
            <p:cNvSpPr/>
            <p:nvPr/>
          </p:nvSpPr>
          <p:spPr>
            <a:xfrm>
              <a:off x="1060450" y="3684269"/>
              <a:ext cx="8470900" cy="3173730"/>
            </a:xfrm>
            <a:custGeom>
              <a:avLst/>
              <a:gdLst/>
              <a:ahLst/>
              <a:cxnLst/>
              <a:rect l="l" t="t" r="r" b="b"/>
              <a:pathLst>
                <a:path w="8470900" h="3173729">
                  <a:moveTo>
                    <a:pt x="5651500" y="1658620"/>
                  </a:moveTo>
                  <a:lnTo>
                    <a:pt x="5638800" y="1658620"/>
                  </a:lnTo>
                  <a:lnTo>
                    <a:pt x="5638800" y="3173730"/>
                  </a:lnTo>
                  <a:lnTo>
                    <a:pt x="5651500" y="3173730"/>
                  </a:lnTo>
                  <a:lnTo>
                    <a:pt x="5651500" y="1658620"/>
                  </a:lnTo>
                  <a:close/>
                </a:path>
                <a:path w="8470900" h="3173729">
                  <a:moveTo>
                    <a:pt x="8470900" y="0"/>
                  </a:moveTo>
                  <a:lnTo>
                    <a:pt x="0" y="0"/>
                  </a:lnTo>
                  <a:lnTo>
                    <a:pt x="0" y="38100"/>
                  </a:lnTo>
                  <a:lnTo>
                    <a:pt x="8470900" y="38100"/>
                  </a:lnTo>
                  <a:lnTo>
                    <a:pt x="8470900" y="0"/>
                  </a:lnTo>
                  <a:close/>
                </a:path>
              </a:pathLst>
            </a:custGeom>
            <a:solidFill>
              <a:srgbClr val="FFFFFF"/>
            </a:solidFill>
          </p:spPr>
          <p:txBody>
            <a:bodyPr wrap="square" lIns="0" tIns="0" rIns="0" bIns="0" rtlCol="0"/>
            <a:lstStyle/>
            <a:p/>
          </p:txBody>
        </p:sp>
        <p:sp>
          <p:nvSpPr>
            <p:cNvPr id="25" name="object 25"/>
            <p:cNvSpPr/>
            <p:nvPr/>
          </p:nvSpPr>
          <p:spPr>
            <a:xfrm>
              <a:off x="1060450" y="5349240"/>
              <a:ext cx="8470900" cy="0"/>
            </a:xfrm>
            <a:custGeom>
              <a:avLst/>
              <a:gdLst/>
              <a:ahLst/>
              <a:cxnLst/>
              <a:rect l="l" t="t" r="r" b="b"/>
              <a:pathLst>
                <a:path w="8470900" h="0">
                  <a:moveTo>
                    <a:pt x="0" y="0"/>
                  </a:moveTo>
                  <a:lnTo>
                    <a:pt x="8470900" y="0"/>
                  </a:lnTo>
                </a:path>
              </a:pathLst>
            </a:custGeom>
            <a:ln w="12700">
              <a:solidFill>
                <a:srgbClr val="FFFFFF"/>
              </a:solidFill>
            </a:ln>
          </p:spPr>
          <p:txBody>
            <a:bodyPr wrap="square" lIns="0" tIns="0" rIns="0" bIns="0" rtlCol="0"/>
            <a:lstStyle/>
            <a:p/>
          </p:txBody>
        </p:sp>
        <p:sp>
          <p:nvSpPr>
            <p:cNvPr id="26" name="object 26"/>
            <p:cNvSpPr/>
            <p:nvPr/>
          </p:nvSpPr>
          <p:spPr>
            <a:xfrm>
              <a:off x="1060450" y="2051049"/>
              <a:ext cx="8470900" cy="4806950"/>
            </a:xfrm>
            <a:custGeom>
              <a:avLst/>
              <a:gdLst/>
              <a:ahLst/>
              <a:cxnLst/>
              <a:rect l="l" t="t" r="r" b="b"/>
              <a:pathLst>
                <a:path w="8470900" h="4806950">
                  <a:moveTo>
                    <a:pt x="12700" y="0"/>
                  </a:moveTo>
                  <a:lnTo>
                    <a:pt x="0" y="0"/>
                  </a:lnTo>
                  <a:lnTo>
                    <a:pt x="0" y="4806950"/>
                  </a:lnTo>
                  <a:lnTo>
                    <a:pt x="12700" y="4806950"/>
                  </a:lnTo>
                  <a:lnTo>
                    <a:pt x="12700" y="0"/>
                  </a:lnTo>
                  <a:close/>
                </a:path>
                <a:path w="8470900" h="4806950">
                  <a:moveTo>
                    <a:pt x="8470900" y="0"/>
                  </a:moveTo>
                  <a:lnTo>
                    <a:pt x="8458200" y="0"/>
                  </a:lnTo>
                  <a:lnTo>
                    <a:pt x="8458200" y="4806950"/>
                  </a:lnTo>
                  <a:lnTo>
                    <a:pt x="8470900" y="4806950"/>
                  </a:lnTo>
                  <a:lnTo>
                    <a:pt x="8470900" y="0"/>
                  </a:lnTo>
                  <a:close/>
                </a:path>
              </a:pathLst>
            </a:custGeom>
            <a:solidFill>
              <a:srgbClr val="FFFFFF"/>
            </a:solidFill>
          </p:spPr>
          <p:txBody>
            <a:bodyPr wrap="square" lIns="0" tIns="0" rIns="0" bIns="0" rtlCol="0"/>
            <a:lstStyle/>
            <a:p/>
          </p:txBody>
        </p:sp>
        <p:sp>
          <p:nvSpPr>
            <p:cNvPr id="27" name="object 27"/>
            <p:cNvSpPr/>
            <p:nvPr/>
          </p:nvSpPr>
          <p:spPr>
            <a:xfrm>
              <a:off x="1060450" y="2057400"/>
              <a:ext cx="8470900" cy="0"/>
            </a:xfrm>
            <a:custGeom>
              <a:avLst/>
              <a:gdLst/>
              <a:ahLst/>
              <a:cxnLst/>
              <a:rect l="l" t="t" r="r" b="b"/>
              <a:pathLst>
                <a:path w="8470900" h="0">
                  <a:moveTo>
                    <a:pt x="0" y="0"/>
                  </a:moveTo>
                  <a:lnTo>
                    <a:pt x="8470900" y="0"/>
                  </a:lnTo>
                </a:path>
              </a:pathLst>
            </a:custGeom>
            <a:ln w="12700">
              <a:solidFill>
                <a:srgbClr val="FFFFFF"/>
              </a:solidFill>
            </a:ln>
          </p:spPr>
          <p:txBody>
            <a:bodyPr wrap="square" lIns="0" tIns="0" rIns="0" bIns="0" rtlCol="0"/>
            <a:lstStyle/>
            <a:p/>
          </p:txBody>
        </p:sp>
      </p:grpSp>
      <p:sp>
        <p:nvSpPr>
          <p:cNvPr id="28" name="object 28"/>
          <p:cNvSpPr txBox="1"/>
          <p:nvPr/>
        </p:nvSpPr>
        <p:spPr>
          <a:xfrm>
            <a:off x="1145539" y="1006348"/>
            <a:ext cx="8455025" cy="1503680"/>
          </a:xfrm>
          <a:prstGeom prst="rect">
            <a:avLst/>
          </a:prstGeom>
        </p:spPr>
        <p:txBody>
          <a:bodyPr wrap="square" lIns="0" tIns="12700" rIns="0" bIns="0" rtlCol="0" vert="horz">
            <a:spAutoFit/>
          </a:bodyPr>
          <a:lstStyle/>
          <a:p>
            <a:pPr marL="1003300" marR="5080">
              <a:lnSpc>
                <a:spcPct val="100000"/>
              </a:lnSpc>
              <a:spcBef>
                <a:spcPts val="100"/>
              </a:spcBef>
              <a:tabLst>
                <a:tab pos="2186305" algn="l"/>
                <a:tab pos="3844925" algn="l"/>
                <a:tab pos="5775960" algn="l"/>
                <a:tab pos="6487795" algn="l"/>
                <a:tab pos="7059930" algn="l"/>
              </a:tabLst>
            </a:pPr>
            <a:r>
              <a:rPr dirty="0" sz="2200" b="1" i="1">
                <a:solidFill>
                  <a:srgbClr val="FF0000"/>
                </a:solidFill>
                <a:latin typeface="Times New Roman"/>
                <a:cs typeface="Times New Roman"/>
              </a:rPr>
              <a:t>scie</a:t>
            </a:r>
            <a:r>
              <a:rPr dirty="0" sz="2200" spc="-15" b="1" i="1">
                <a:solidFill>
                  <a:srgbClr val="FF0000"/>
                </a:solidFill>
                <a:latin typeface="Times New Roman"/>
                <a:cs typeface="Times New Roman"/>
              </a:rPr>
              <a:t>n</a:t>
            </a:r>
            <a:r>
              <a:rPr dirty="0" sz="2200" b="1" i="1">
                <a:solidFill>
                  <a:srgbClr val="FF0000"/>
                </a:solidFill>
                <a:latin typeface="Times New Roman"/>
                <a:cs typeface="Times New Roman"/>
              </a:rPr>
              <a:t>ce,</a:t>
            </a:r>
            <a:r>
              <a:rPr dirty="0" sz="2200" b="1" i="1">
                <a:solidFill>
                  <a:srgbClr val="FF0000"/>
                </a:solidFill>
                <a:latin typeface="Times New Roman"/>
                <a:cs typeface="Times New Roman"/>
              </a:rPr>
              <a:t>	</a:t>
            </a:r>
            <a:r>
              <a:rPr dirty="0" sz="2200" b="1" i="1">
                <a:solidFill>
                  <a:srgbClr val="FF0000"/>
                </a:solidFill>
                <a:latin typeface="Times New Roman"/>
                <a:cs typeface="Times New Roman"/>
              </a:rPr>
              <a:t>engine</a:t>
            </a:r>
            <a:r>
              <a:rPr dirty="0" sz="2200" spc="-10" b="1" i="1">
                <a:solidFill>
                  <a:srgbClr val="FF0000"/>
                </a:solidFill>
                <a:latin typeface="Times New Roman"/>
                <a:cs typeface="Times New Roman"/>
              </a:rPr>
              <a:t>e</a:t>
            </a:r>
            <a:r>
              <a:rPr dirty="0" sz="2200" spc="-15" b="1" i="1">
                <a:solidFill>
                  <a:srgbClr val="FF0000"/>
                </a:solidFill>
                <a:latin typeface="Times New Roman"/>
                <a:cs typeface="Times New Roman"/>
              </a:rPr>
              <a:t>r</a:t>
            </a:r>
            <a:r>
              <a:rPr dirty="0" sz="2200" b="1" i="1">
                <a:solidFill>
                  <a:srgbClr val="FF0000"/>
                </a:solidFill>
                <a:latin typeface="Times New Roman"/>
                <a:cs typeface="Times New Roman"/>
              </a:rPr>
              <a:t>ing</a:t>
            </a:r>
            <a:r>
              <a:rPr dirty="0" sz="2200" b="1" i="1">
                <a:solidFill>
                  <a:srgbClr val="FF0000"/>
                </a:solidFill>
                <a:latin typeface="Times New Roman"/>
                <a:cs typeface="Times New Roman"/>
              </a:rPr>
              <a:t>	</a:t>
            </a:r>
            <a:r>
              <a:rPr dirty="0" sz="2200" b="1" i="1">
                <a:solidFill>
                  <a:srgbClr val="FF0000"/>
                </a:solidFill>
                <a:latin typeface="Times New Roman"/>
                <a:cs typeface="Times New Roman"/>
              </a:rPr>
              <a:t>fundamental</a:t>
            </a:r>
            <a:r>
              <a:rPr dirty="0" sz="2200" spc="-10" b="1" i="1">
                <a:solidFill>
                  <a:srgbClr val="FF0000"/>
                </a:solidFill>
                <a:latin typeface="Times New Roman"/>
                <a:cs typeface="Times New Roman"/>
              </a:rPr>
              <a:t>s</a:t>
            </a:r>
            <a:r>
              <a:rPr dirty="0" sz="2200" b="1" i="1">
                <a:solidFill>
                  <a:srgbClr val="FF0000"/>
                </a:solidFill>
                <a:latin typeface="Times New Roman"/>
                <a:cs typeface="Times New Roman"/>
              </a:rPr>
              <a:t>,</a:t>
            </a:r>
            <a:r>
              <a:rPr dirty="0" sz="2200" b="1" i="1">
                <a:solidFill>
                  <a:srgbClr val="FF0000"/>
                </a:solidFill>
                <a:latin typeface="Times New Roman"/>
                <a:cs typeface="Times New Roman"/>
              </a:rPr>
              <a:t>	</a:t>
            </a:r>
            <a:r>
              <a:rPr dirty="0" sz="2200" b="1" i="1">
                <a:solidFill>
                  <a:srgbClr val="FF0000"/>
                </a:solidFill>
                <a:latin typeface="Times New Roman"/>
                <a:cs typeface="Times New Roman"/>
              </a:rPr>
              <a:t>and</a:t>
            </a:r>
            <a:r>
              <a:rPr dirty="0" sz="2200" b="1" i="1">
                <a:solidFill>
                  <a:srgbClr val="FF0000"/>
                </a:solidFill>
                <a:latin typeface="Times New Roman"/>
                <a:cs typeface="Times New Roman"/>
              </a:rPr>
              <a:t>	</a:t>
            </a:r>
            <a:r>
              <a:rPr dirty="0" sz="2200" spc="-5" b="1" i="1">
                <a:solidFill>
                  <a:srgbClr val="FF0000"/>
                </a:solidFill>
                <a:latin typeface="Times New Roman"/>
                <a:cs typeface="Times New Roman"/>
              </a:rPr>
              <a:t>a</a:t>
            </a:r>
            <a:r>
              <a:rPr dirty="0" sz="2200" b="1" i="1">
                <a:solidFill>
                  <a:srgbClr val="FF0000"/>
                </a:solidFill>
                <a:latin typeface="Times New Roman"/>
                <a:cs typeface="Times New Roman"/>
              </a:rPr>
              <a:t>n</a:t>
            </a:r>
            <a:r>
              <a:rPr dirty="0" sz="2200" b="1" i="1">
                <a:solidFill>
                  <a:srgbClr val="FF0000"/>
                </a:solidFill>
                <a:latin typeface="Times New Roman"/>
                <a:cs typeface="Times New Roman"/>
              </a:rPr>
              <a:t>	</a:t>
            </a:r>
            <a:r>
              <a:rPr dirty="0" sz="2200" b="1" i="1">
                <a:solidFill>
                  <a:srgbClr val="FF0000"/>
                </a:solidFill>
                <a:latin typeface="Times New Roman"/>
                <a:cs typeface="Times New Roman"/>
              </a:rPr>
              <a:t>engine</a:t>
            </a:r>
            <a:r>
              <a:rPr dirty="0" sz="2200" spc="-10" b="1" i="1">
                <a:solidFill>
                  <a:srgbClr val="FF0000"/>
                </a:solidFill>
                <a:latin typeface="Times New Roman"/>
                <a:cs typeface="Times New Roman"/>
              </a:rPr>
              <a:t>e</a:t>
            </a:r>
            <a:r>
              <a:rPr dirty="0" sz="2200" spc="-15" b="1" i="1">
                <a:solidFill>
                  <a:srgbClr val="FF0000"/>
                </a:solidFill>
                <a:latin typeface="Times New Roman"/>
                <a:cs typeface="Times New Roman"/>
              </a:rPr>
              <a:t>r</a:t>
            </a:r>
            <a:r>
              <a:rPr dirty="0" sz="2200" b="1" i="1">
                <a:solidFill>
                  <a:srgbClr val="FF0000"/>
                </a:solidFill>
                <a:latin typeface="Times New Roman"/>
                <a:cs typeface="Times New Roman"/>
              </a:rPr>
              <a:t>ing </a:t>
            </a:r>
            <a:r>
              <a:rPr dirty="0" sz="2200" b="1" i="1">
                <a:solidFill>
                  <a:srgbClr val="FF0000"/>
                </a:solidFill>
                <a:latin typeface="Times New Roman"/>
                <a:cs typeface="Times New Roman"/>
              </a:rPr>
              <a:t> </a:t>
            </a:r>
            <a:r>
              <a:rPr dirty="0" sz="2200" spc="-5" b="1" i="1">
                <a:solidFill>
                  <a:srgbClr val="FF0000"/>
                </a:solidFill>
                <a:latin typeface="Times New Roman"/>
                <a:cs typeface="Times New Roman"/>
              </a:rPr>
              <a:t>specialization</a:t>
            </a:r>
            <a:r>
              <a:rPr dirty="0" sz="2200" spc="280" b="1" i="1">
                <a:solidFill>
                  <a:srgbClr val="FF0000"/>
                </a:solidFill>
                <a:latin typeface="Times New Roman"/>
                <a:cs typeface="Times New Roman"/>
              </a:rPr>
              <a:t> </a:t>
            </a:r>
            <a:r>
              <a:rPr dirty="0" sz="2200" b="1" i="1">
                <a:solidFill>
                  <a:srgbClr val="FF0000"/>
                </a:solidFill>
                <a:latin typeface="Times New Roman"/>
                <a:cs typeface="Times New Roman"/>
              </a:rPr>
              <a:t>to</a:t>
            </a:r>
            <a:r>
              <a:rPr dirty="0" sz="2200" spc="290" b="1" i="1">
                <a:solidFill>
                  <a:srgbClr val="FF0000"/>
                </a:solidFill>
                <a:latin typeface="Times New Roman"/>
                <a:cs typeface="Times New Roman"/>
              </a:rPr>
              <a:t> </a:t>
            </a:r>
            <a:r>
              <a:rPr dirty="0" sz="2200" b="1" i="1">
                <a:solidFill>
                  <a:srgbClr val="FF0000"/>
                </a:solidFill>
                <a:latin typeface="Times New Roman"/>
                <a:cs typeface="Times New Roman"/>
              </a:rPr>
              <a:t>the</a:t>
            </a:r>
            <a:r>
              <a:rPr dirty="0" sz="2200" spc="275" b="1" i="1">
                <a:solidFill>
                  <a:srgbClr val="FF0000"/>
                </a:solidFill>
                <a:latin typeface="Times New Roman"/>
                <a:cs typeface="Times New Roman"/>
              </a:rPr>
              <a:t> </a:t>
            </a:r>
            <a:r>
              <a:rPr dirty="0" sz="2200" spc="-5" b="1" i="1">
                <a:solidFill>
                  <a:srgbClr val="FF0000"/>
                </a:solidFill>
                <a:latin typeface="Times New Roman"/>
                <a:cs typeface="Times New Roman"/>
              </a:rPr>
              <a:t>solution</a:t>
            </a:r>
            <a:r>
              <a:rPr dirty="0" sz="2200" spc="285" b="1" i="1">
                <a:solidFill>
                  <a:srgbClr val="FF0000"/>
                </a:solidFill>
                <a:latin typeface="Times New Roman"/>
                <a:cs typeface="Times New Roman"/>
              </a:rPr>
              <a:t> </a:t>
            </a:r>
            <a:r>
              <a:rPr dirty="0" sz="2200" b="1" i="1">
                <a:solidFill>
                  <a:srgbClr val="FF0000"/>
                </a:solidFill>
                <a:latin typeface="Times New Roman"/>
                <a:cs typeface="Times New Roman"/>
              </a:rPr>
              <a:t>of</a:t>
            </a:r>
            <a:r>
              <a:rPr dirty="0" sz="2200" spc="290" b="1" i="1">
                <a:solidFill>
                  <a:srgbClr val="FF0000"/>
                </a:solidFill>
                <a:latin typeface="Times New Roman"/>
                <a:cs typeface="Times New Roman"/>
              </a:rPr>
              <a:t> </a:t>
            </a:r>
            <a:r>
              <a:rPr dirty="0" sz="2200" b="1" i="1">
                <a:solidFill>
                  <a:srgbClr val="FF0000"/>
                </a:solidFill>
                <a:latin typeface="Times New Roman"/>
                <a:cs typeface="Times New Roman"/>
              </a:rPr>
              <a:t>complex</a:t>
            </a:r>
            <a:r>
              <a:rPr dirty="0" sz="2200" spc="280" b="1" i="1">
                <a:solidFill>
                  <a:srgbClr val="FF0000"/>
                </a:solidFill>
                <a:latin typeface="Times New Roman"/>
                <a:cs typeface="Times New Roman"/>
              </a:rPr>
              <a:t> </a:t>
            </a:r>
            <a:r>
              <a:rPr dirty="0" sz="2200" spc="-5" b="1" i="1">
                <a:solidFill>
                  <a:srgbClr val="FF0000"/>
                </a:solidFill>
                <a:latin typeface="Times New Roman"/>
                <a:cs typeface="Times New Roman"/>
              </a:rPr>
              <a:t>engineering</a:t>
            </a:r>
            <a:r>
              <a:rPr dirty="0" sz="2200" spc="280" b="1" i="1">
                <a:solidFill>
                  <a:srgbClr val="FF0000"/>
                </a:solidFill>
                <a:latin typeface="Times New Roman"/>
                <a:cs typeface="Times New Roman"/>
              </a:rPr>
              <a:t> </a:t>
            </a:r>
            <a:r>
              <a:rPr dirty="0" sz="2200" spc="-5" b="1" i="1">
                <a:solidFill>
                  <a:srgbClr val="FF0000"/>
                </a:solidFill>
                <a:latin typeface="Times New Roman"/>
                <a:cs typeface="Times New Roman"/>
              </a:rPr>
              <a:t>problems</a:t>
            </a:r>
            <a:endParaRPr sz="2200">
              <a:latin typeface="Times New Roman"/>
              <a:cs typeface="Times New Roman"/>
            </a:endParaRPr>
          </a:p>
          <a:p>
            <a:pPr>
              <a:lnSpc>
                <a:spcPct val="100000"/>
              </a:lnSpc>
              <a:spcBef>
                <a:spcPts val="45"/>
              </a:spcBef>
            </a:pPr>
            <a:endParaRPr sz="3400">
              <a:latin typeface="Times New Roman"/>
              <a:cs typeface="Times New Roman"/>
            </a:endParaRPr>
          </a:p>
          <a:p>
            <a:pPr marL="12700">
              <a:lnSpc>
                <a:spcPct val="100000"/>
              </a:lnSpc>
            </a:pPr>
            <a:r>
              <a:rPr dirty="0" sz="2000" spc="-5" b="1">
                <a:solidFill>
                  <a:srgbClr val="A40020"/>
                </a:solidFill>
                <a:latin typeface="Times New Roman"/>
                <a:cs typeface="Times New Roman"/>
              </a:rPr>
              <a:t>Example Situation 1:</a:t>
            </a:r>
            <a:endParaRPr sz="2000">
              <a:latin typeface="Times New Roman"/>
              <a:cs typeface="Times New Roman"/>
            </a:endParaRPr>
          </a:p>
        </p:txBody>
      </p:sp>
      <p:sp>
        <p:nvSpPr>
          <p:cNvPr id="29" name="object 29"/>
          <p:cNvSpPr txBox="1"/>
          <p:nvPr/>
        </p:nvSpPr>
        <p:spPr>
          <a:xfrm>
            <a:off x="1145539" y="2705607"/>
            <a:ext cx="617855" cy="330200"/>
          </a:xfrm>
          <a:prstGeom prst="rect">
            <a:avLst/>
          </a:prstGeom>
        </p:spPr>
        <p:txBody>
          <a:bodyPr wrap="square" lIns="0" tIns="12065" rIns="0" bIns="0" rtlCol="0" vert="horz">
            <a:spAutoFit/>
          </a:bodyPr>
          <a:lstStyle/>
          <a:p>
            <a:pPr marL="12700">
              <a:lnSpc>
                <a:spcPct val="100000"/>
              </a:lnSpc>
              <a:spcBef>
                <a:spcPts val="95"/>
              </a:spcBef>
            </a:pPr>
            <a:r>
              <a:rPr dirty="0" sz="2000" spc="-10" b="1">
                <a:solidFill>
                  <a:srgbClr val="FF0000"/>
                </a:solidFill>
                <a:latin typeface="Times New Roman"/>
                <a:cs typeface="Times New Roman"/>
              </a:rPr>
              <a:t>C</a:t>
            </a:r>
            <a:r>
              <a:rPr dirty="0" sz="2000" spc="-5" b="1">
                <a:solidFill>
                  <a:srgbClr val="FF0000"/>
                </a:solidFill>
                <a:latin typeface="Times New Roman"/>
                <a:cs typeface="Times New Roman"/>
              </a:rPr>
              <a:t>O</a:t>
            </a:r>
            <a:r>
              <a:rPr dirty="0" sz="2000" spc="-5" b="1">
                <a:solidFill>
                  <a:srgbClr val="FF0000"/>
                </a:solidFill>
                <a:latin typeface="Times New Roman"/>
                <a:cs typeface="Times New Roman"/>
              </a:rPr>
              <a:t>3</a:t>
            </a:r>
            <a:r>
              <a:rPr dirty="0" sz="2000" spc="-5" b="1">
                <a:latin typeface="Times New Roman"/>
                <a:cs typeface="Times New Roman"/>
              </a:rPr>
              <a:t>:</a:t>
            </a:r>
            <a:endParaRPr sz="2000">
              <a:latin typeface="Times New Roman"/>
              <a:cs typeface="Times New Roman"/>
            </a:endParaRPr>
          </a:p>
        </p:txBody>
      </p:sp>
      <p:sp>
        <p:nvSpPr>
          <p:cNvPr id="30" name="object 30"/>
          <p:cNvSpPr txBox="1"/>
          <p:nvPr/>
        </p:nvSpPr>
        <p:spPr>
          <a:xfrm>
            <a:off x="2060194" y="2654553"/>
            <a:ext cx="7392034" cy="391160"/>
          </a:xfrm>
          <a:prstGeom prst="rect">
            <a:avLst/>
          </a:prstGeom>
        </p:spPr>
        <p:txBody>
          <a:bodyPr wrap="square" lIns="0" tIns="12700" rIns="0" bIns="0" rtlCol="0" vert="horz">
            <a:spAutoFit/>
          </a:bodyPr>
          <a:lstStyle/>
          <a:p>
            <a:pPr marL="12700">
              <a:lnSpc>
                <a:spcPct val="100000"/>
              </a:lnSpc>
              <a:spcBef>
                <a:spcPts val="100"/>
              </a:spcBef>
              <a:tabLst>
                <a:tab pos="775335" algn="l"/>
                <a:tab pos="1181735" algn="l"/>
                <a:tab pos="2828290" algn="l"/>
                <a:tab pos="3471545" algn="l"/>
                <a:tab pos="5447665" algn="l"/>
                <a:tab pos="6989445" algn="l"/>
              </a:tabLst>
            </a:pPr>
            <a:r>
              <a:rPr dirty="0" sz="2400" spc="-5" b="1">
                <a:latin typeface="Times New Roman"/>
                <a:cs typeface="Times New Roman"/>
              </a:rPr>
              <a:t>Able</a:t>
            </a:r>
            <a:r>
              <a:rPr dirty="0" sz="2400" spc="-5" b="1">
                <a:latin typeface="Times New Roman"/>
                <a:cs typeface="Times New Roman"/>
              </a:rPr>
              <a:t>	</a:t>
            </a:r>
            <a:r>
              <a:rPr dirty="0" sz="2400" spc="-5" b="1">
                <a:latin typeface="Times New Roman"/>
                <a:cs typeface="Times New Roman"/>
              </a:rPr>
              <a:t>t</a:t>
            </a:r>
            <a:r>
              <a:rPr dirty="0" sz="2400" b="1">
                <a:latin typeface="Times New Roman"/>
                <a:cs typeface="Times New Roman"/>
              </a:rPr>
              <a:t>o	</a:t>
            </a:r>
            <a:r>
              <a:rPr dirty="0" sz="2400" spc="-5" b="1">
                <a:latin typeface="Times New Roman"/>
                <a:cs typeface="Times New Roman"/>
              </a:rPr>
              <a:t>un</a:t>
            </a:r>
            <a:r>
              <a:rPr dirty="0" sz="2400" spc="-5" b="1">
                <a:latin typeface="Times New Roman"/>
                <a:cs typeface="Times New Roman"/>
              </a:rPr>
              <a:t>derstan</a:t>
            </a:r>
            <a:r>
              <a:rPr dirty="0" sz="2400" spc="-5" b="1">
                <a:latin typeface="Times New Roman"/>
                <a:cs typeface="Times New Roman"/>
              </a:rPr>
              <a:t>d</a:t>
            </a:r>
            <a:r>
              <a:rPr dirty="0" sz="2400" b="1">
                <a:latin typeface="Times New Roman"/>
                <a:cs typeface="Times New Roman"/>
              </a:rPr>
              <a:t>	</a:t>
            </a:r>
            <a:r>
              <a:rPr dirty="0" sz="2400" spc="-5" b="1">
                <a:latin typeface="Times New Roman"/>
                <a:cs typeface="Times New Roman"/>
              </a:rPr>
              <a:t>mi</a:t>
            </a:r>
            <a:r>
              <a:rPr dirty="0" sz="2400" b="1">
                <a:latin typeface="Times New Roman"/>
                <a:cs typeface="Times New Roman"/>
              </a:rPr>
              <a:t>x	</a:t>
            </a:r>
            <a:r>
              <a:rPr dirty="0" sz="2400" spc="-5" b="1">
                <a:latin typeface="Times New Roman"/>
                <a:cs typeface="Times New Roman"/>
              </a:rPr>
              <a:t>p</a:t>
            </a:r>
            <a:r>
              <a:rPr dirty="0" sz="2400" spc="-50" b="1">
                <a:latin typeface="Times New Roman"/>
                <a:cs typeface="Times New Roman"/>
              </a:rPr>
              <a:t>r</a:t>
            </a:r>
            <a:r>
              <a:rPr dirty="0" sz="2400" spc="-5" b="1">
                <a:latin typeface="Times New Roman"/>
                <a:cs typeface="Times New Roman"/>
              </a:rPr>
              <a:t>oportioni</a:t>
            </a:r>
            <a:r>
              <a:rPr dirty="0" sz="2400" spc="-15" b="1">
                <a:latin typeface="Times New Roman"/>
                <a:cs typeface="Times New Roman"/>
              </a:rPr>
              <a:t>n</a:t>
            </a:r>
            <a:r>
              <a:rPr dirty="0" sz="2400" b="1">
                <a:latin typeface="Times New Roman"/>
                <a:cs typeface="Times New Roman"/>
              </a:rPr>
              <a:t>g	</a:t>
            </a:r>
            <a:r>
              <a:rPr dirty="0" sz="2400" spc="-5" b="1">
                <a:latin typeface="Times New Roman"/>
                <a:cs typeface="Times New Roman"/>
              </a:rPr>
              <a:t>techniques</a:t>
            </a:r>
            <a:r>
              <a:rPr dirty="0" sz="2400" b="1">
                <a:latin typeface="Times New Roman"/>
                <a:cs typeface="Times New Roman"/>
              </a:rPr>
              <a:t>	for</a:t>
            </a:r>
            <a:endParaRPr sz="2400">
              <a:latin typeface="Times New Roman"/>
              <a:cs typeface="Times New Roman"/>
            </a:endParaRPr>
          </a:p>
        </p:txBody>
      </p:sp>
      <p:sp>
        <p:nvSpPr>
          <p:cNvPr id="31" name="object 31"/>
          <p:cNvSpPr txBox="1"/>
          <p:nvPr/>
        </p:nvSpPr>
        <p:spPr>
          <a:xfrm>
            <a:off x="1145539" y="3203194"/>
            <a:ext cx="2327275" cy="391160"/>
          </a:xfrm>
          <a:prstGeom prst="rect">
            <a:avLst/>
          </a:prstGeom>
        </p:spPr>
        <p:txBody>
          <a:bodyPr wrap="square" lIns="0" tIns="12700" rIns="0" bIns="0" rtlCol="0" vert="horz">
            <a:spAutoFit/>
          </a:bodyPr>
          <a:lstStyle/>
          <a:p>
            <a:pPr marL="12700">
              <a:lnSpc>
                <a:spcPct val="100000"/>
              </a:lnSpc>
              <a:spcBef>
                <a:spcPts val="100"/>
              </a:spcBef>
            </a:pPr>
            <a:r>
              <a:rPr dirty="0" sz="2400" spc="-5" b="1">
                <a:latin typeface="Times New Roman"/>
                <a:cs typeface="Times New Roman"/>
              </a:rPr>
              <a:t>field</a:t>
            </a:r>
            <a:r>
              <a:rPr dirty="0" sz="2400" spc="-30" b="1">
                <a:latin typeface="Times New Roman"/>
                <a:cs typeface="Times New Roman"/>
              </a:rPr>
              <a:t> </a:t>
            </a:r>
            <a:r>
              <a:rPr dirty="0" sz="2400" spc="-5" b="1">
                <a:latin typeface="Times New Roman"/>
                <a:cs typeface="Times New Roman"/>
              </a:rPr>
              <a:t>applications.</a:t>
            </a:r>
            <a:endParaRPr sz="2400">
              <a:latin typeface="Times New Roman"/>
              <a:cs typeface="Times New Roman"/>
            </a:endParaRPr>
          </a:p>
        </p:txBody>
      </p:sp>
      <p:sp>
        <p:nvSpPr>
          <p:cNvPr id="32" name="object 32"/>
          <p:cNvSpPr txBox="1"/>
          <p:nvPr/>
        </p:nvSpPr>
        <p:spPr>
          <a:xfrm>
            <a:off x="5459729" y="4300728"/>
            <a:ext cx="3986529" cy="391160"/>
          </a:xfrm>
          <a:prstGeom prst="rect">
            <a:avLst/>
          </a:prstGeom>
        </p:spPr>
        <p:txBody>
          <a:bodyPr wrap="square" lIns="0" tIns="12700" rIns="0" bIns="0" rtlCol="0" vert="horz">
            <a:spAutoFit/>
          </a:bodyPr>
          <a:lstStyle/>
          <a:p>
            <a:pPr marL="12700">
              <a:lnSpc>
                <a:spcPct val="100000"/>
              </a:lnSpc>
              <a:spcBef>
                <a:spcPts val="100"/>
              </a:spcBef>
              <a:tabLst>
                <a:tab pos="1360805" algn="l"/>
                <a:tab pos="2846705" algn="l"/>
                <a:tab pos="3483610" algn="l"/>
              </a:tabLst>
            </a:pPr>
            <a:r>
              <a:rPr dirty="0" sz="2400" spc="-5" b="1">
                <a:solidFill>
                  <a:srgbClr val="0000FF"/>
                </a:solidFill>
                <a:latin typeface="Times New Roman"/>
                <a:cs typeface="Times New Roman"/>
              </a:rPr>
              <a:t>vario</a:t>
            </a:r>
            <a:r>
              <a:rPr dirty="0" sz="2400" spc="-15" b="1">
                <a:solidFill>
                  <a:srgbClr val="0000FF"/>
                </a:solidFill>
                <a:latin typeface="Times New Roman"/>
                <a:cs typeface="Times New Roman"/>
              </a:rPr>
              <a:t>u</a:t>
            </a:r>
            <a:r>
              <a:rPr dirty="0" sz="2400" spc="-5" b="1">
                <a:solidFill>
                  <a:srgbClr val="0000FF"/>
                </a:solidFill>
                <a:latin typeface="Times New Roman"/>
                <a:cs typeface="Times New Roman"/>
              </a:rPr>
              <a:t>s</a:t>
            </a:r>
            <a:r>
              <a:rPr dirty="0" sz="2400" b="1">
                <a:solidFill>
                  <a:srgbClr val="0000FF"/>
                </a:solidFill>
                <a:latin typeface="Times New Roman"/>
                <a:cs typeface="Times New Roman"/>
              </a:rPr>
              <a:t>	</a:t>
            </a:r>
            <a:r>
              <a:rPr dirty="0" sz="2400" spc="-5" b="1">
                <a:solidFill>
                  <a:srgbClr val="0000FF"/>
                </a:solidFill>
                <a:latin typeface="Times New Roman"/>
                <a:cs typeface="Times New Roman"/>
              </a:rPr>
              <a:t>methods</a:t>
            </a:r>
            <a:r>
              <a:rPr dirty="0" sz="2400" b="1">
                <a:solidFill>
                  <a:srgbClr val="0000FF"/>
                </a:solidFill>
                <a:latin typeface="Times New Roman"/>
                <a:cs typeface="Times New Roman"/>
              </a:rPr>
              <a:t>	of	m</a:t>
            </a:r>
            <a:r>
              <a:rPr dirty="0" sz="2400" spc="-10" b="1">
                <a:solidFill>
                  <a:srgbClr val="0000FF"/>
                </a:solidFill>
                <a:latin typeface="Times New Roman"/>
                <a:cs typeface="Times New Roman"/>
              </a:rPr>
              <a:t>i</a:t>
            </a:r>
            <a:r>
              <a:rPr dirty="0" sz="2400" b="1">
                <a:solidFill>
                  <a:srgbClr val="0000FF"/>
                </a:solidFill>
                <a:latin typeface="Times New Roman"/>
                <a:cs typeface="Times New Roman"/>
              </a:rPr>
              <a:t>x</a:t>
            </a:r>
            <a:endParaRPr sz="2400">
              <a:latin typeface="Times New Roman"/>
              <a:cs typeface="Times New Roman"/>
            </a:endParaRPr>
          </a:p>
        </p:txBody>
      </p:sp>
      <p:sp>
        <p:nvSpPr>
          <p:cNvPr id="33" name="object 33"/>
          <p:cNvSpPr txBox="1"/>
          <p:nvPr/>
        </p:nvSpPr>
        <p:spPr>
          <a:xfrm>
            <a:off x="1145539" y="3683465"/>
            <a:ext cx="4182110" cy="1557655"/>
          </a:xfrm>
          <a:prstGeom prst="rect">
            <a:avLst/>
          </a:prstGeom>
        </p:spPr>
        <p:txBody>
          <a:bodyPr wrap="square" lIns="0" tIns="154305" rIns="0" bIns="0" rtlCol="0" vert="horz">
            <a:spAutoFit/>
          </a:bodyPr>
          <a:lstStyle/>
          <a:p>
            <a:pPr marL="12700">
              <a:lnSpc>
                <a:spcPct val="100000"/>
              </a:lnSpc>
              <a:spcBef>
                <a:spcPts val="1215"/>
              </a:spcBef>
            </a:pPr>
            <a:r>
              <a:rPr dirty="0" sz="2000" spc="-5">
                <a:latin typeface="Times New Roman"/>
                <a:cs typeface="Times New Roman"/>
              </a:rPr>
              <a:t>Assessment </a:t>
            </a:r>
            <a:r>
              <a:rPr dirty="0" sz="2000">
                <a:latin typeface="Times New Roman"/>
                <a:cs typeface="Times New Roman"/>
              </a:rPr>
              <a:t>for </a:t>
            </a:r>
            <a:r>
              <a:rPr dirty="0" sz="2000" spc="-5">
                <a:latin typeface="Times New Roman"/>
                <a:cs typeface="Times New Roman"/>
              </a:rPr>
              <a:t>CO3: </a:t>
            </a:r>
            <a:r>
              <a:rPr dirty="0" sz="2000">
                <a:latin typeface="Times New Roman"/>
                <a:cs typeface="Times New Roman"/>
              </a:rPr>
              <a:t>(Question in</a:t>
            </a:r>
            <a:r>
              <a:rPr dirty="0" sz="2000" spc="-114">
                <a:latin typeface="Times New Roman"/>
                <a:cs typeface="Times New Roman"/>
              </a:rPr>
              <a:t> </a:t>
            </a:r>
            <a:r>
              <a:rPr dirty="0" sz="2000" spc="-25">
                <a:latin typeface="Times New Roman"/>
                <a:cs typeface="Times New Roman"/>
              </a:rPr>
              <a:t>Tests)</a:t>
            </a:r>
            <a:endParaRPr sz="2000">
              <a:latin typeface="Times New Roman"/>
              <a:cs typeface="Times New Roman"/>
            </a:endParaRPr>
          </a:p>
          <a:p>
            <a:pPr marL="12700" marR="231140" indent="914400">
              <a:lnSpc>
                <a:spcPts val="4320"/>
              </a:lnSpc>
              <a:spcBef>
                <a:spcPts val="290"/>
              </a:spcBef>
              <a:tabLst>
                <a:tab pos="2205355" algn="l"/>
                <a:tab pos="3536315" algn="l"/>
              </a:tabLst>
            </a:pPr>
            <a:r>
              <a:rPr dirty="0" sz="2400" b="1">
                <a:solidFill>
                  <a:srgbClr val="0000FF"/>
                </a:solidFill>
                <a:latin typeface="Times New Roman"/>
                <a:cs typeface="Times New Roman"/>
              </a:rPr>
              <a:t>Br</a:t>
            </a:r>
            <a:r>
              <a:rPr dirty="0" sz="2400" spc="-10" b="1">
                <a:solidFill>
                  <a:srgbClr val="0000FF"/>
                </a:solidFill>
                <a:latin typeface="Times New Roman"/>
                <a:cs typeface="Times New Roman"/>
              </a:rPr>
              <a:t>i</a:t>
            </a:r>
            <a:r>
              <a:rPr dirty="0" sz="2400" b="1">
                <a:solidFill>
                  <a:srgbClr val="0000FF"/>
                </a:solidFill>
                <a:latin typeface="Times New Roman"/>
                <a:cs typeface="Times New Roman"/>
              </a:rPr>
              <a:t>efly	expla</a:t>
            </a:r>
            <a:r>
              <a:rPr dirty="0" sz="2400" spc="-10" b="1">
                <a:solidFill>
                  <a:srgbClr val="0000FF"/>
                </a:solidFill>
                <a:latin typeface="Times New Roman"/>
                <a:cs typeface="Times New Roman"/>
              </a:rPr>
              <a:t>i</a:t>
            </a:r>
            <a:r>
              <a:rPr dirty="0" sz="2400" spc="-5" b="1">
                <a:solidFill>
                  <a:srgbClr val="0000FF"/>
                </a:solidFill>
                <a:latin typeface="Times New Roman"/>
                <a:cs typeface="Times New Roman"/>
              </a:rPr>
              <a:t>n</a:t>
            </a:r>
            <a:r>
              <a:rPr dirty="0" sz="2400" b="1">
                <a:solidFill>
                  <a:srgbClr val="0000FF"/>
                </a:solidFill>
                <a:latin typeface="Times New Roman"/>
                <a:cs typeface="Times New Roman"/>
              </a:rPr>
              <a:t>	</a:t>
            </a:r>
            <a:r>
              <a:rPr dirty="0" sz="2400" spc="-5" b="1">
                <a:solidFill>
                  <a:srgbClr val="0000FF"/>
                </a:solidFill>
                <a:latin typeface="Times New Roman"/>
                <a:cs typeface="Times New Roman"/>
              </a:rPr>
              <a:t>the  </a:t>
            </a:r>
            <a:r>
              <a:rPr dirty="0" sz="2400" spc="-5" b="1">
                <a:solidFill>
                  <a:srgbClr val="0000FF"/>
                </a:solidFill>
                <a:latin typeface="Times New Roman"/>
                <a:cs typeface="Times New Roman"/>
              </a:rPr>
              <a:t>proportioning techniques</a:t>
            </a:r>
            <a:r>
              <a:rPr dirty="0" sz="2000" spc="-5" b="1">
                <a:solidFill>
                  <a:srgbClr val="0000FF"/>
                </a:solidFill>
                <a:latin typeface="Times New Roman"/>
                <a:cs typeface="Times New Roman"/>
              </a:rPr>
              <a:t>.</a:t>
            </a:r>
            <a:endParaRPr sz="2000">
              <a:latin typeface="Times New Roman"/>
              <a:cs typeface="Times New Roman"/>
            </a:endParaRPr>
          </a:p>
        </p:txBody>
      </p:sp>
      <p:sp>
        <p:nvSpPr>
          <p:cNvPr id="34" name="object 34"/>
          <p:cNvSpPr txBox="1"/>
          <p:nvPr/>
        </p:nvSpPr>
        <p:spPr>
          <a:xfrm>
            <a:off x="1145539" y="5372100"/>
            <a:ext cx="4897755" cy="1489075"/>
          </a:xfrm>
          <a:prstGeom prst="rect">
            <a:avLst/>
          </a:prstGeom>
        </p:spPr>
        <p:txBody>
          <a:bodyPr wrap="square" lIns="0" tIns="12700" rIns="0" bIns="0" rtlCol="0" vert="horz">
            <a:spAutoFit/>
          </a:bodyPr>
          <a:lstStyle/>
          <a:p>
            <a:pPr marL="355600" marR="258445" indent="-343535">
              <a:lnSpc>
                <a:spcPct val="100000"/>
              </a:lnSpc>
              <a:spcBef>
                <a:spcPts val="100"/>
              </a:spcBef>
              <a:buFont typeface="Arial"/>
              <a:buChar char="•"/>
              <a:tabLst>
                <a:tab pos="355600" algn="l"/>
                <a:tab pos="356235" algn="l"/>
              </a:tabLst>
            </a:pPr>
            <a:r>
              <a:rPr dirty="0" sz="2400" spc="-5" b="1" i="1">
                <a:solidFill>
                  <a:srgbClr val="FF0000"/>
                </a:solidFill>
                <a:latin typeface="Times New Roman"/>
                <a:cs typeface="Times New Roman"/>
              </a:rPr>
              <a:t>Does this CO reflects the intended  </a:t>
            </a:r>
            <a:r>
              <a:rPr dirty="0" sz="2400" spc="-5" b="1" i="1">
                <a:solidFill>
                  <a:srgbClr val="FF0000"/>
                </a:solidFill>
                <a:latin typeface="Times New Roman"/>
                <a:cs typeface="Times New Roman"/>
              </a:rPr>
              <a:t>measurement from</a:t>
            </a:r>
            <a:r>
              <a:rPr dirty="0" sz="2400" spc="-10" b="1" i="1">
                <a:solidFill>
                  <a:srgbClr val="FF0000"/>
                </a:solidFill>
                <a:latin typeface="Times New Roman"/>
                <a:cs typeface="Times New Roman"/>
              </a:rPr>
              <a:t> </a:t>
            </a:r>
            <a:r>
              <a:rPr dirty="0" sz="2400" spc="-5" b="1" i="1">
                <a:solidFill>
                  <a:srgbClr val="FF0000"/>
                </a:solidFill>
                <a:latin typeface="Times New Roman"/>
                <a:cs typeface="Times New Roman"/>
              </a:rPr>
              <a:t>PO1?</a:t>
            </a:r>
            <a:endParaRPr sz="2400">
              <a:latin typeface="Times New Roman"/>
              <a:cs typeface="Times New Roman"/>
            </a:endParaRPr>
          </a:p>
          <a:p>
            <a:pPr marL="355600" marR="5080" indent="-343535">
              <a:lnSpc>
                <a:spcPct val="100000"/>
              </a:lnSpc>
              <a:buFont typeface="Arial"/>
              <a:buChar char="•"/>
              <a:tabLst>
                <a:tab pos="355600" algn="l"/>
                <a:tab pos="356235" algn="l"/>
                <a:tab pos="3065145" algn="l"/>
              </a:tabLst>
            </a:pPr>
            <a:r>
              <a:rPr dirty="0" sz="2400" spc="-5" b="1" i="1">
                <a:solidFill>
                  <a:srgbClr val="FF0000"/>
                </a:solidFill>
                <a:latin typeface="Times New Roman"/>
                <a:cs typeface="Times New Roman"/>
              </a:rPr>
              <a:t>Does</a:t>
            </a:r>
            <a:r>
              <a:rPr dirty="0" sz="2400" spc="40" b="1" i="1">
                <a:solidFill>
                  <a:srgbClr val="FF0000"/>
                </a:solidFill>
                <a:latin typeface="Times New Roman"/>
                <a:cs typeface="Times New Roman"/>
              </a:rPr>
              <a:t> </a:t>
            </a:r>
            <a:r>
              <a:rPr dirty="0" sz="2400" spc="-5" b="1" i="1">
                <a:solidFill>
                  <a:srgbClr val="FF0000"/>
                </a:solidFill>
                <a:latin typeface="Times New Roman"/>
                <a:cs typeface="Times New Roman"/>
              </a:rPr>
              <a:t>the</a:t>
            </a:r>
            <a:r>
              <a:rPr dirty="0" sz="2400" spc="40" b="1" i="1">
                <a:solidFill>
                  <a:srgbClr val="FF0000"/>
                </a:solidFill>
                <a:latin typeface="Times New Roman"/>
                <a:cs typeface="Times New Roman"/>
              </a:rPr>
              <a:t> </a:t>
            </a:r>
            <a:r>
              <a:rPr dirty="0" sz="2400" spc="-5" b="1" i="1">
                <a:solidFill>
                  <a:srgbClr val="FF0000"/>
                </a:solidFill>
                <a:latin typeface="Times New Roman"/>
                <a:cs typeface="Times New Roman"/>
              </a:rPr>
              <a:t>assessment	</a:t>
            </a:r>
            <a:r>
              <a:rPr dirty="0" sz="2400" b="1" i="1">
                <a:solidFill>
                  <a:srgbClr val="FF0000"/>
                </a:solidFill>
                <a:latin typeface="Times New Roman"/>
                <a:cs typeface="Times New Roman"/>
              </a:rPr>
              <a:t>correlates</a:t>
            </a:r>
            <a:r>
              <a:rPr dirty="0" sz="2400" spc="-90" b="1" i="1">
                <a:solidFill>
                  <a:srgbClr val="FF0000"/>
                </a:solidFill>
                <a:latin typeface="Times New Roman"/>
                <a:cs typeface="Times New Roman"/>
              </a:rPr>
              <a:t> </a:t>
            </a:r>
            <a:r>
              <a:rPr dirty="0" sz="2400" spc="-5" b="1" i="1">
                <a:solidFill>
                  <a:srgbClr val="FF0000"/>
                </a:solidFill>
                <a:latin typeface="Times New Roman"/>
                <a:cs typeface="Times New Roman"/>
              </a:rPr>
              <a:t>well  </a:t>
            </a:r>
            <a:r>
              <a:rPr dirty="0" sz="2400" b="1" i="1">
                <a:solidFill>
                  <a:srgbClr val="FF0000"/>
                </a:solidFill>
                <a:latin typeface="Times New Roman"/>
                <a:cs typeface="Times New Roman"/>
              </a:rPr>
              <a:t>with the</a:t>
            </a:r>
            <a:r>
              <a:rPr dirty="0" sz="2400" spc="-20" b="1" i="1">
                <a:solidFill>
                  <a:srgbClr val="FF0000"/>
                </a:solidFill>
                <a:latin typeface="Times New Roman"/>
                <a:cs typeface="Times New Roman"/>
              </a:rPr>
              <a:t> </a:t>
            </a:r>
            <a:r>
              <a:rPr dirty="0" sz="2400" b="1" i="1">
                <a:solidFill>
                  <a:srgbClr val="FF0000"/>
                </a:solidFill>
                <a:latin typeface="Times New Roman"/>
                <a:cs typeface="Times New Roman"/>
              </a:rPr>
              <a:t>CO?</a:t>
            </a:r>
            <a:endParaRPr sz="2400">
              <a:latin typeface="Times New Roman"/>
              <a:cs typeface="Times New Roman"/>
            </a:endParaRPr>
          </a:p>
        </p:txBody>
      </p:sp>
      <p:sp>
        <p:nvSpPr>
          <p:cNvPr id="35" name="object 35"/>
          <p:cNvSpPr txBox="1"/>
          <p:nvPr/>
        </p:nvSpPr>
        <p:spPr>
          <a:xfrm>
            <a:off x="6784847" y="5374385"/>
            <a:ext cx="2218690" cy="330200"/>
          </a:xfrm>
          <a:prstGeom prst="rect">
            <a:avLst/>
          </a:prstGeom>
        </p:spPr>
        <p:txBody>
          <a:bodyPr wrap="square" lIns="0" tIns="12065" rIns="0" bIns="0" rtlCol="0" vert="horz">
            <a:spAutoFit/>
          </a:bodyPr>
          <a:lstStyle/>
          <a:p>
            <a:pPr marL="12700">
              <a:lnSpc>
                <a:spcPct val="100000"/>
              </a:lnSpc>
              <a:spcBef>
                <a:spcPts val="95"/>
              </a:spcBef>
            </a:pPr>
            <a:r>
              <a:rPr dirty="0" sz="2000">
                <a:latin typeface="Times New Roman"/>
                <a:cs typeface="Times New Roman"/>
              </a:rPr>
              <a:t>Mapping: </a:t>
            </a:r>
            <a:r>
              <a:rPr dirty="0" sz="2000" spc="-5">
                <a:solidFill>
                  <a:srgbClr val="FF0000"/>
                </a:solidFill>
                <a:latin typeface="Times New Roman"/>
                <a:cs typeface="Times New Roman"/>
              </a:rPr>
              <a:t>CO3-</a:t>
            </a:r>
            <a:r>
              <a:rPr dirty="0" sz="2000" spc="-80">
                <a:solidFill>
                  <a:srgbClr val="FF0000"/>
                </a:solidFill>
                <a:latin typeface="Times New Roman"/>
                <a:cs typeface="Times New Roman"/>
              </a:rPr>
              <a:t> </a:t>
            </a:r>
            <a:r>
              <a:rPr dirty="0" sz="2000" spc="-5">
                <a:solidFill>
                  <a:srgbClr val="FF0000"/>
                </a:solidFill>
                <a:latin typeface="Times New Roman"/>
                <a:cs typeface="Times New Roman"/>
              </a:rPr>
              <a:t>PO1.</a:t>
            </a:r>
            <a:endParaRPr sz="2000">
              <a:latin typeface="Times New Roman"/>
              <a:cs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17" y="0"/>
            <a:ext cx="9904730" cy="6858000"/>
            <a:chOff x="1717"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80"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1"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44" y="1031703"/>
              <a:ext cx="117546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44" y="1031703"/>
              <a:ext cx="1176020" cy="1149985"/>
            </a:xfrm>
            <a:custGeom>
              <a:avLst/>
              <a:gdLst/>
              <a:ahLst/>
              <a:cxnLst/>
              <a:rect l="l" t="t" r="r" b="b"/>
              <a:pathLst>
                <a:path w="1176020" h="1149985">
                  <a:moveTo>
                    <a:pt x="111160" y="194354"/>
                  </a:moveTo>
                  <a:lnTo>
                    <a:pt x="140947" y="160272"/>
                  </a:lnTo>
                  <a:lnTo>
                    <a:pt x="173183" y="129434"/>
                  </a:lnTo>
                  <a:lnTo>
                    <a:pt x="207658" y="101852"/>
                  </a:lnTo>
                  <a:lnTo>
                    <a:pt x="244161" y="77541"/>
                  </a:lnTo>
                  <a:lnTo>
                    <a:pt x="282480" y="56512"/>
                  </a:lnTo>
                  <a:lnTo>
                    <a:pt x="322405" y="38778"/>
                  </a:lnTo>
                  <a:lnTo>
                    <a:pt x="363724" y="24354"/>
                  </a:lnTo>
                  <a:lnTo>
                    <a:pt x="406226" y="13250"/>
                  </a:lnTo>
                  <a:lnTo>
                    <a:pt x="449699" y="5482"/>
                  </a:lnTo>
                  <a:lnTo>
                    <a:pt x="493933" y="1060"/>
                  </a:lnTo>
                  <a:lnTo>
                    <a:pt x="538717" y="0"/>
                  </a:lnTo>
                  <a:lnTo>
                    <a:pt x="583839" y="2312"/>
                  </a:lnTo>
                  <a:lnTo>
                    <a:pt x="629088" y="8011"/>
                  </a:lnTo>
                  <a:lnTo>
                    <a:pt x="674253" y="17109"/>
                  </a:lnTo>
                  <a:lnTo>
                    <a:pt x="719124" y="29619"/>
                  </a:lnTo>
                  <a:lnTo>
                    <a:pt x="763487" y="45555"/>
                  </a:lnTo>
                  <a:lnTo>
                    <a:pt x="807134" y="64929"/>
                  </a:lnTo>
                  <a:lnTo>
                    <a:pt x="849851" y="87754"/>
                  </a:lnTo>
                  <a:lnTo>
                    <a:pt x="891429" y="114042"/>
                  </a:lnTo>
                  <a:lnTo>
                    <a:pt x="931656" y="143808"/>
                  </a:lnTo>
                  <a:lnTo>
                    <a:pt x="969606" y="176431"/>
                  </a:lnTo>
                  <a:lnTo>
                    <a:pt x="1004463" y="211142"/>
                  </a:lnTo>
                  <a:lnTo>
                    <a:pt x="1036193" y="247733"/>
                  </a:lnTo>
                  <a:lnTo>
                    <a:pt x="1064763" y="285995"/>
                  </a:lnTo>
                  <a:lnTo>
                    <a:pt x="1090138" y="325720"/>
                  </a:lnTo>
                  <a:lnTo>
                    <a:pt x="1112285" y="366698"/>
                  </a:lnTo>
                  <a:lnTo>
                    <a:pt x="1131169" y="408721"/>
                  </a:lnTo>
                  <a:lnTo>
                    <a:pt x="1146756" y="451579"/>
                  </a:lnTo>
                  <a:lnTo>
                    <a:pt x="1159013" y="495065"/>
                  </a:lnTo>
                  <a:lnTo>
                    <a:pt x="1167906" y="538969"/>
                  </a:lnTo>
                  <a:lnTo>
                    <a:pt x="1173401" y="583082"/>
                  </a:lnTo>
                  <a:lnTo>
                    <a:pt x="1175464" y="627197"/>
                  </a:lnTo>
                  <a:lnTo>
                    <a:pt x="1174060" y="671103"/>
                  </a:lnTo>
                  <a:lnTo>
                    <a:pt x="1169156" y="714593"/>
                  </a:lnTo>
                  <a:lnTo>
                    <a:pt x="1160719" y="757456"/>
                  </a:lnTo>
                  <a:lnTo>
                    <a:pt x="1148713" y="799486"/>
                  </a:lnTo>
                  <a:lnTo>
                    <a:pt x="1133106" y="840472"/>
                  </a:lnTo>
                  <a:lnTo>
                    <a:pt x="1113863" y="880207"/>
                  </a:lnTo>
                  <a:lnTo>
                    <a:pt x="1090950" y="918480"/>
                  </a:lnTo>
                  <a:lnTo>
                    <a:pt x="1064333" y="955084"/>
                  </a:lnTo>
                  <a:lnTo>
                    <a:pt x="1034545" y="989166"/>
                  </a:lnTo>
                  <a:lnTo>
                    <a:pt x="1002307" y="1020005"/>
                  </a:lnTo>
                  <a:lnTo>
                    <a:pt x="967830" y="1047586"/>
                  </a:lnTo>
                  <a:lnTo>
                    <a:pt x="931326" y="1071898"/>
                  </a:lnTo>
                  <a:lnTo>
                    <a:pt x="893005" y="1092927"/>
                  </a:lnTo>
                  <a:lnTo>
                    <a:pt x="853080" y="1110660"/>
                  </a:lnTo>
                  <a:lnTo>
                    <a:pt x="811760" y="1125085"/>
                  </a:lnTo>
                  <a:lnTo>
                    <a:pt x="769258" y="1136188"/>
                  </a:lnTo>
                  <a:lnTo>
                    <a:pt x="725784" y="1143957"/>
                  </a:lnTo>
                  <a:lnTo>
                    <a:pt x="681549" y="1148378"/>
                  </a:lnTo>
                  <a:lnTo>
                    <a:pt x="636765" y="1149439"/>
                  </a:lnTo>
                  <a:lnTo>
                    <a:pt x="591642" y="1147127"/>
                  </a:lnTo>
                  <a:lnTo>
                    <a:pt x="546393" y="1141428"/>
                  </a:lnTo>
                  <a:lnTo>
                    <a:pt x="501227" y="1132330"/>
                  </a:lnTo>
                  <a:lnTo>
                    <a:pt x="456357" y="1119819"/>
                  </a:lnTo>
                  <a:lnTo>
                    <a:pt x="411993" y="1103884"/>
                  </a:lnTo>
                  <a:lnTo>
                    <a:pt x="368347" y="1084510"/>
                  </a:lnTo>
                  <a:lnTo>
                    <a:pt x="325629" y="1061685"/>
                  </a:lnTo>
                  <a:lnTo>
                    <a:pt x="284051" y="1035396"/>
                  </a:lnTo>
                  <a:lnTo>
                    <a:pt x="243824" y="1005630"/>
                  </a:lnTo>
                  <a:lnTo>
                    <a:pt x="205877" y="972990"/>
                  </a:lnTo>
                  <a:lnTo>
                    <a:pt x="171022" y="938262"/>
                  </a:lnTo>
                  <a:lnTo>
                    <a:pt x="139292" y="901657"/>
                  </a:lnTo>
                  <a:lnTo>
                    <a:pt x="110721" y="863382"/>
                  </a:lnTo>
                  <a:lnTo>
                    <a:pt x="85344" y="823647"/>
                  </a:lnTo>
                  <a:lnTo>
                    <a:pt x="63195" y="782661"/>
                  </a:lnTo>
                  <a:lnTo>
                    <a:pt x="44308" y="740631"/>
                  </a:lnTo>
                  <a:lnTo>
                    <a:pt x="28718" y="697768"/>
                  </a:lnTo>
                  <a:lnTo>
                    <a:pt x="16457" y="654280"/>
                  </a:lnTo>
                  <a:lnTo>
                    <a:pt x="7561" y="610375"/>
                  </a:lnTo>
                  <a:lnTo>
                    <a:pt x="2064" y="566262"/>
                  </a:lnTo>
                  <a:lnTo>
                    <a:pt x="0" y="522150"/>
                  </a:lnTo>
                  <a:lnTo>
                    <a:pt x="1402" y="478249"/>
                  </a:lnTo>
                  <a:lnTo>
                    <a:pt x="6305" y="434766"/>
                  </a:lnTo>
                  <a:lnTo>
                    <a:pt x="14744" y="391911"/>
                  </a:lnTo>
                  <a:lnTo>
                    <a:pt x="26752" y="349892"/>
                  </a:lnTo>
                  <a:lnTo>
                    <a:pt x="42363" y="308918"/>
                  </a:lnTo>
                  <a:lnTo>
                    <a:pt x="61612" y="269198"/>
                  </a:lnTo>
                  <a:lnTo>
                    <a:pt x="84533" y="230940"/>
                  </a:lnTo>
                  <a:lnTo>
                    <a:pt x="111160" y="194354"/>
                  </a:lnTo>
                </a:path>
                <a:path w="1176020" h="1149985">
                  <a:moveTo>
                    <a:pt x="213141" y="275761"/>
                  </a:moveTo>
                  <a:lnTo>
                    <a:pt x="186733" y="313345"/>
                  </a:lnTo>
                  <a:lnTo>
                    <a:pt x="165461" y="353199"/>
                  </a:lnTo>
                  <a:lnTo>
                    <a:pt x="149258" y="394938"/>
                  </a:lnTo>
                  <a:lnTo>
                    <a:pt x="138054" y="438181"/>
                  </a:lnTo>
                  <a:lnTo>
                    <a:pt x="131782" y="482546"/>
                  </a:lnTo>
                  <a:lnTo>
                    <a:pt x="130372" y="527648"/>
                  </a:lnTo>
                  <a:lnTo>
                    <a:pt x="133756" y="573106"/>
                  </a:lnTo>
                  <a:lnTo>
                    <a:pt x="141867" y="618537"/>
                  </a:lnTo>
                  <a:lnTo>
                    <a:pt x="154635" y="663558"/>
                  </a:lnTo>
                  <a:lnTo>
                    <a:pt x="171992" y="707787"/>
                  </a:lnTo>
                  <a:lnTo>
                    <a:pt x="193870" y="750841"/>
                  </a:lnTo>
                  <a:lnTo>
                    <a:pt x="220200" y="792336"/>
                  </a:lnTo>
                  <a:lnTo>
                    <a:pt x="250914" y="831892"/>
                  </a:lnTo>
                  <a:lnTo>
                    <a:pt x="285943" y="869123"/>
                  </a:lnTo>
                  <a:lnTo>
                    <a:pt x="325219" y="903649"/>
                  </a:lnTo>
                  <a:lnTo>
                    <a:pt x="367575" y="934292"/>
                  </a:lnTo>
                  <a:lnTo>
                    <a:pt x="411633" y="960191"/>
                  </a:lnTo>
                  <a:lnTo>
                    <a:pt x="457004" y="981365"/>
                  </a:lnTo>
                  <a:lnTo>
                    <a:pt x="503298" y="997834"/>
                  </a:lnTo>
                  <a:lnTo>
                    <a:pt x="550128" y="1009614"/>
                  </a:lnTo>
                  <a:lnTo>
                    <a:pt x="597103" y="1016726"/>
                  </a:lnTo>
                  <a:lnTo>
                    <a:pt x="643837" y="1019187"/>
                  </a:lnTo>
                  <a:lnTo>
                    <a:pt x="689940" y="1017016"/>
                  </a:lnTo>
                  <a:lnTo>
                    <a:pt x="735022" y="1010232"/>
                  </a:lnTo>
                  <a:lnTo>
                    <a:pt x="778697" y="998852"/>
                  </a:lnTo>
                  <a:lnTo>
                    <a:pt x="820574" y="982896"/>
                  </a:lnTo>
                  <a:lnTo>
                    <a:pt x="860266" y="962382"/>
                  </a:lnTo>
                  <a:lnTo>
                    <a:pt x="897383" y="937329"/>
                  </a:lnTo>
                  <a:lnTo>
                    <a:pt x="931537" y="907754"/>
                  </a:lnTo>
                  <a:lnTo>
                    <a:pt x="962339" y="873677"/>
                  </a:lnTo>
                  <a:lnTo>
                    <a:pt x="988756" y="836092"/>
                  </a:lnTo>
                  <a:lnTo>
                    <a:pt x="1010032" y="796234"/>
                  </a:lnTo>
                  <a:lnTo>
                    <a:pt x="1026237" y="754488"/>
                  </a:lnTo>
                  <a:lnTo>
                    <a:pt x="1037440" y="711237"/>
                  </a:lnTo>
                  <a:lnTo>
                    <a:pt x="1043710" y="666865"/>
                  </a:lnTo>
                  <a:lnTo>
                    <a:pt x="1045116" y="621754"/>
                  </a:lnTo>
                  <a:lnTo>
                    <a:pt x="1041727" y="576288"/>
                  </a:lnTo>
                  <a:lnTo>
                    <a:pt x="1033611" y="530851"/>
                  </a:lnTo>
                  <a:lnTo>
                    <a:pt x="1020838" y="485825"/>
                  </a:lnTo>
                  <a:lnTo>
                    <a:pt x="1003477" y="441595"/>
                  </a:lnTo>
                  <a:lnTo>
                    <a:pt x="981597" y="398543"/>
                  </a:lnTo>
                  <a:lnTo>
                    <a:pt x="955266" y="357054"/>
                  </a:lnTo>
                  <a:lnTo>
                    <a:pt x="924554" y="317509"/>
                  </a:lnTo>
                  <a:lnTo>
                    <a:pt x="889530" y="280293"/>
                  </a:lnTo>
                  <a:lnTo>
                    <a:pt x="850262" y="245789"/>
                  </a:lnTo>
                  <a:lnTo>
                    <a:pt x="807905" y="215145"/>
                  </a:lnTo>
                  <a:lnTo>
                    <a:pt x="763847" y="189242"/>
                  </a:lnTo>
                  <a:lnTo>
                    <a:pt x="718477" y="168061"/>
                  </a:lnTo>
                  <a:lnTo>
                    <a:pt x="672182" y="151585"/>
                  </a:lnTo>
                  <a:lnTo>
                    <a:pt x="625353" y="139796"/>
                  </a:lnTo>
                  <a:lnTo>
                    <a:pt x="578377" y="132676"/>
                  </a:lnTo>
                  <a:lnTo>
                    <a:pt x="531644" y="130207"/>
                  </a:lnTo>
                  <a:lnTo>
                    <a:pt x="485541" y="132372"/>
                  </a:lnTo>
                  <a:lnTo>
                    <a:pt x="440458" y="139152"/>
                  </a:lnTo>
                  <a:lnTo>
                    <a:pt x="396784" y="150530"/>
                  </a:lnTo>
                  <a:lnTo>
                    <a:pt x="354906" y="166488"/>
                  </a:lnTo>
                  <a:lnTo>
                    <a:pt x="315214" y="187008"/>
                  </a:lnTo>
                  <a:lnTo>
                    <a:pt x="278097" y="212072"/>
                  </a:lnTo>
                  <a:lnTo>
                    <a:pt x="243943" y="241662"/>
                  </a:lnTo>
                  <a:lnTo>
                    <a:pt x="21314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1"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6"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grpSp>
      <p:sp>
        <p:nvSpPr>
          <p:cNvPr id="14" name="object 14"/>
          <p:cNvSpPr txBox="1">
            <a:spLocks noGrp="1"/>
          </p:cNvSpPr>
          <p:nvPr>
            <p:ph type="title"/>
          </p:nvPr>
        </p:nvSpPr>
        <p:spPr>
          <a:xfrm>
            <a:off x="1359153" y="116077"/>
            <a:ext cx="547370" cy="330200"/>
          </a:xfrm>
          <a:prstGeom prst="rect"/>
        </p:spPr>
        <p:txBody>
          <a:bodyPr wrap="square" lIns="0" tIns="12065" rIns="0" bIns="0" rtlCol="0" vert="horz">
            <a:spAutoFit/>
          </a:bodyPr>
          <a:lstStyle/>
          <a:p>
            <a:pPr marL="12700">
              <a:lnSpc>
                <a:spcPct val="100000"/>
              </a:lnSpc>
              <a:spcBef>
                <a:spcPts val="95"/>
              </a:spcBef>
            </a:pPr>
            <a:r>
              <a:rPr dirty="0" spc="-5">
                <a:solidFill>
                  <a:srgbClr val="C00000"/>
                </a:solidFill>
              </a:rPr>
              <a:t>PO</a:t>
            </a:r>
            <a:r>
              <a:rPr dirty="0" spc="-10">
                <a:solidFill>
                  <a:srgbClr val="C00000"/>
                </a:solidFill>
              </a:rPr>
              <a:t>3</a:t>
            </a:r>
            <a:r>
              <a:rPr dirty="0" spc="-5">
                <a:solidFill>
                  <a:srgbClr val="562213"/>
                </a:solidFill>
              </a:rPr>
              <a:t>:</a:t>
            </a:r>
          </a:p>
        </p:txBody>
      </p:sp>
      <p:grpSp>
        <p:nvGrpSpPr>
          <p:cNvPr id="15" name="object 15"/>
          <p:cNvGrpSpPr/>
          <p:nvPr/>
        </p:nvGrpSpPr>
        <p:grpSpPr>
          <a:xfrm>
            <a:off x="2127504" y="83819"/>
            <a:ext cx="3663950" cy="523240"/>
            <a:chOff x="2127504" y="83819"/>
            <a:chExt cx="3663950" cy="523240"/>
          </a:xfrm>
        </p:grpSpPr>
        <p:sp>
          <p:nvSpPr>
            <p:cNvPr id="16" name="object 16"/>
            <p:cNvSpPr/>
            <p:nvPr/>
          </p:nvSpPr>
          <p:spPr>
            <a:xfrm>
              <a:off x="2127504" y="83819"/>
              <a:ext cx="2380488" cy="522731"/>
            </a:xfrm>
            <a:prstGeom prst="rect">
              <a:avLst/>
            </a:prstGeom>
            <a:blipFill>
              <a:blip r:embed="rId6" cstate="print"/>
              <a:stretch>
                <a:fillRect/>
              </a:stretch>
            </a:blipFill>
          </p:spPr>
          <p:txBody>
            <a:bodyPr wrap="square" lIns="0" tIns="0" rIns="0" bIns="0" rtlCol="0"/>
            <a:lstStyle/>
            <a:p/>
          </p:txBody>
        </p:sp>
        <p:sp>
          <p:nvSpPr>
            <p:cNvPr id="17" name="object 17"/>
            <p:cNvSpPr/>
            <p:nvPr/>
          </p:nvSpPr>
          <p:spPr>
            <a:xfrm>
              <a:off x="4191000" y="83819"/>
              <a:ext cx="1466850" cy="522731"/>
            </a:xfrm>
            <a:prstGeom prst="rect">
              <a:avLst/>
            </a:prstGeom>
            <a:blipFill>
              <a:blip r:embed="rId7" cstate="print"/>
              <a:stretch>
                <a:fillRect/>
              </a:stretch>
            </a:blipFill>
          </p:spPr>
          <p:txBody>
            <a:bodyPr wrap="square" lIns="0" tIns="0" rIns="0" bIns="0" rtlCol="0"/>
            <a:lstStyle/>
            <a:p/>
          </p:txBody>
        </p:sp>
        <p:sp>
          <p:nvSpPr>
            <p:cNvPr id="18" name="object 18"/>
            <p:cNvSpPr/>
            <p:nvPr/>
          </p:nvSpPr>
          <p:spPr>
            <a:xfrm>
              <a:off x="5340858" y="83819"/>
              <a:ext cx="450341" cy="522731"/>
            </a:xfrm>
            <a:prstGeom prst="rect">
              <a:avLst/>
            </a:prstGeom>
            <a:blipFill>
              <a:blip r:embed="rId8" cstate="print"/>
              <a:stretch>
                <a:fillRect/>
              </a:stretch>
            </a:blipFill>
          </p:spPr>
          <p:txBody>
            <a:bodyPr wrap="square" lIns="0" tIns="0" rIns="0" bIns="0" rtlCol="0"/>
            <a:lstStyle/>
            <a:p/>
          </p:txBody>
        </p:sp>
      </p:grpSp>
      <p:sp>
        <p:nvSpPr>
          <p:cNvPr id="19" name="object 19"/>
          <p:cNvSpPr txBox="1"/>
          <p:nvPr/>
        </p:nvSpPr>
        <p:spPr>
          <a:xfrm>
            <a:off x="2273554" y="141223"/>
            <a:ext cx="7397750" cy="1129030"/>
          </a:xfrm>
          <a:prstGeom prst="rect">
            <a:avLst/>
          </a:prstGeom>
        </p:spPr>
        <p:txBody>
          <a:bodyPr wrap="square" lIns="0" tIns="12700" rIns="0" bIns="0" rtlCol="0" vert="horz">
            <a:spAutoFit/>
          </a:bodyPr>
          <a:lstStyle/>
          <a:p>
            <a:pPr algn="just" marL="12700">
              <a:lnSpc>
                <a:spcPct val="100000"/>
              </a:lnSpc>
              <a:spcBef>
                <a:spcPts val="100"/>
              </a:spcBef>
            </a:pPr>
            <a:r>
              <a:rPr dirty="0" sz="1800" spc="-5" b="1">
                <a:solidFill>
                  <a:srgbClr val="FF00FF"/>
                </a:solidFill>
                <a:latin typeface="Times New Roman"/>
                <a:cs typeface="Times New Roman"/>
              </a:rPr>
              <a:t>Design/Development </a:t>
            </a:r>
            <a:r>
              <a:rPr dirty="0" sz="1800" b="1">
                <a:solidFill>
                  <a:srgbClr val="FF00FF"/>
                </a:solidFill>
                <a:latin typeface="Times New Roman"/>
                <a:cs typeface="Times New Roman"/>
              </a:rPr>
              <a:t>of </a:t>
            </a:r>
            <a:r>
              <a:rPr dirty="0" sz="1800" spc="-5" b="1">
                <a:solidFill>
                  <a:srgbClr val="FF00FF"/>
                </a:solidFill>
                <a:latin typeface="Times New Roman"/>
                <a:cs typeface="Times New Roman"/>
              </a:rPr>
              <a:t>Solutions</a:t>
            </a:r>
            <a:r>
              <a:rPr dirty="0" sz="1800" spc="-5" b="1">
                <a:solidFill>
                  <a:srgbClr val="0000FF"/>
                </a:solidFill>
                <a:latin typeface="Times New Roman"/>
                <a:cs typeface="Times New Roman"/>
              </a:rPr>
              <a:t>: </a:t>
            </a:r>
            <a:r>
              <a:rPr dirty="0" sz="1800" spc="-5" b="1">
                <a:latin typeface="Times New Roman"/>
                <a:cs typeface="Times New Roman"/>
              </a:rPr>
              <a:t>Design solutions </a:t>
            </a:r>
            <a:r>
              <a:rPr dirty="0" sz="1800" b="1">
                <a:latin typeface="Times New Roman"/>
                <a:cs typeface="Times New Roman"/>
              </a:rPr>
              <a:t>for</a:t>
            </a:r>
            <a:r>
              <a:rPr dirty="0" sz="1800" spc="5" b="1">
                <a:latin typeface="Times New Roman"/>
                <a:cs typeface="Times New Roman"/>
              </a:rPr>
              <a:t> </a:t>
            </a:r>
            <a:r>
              <a:rPr dirty="0" sz="1800" b="1">
                <a:latin typeface="Times New Roman"/>
                <a:cs typeface="Times New Roman"/>
              </a:rPr>
              <a:t>complex</a:t>
            </a:r>
            <a:endParaRPr sz="1800">
              <a:latin typeface="Times New Roman"/>
              <a:cs typeface="Times New Roman"/>
            </a:endParaRPr>
          </a:p>
          <a:p>
            <a:pPr algn="just" marL="12700" marR="5080">
              <a:lnSpc>
                <a:spcPct val="100000"/>
              </a:lnSpc>
              <a:spcBef>
                <a:spcPts val="45"/>
              </a:spcBef>
            </a:pPr>
            <a:r>
              <a:rPr dirty="0" sz="1800" spc="-5" b="1">
                <a:latin typeface="Times New Roman"/>
                <a:cs typeface="Times New Roman"/>
              </a:rPr>
              <a:t>engineering problems and design system components </a:t>
            </a:r>
            <a:r>
              <a:rPr dirty="0" sz="1800" b="1">
                <a:latin typeface="Times New Roman"/>
                <a:cs typeface="Times New Roman"/>
              </a:rPr>
              <a:t>or </a:t>
            </a:r>
            <a:r>
              <a:rPr dirty="0" sz="1800" spc="-5" b="1">
                <a:latin typeface="Times New Roman"/>
                <a:cs typeface="Times New Roman"/>
              </a:rPr>
              <a:t>processes </a:t>
            </a:r>
            <a:r>
              <a:rPr dirty="0" sz="1800" b="1">
                <a:latin typeface="Times New Roman"/>
                <a:cs typeface="Times New Roman"/>
              </a:rPr>
              <a:t>that meet  </a:t>
            </a:r>
            <a:r>
              <a:rPr dirty="0" sz="1800" spc="-5" b="1">
                <a:latin typeface="Times New Roman"/>
                <a:cs typeface="Times New Roman"/>
              </a:rPr>
              <a:t>the specified needs with appropriate consideration </a:t>
            </a:r>
            <a:r>
              <a:rPr dirty="0" sz="1800" b="1">
                <a:latin typeface="Times New Roman"/>
                <a:cs typeface="Times New Roman"/>
              </a:rPr>
              <a:t>for </a:t>
            </a:r>
            <a:r>
              <a:rPr dirty="0" sz="1800" spc="-5" b="1">
                <a:latin typeface="Times New Roman"/>
                <a:cs typeface="Times New Roman"/>
              </a:rPr>
              <a:t>the public health and  </a:t>
            </a:r>
            <a:r>
              <a:rPr dirty="0" sz="1800" spc="-15" b="1">
                <a:latin typeface="Times New Roman"/>
                <a:cs typeface="Times New Roman"/>
              </a:rPr>
              <a:t>safety, </a:t>
            </a:r>
            <a:r>
              <a:rPr dirty="0" sz="1800" spc="-5" b="1">
                <a:latin typeface="Times New Roman"/>
                <a:cs typeface="Times New Roman"/>
              </a:rPr>
              <a:t>and the cultural, societal, and </a:t>
            </a:r>
            <a:r>
              <a:rPr dirty="0" sz="1800" spc="-10" b="1">
                <a:latin typeface="Times New Roman"/>
                <a:cs typeface="Times New Roman"/>
              </a:rPr>
              <a:t>environmental</a:t>
            </a:r>
            <a:r>
              <a:rPr dirty="0" sz="1800" spc="10" b="1">
                <a:latin typeface="Times New Roman"/>
                <a:cs typeface="Times New Roman"/>
              </a:rPr>
              <a:t> </a:t>
            </a:r>
            <a:r>
              <a:rPr dirty="0" sz="1800" spc="-5" b="1">
                <a:latin typeface="Times New Roman"/>
                <a:cs typeface="Times New Roman"/>
              </a:rPr>
              <a:t>considerations.</a:t>
            </a:r>
            <a:endParaRPr sz="1800">
              <a:latin typeface="Times New Roman"/>
              <a:cs typeface="Times New Roman"/>
            </a:endParaRPr>
          </a:p>
        </p:txBody>
      </p:sp>
      <p:graphicFrame>
        <p:nvGraphicFramePr>
          <p:cNvPr id="20" name="object 20"/>
          <p:cNvGraphicFramePr>
            <a:graphicFrameLocks noGrp="1"/>
          </p:cNvGraphicFramePr>
          <p:nvPr/>
        </p:nvGraphicFramePr>
        <p:xfrm>
          <a:off x="1212850" y="1548130"/>
          <a:ext cx="8477250" cy="5181600"/>
        </p:xfrm>
        <a:graphic>
          <a:graphicData uri="http://schemas.openxmlformats.org/drawingml/2006/table">
            <a:tbl>
              <a:tblPr firstRow="1" bandRow="1">
                <a:tableStyleId>{2D5ABB26-0587-4C30-8999-92F81FD0307C}</a:tableStyleId>
              </a:tblPr>
              <a:tblGrid>
                <a:gridCol w="5791200"/>
                <a:gridCol w="2667000"/>
              </a:tblGrid>
              <a:tr h="1417320">
                <a:tc gridSpan="2">
                  <a:txBody>
                    <a:bodyPr/>
                    <a:lstStyle/>
                    <a:p>
                      <a:pPr marL="91440">
                        <a:lnSpc>
                          <a:spcPct val="100000"/>
                        </a:lnSpc>
                        <a:spcBef>
                          <a:spcPts val="1060"/>
                        </a:spcBef>
                      </a:pPr>
                      <a:r>
                        <a:rPr dirty="0" sz="2000" spc="-5" b="1">
                          <a:solidFill>
                            <a:srgbClr val="FF0000"/>
                          </a:solidFill>
                          <a:latin typeface="Times New Roman"/>
                          <a:cs typeface="Times New Roman"/>
                        </a:rPr>
                        <a:t>Example Situation</a:t>
                      </a:r>
                      <a:r>
                        <a:rPr dirty="0" sz="2000" spc="-10" b="1">
                          <a:solidFill>
                            <a:srgbClr val="FF0000"/>
                          </a:solidFill>
                          <a:latin typeface="Times New Roman"/>
                          <a:cs typeface="Times New Roman"/>
                        </a:rPr>
                        <a:t> </a:t>
                      </a:r>
                      <a:r>
                        <a:rPr dirty="0" sz="2000" spc="-5" b="1">
                          <a:solidFill>
                            <a:srgbClr val="FF0000"/>
                          </a:solidFill>
                          <a:latin typeface="Times New Roman"/>
                          <a:cs typeface="Times New Roman"/>
                        </a:rPr>
                        <a:t>3:</a:t>
                      </a:r>
                      <a:endParaRPr sz="2000">
                        <a:latin typeface="Times New Roman"/>
                        <a:cs typeface="Times New Roman"/>
                      </a:endParaRPr>
                    </a:p>
                    <a:p>
                      <a:pPr marL="91440" marR="84455">
                        <a:lnSpc>
                          <a:spcPct val="100000"/>
                        </a:lnSpc>
                        <a:spcBef>
                          <a:spcPts val="415"/>
                        </a:spcBef>
                        <a:tabLst>
                          <a:tab pos="841375" algn="l"/>
                        </a:tabLst>
                      </a:pPr>
                      <a:r>
                        <a:rPr dirty="0" sz="2000" spc="-5" b="1">
                          <a:solidFill>
                            <a:srgbClr val="C00000"/>
                          </a:solidFill>
                          <a:latin typeface="Times New Roman"/>
                          <a:cs typeface="Times New Roman"/>
                        </a:rPr>
                        <a:t>CO3</a:t>
                      </a:r>
                      <a:r>
                        <a:rPr dirty="0" sz="1800" spc="-5" b="1">
                          <a:latin typeface="Times New Roman"/>
                          <a:cs typeface="Times New Roman"/>
                        </a:rPr>
                        <a:t>:	</a:t>
                      </a:r>
                      <a:r>
                        <a:rPr dirty="0" sz="2400" spc="-5" b="1">
                          <a:solidFill>
                            <a:srgbClr val="0000FF"/>
                          </a:solidFill>
                          <a:latin typeface="Times New Roman"/>
                          <a:cs typeface="Times New Roman"/>
                        </a:rPr>
                        <a:t>Able to </a:t>
                      </a:r>
                      <a:r>
                        <a:rPr dirty="0" u="heavy" sz="2400" spc="-5" b="1">
                          <a:solidFill>
                            <a:srgbClr val="0000FF"/>
                          </a:solidFill>
                          <a:uFill>
                            <a:solidFill>
                              <a:srgbClr val="0000FF"/>
                            </a:solidFill>
                          </a:uFill>
                          <a:latin typeface="Times New Roman"/>
                          <a:cs typeface="Times New Roman"/>
                        </a:rPr>
                        <a:t>D</a:t>
                      </a:r>
                      <a:r>
                        <a:rPr dirty="0" u="heavy" sz="2400" spc="-5" b="1" i="1">
                          <a:solidFill>
                            <a:srgbClr val="0000FF"/>
                          </a:solidFill>
                          <a:uFill>
                            <a:solidFill>
                              <a:srgbClr val="0000FF"/>
                            </a:solidFill>
                          </a:uFill>
                          <a:latin typeface="Times New Roman"/>
                          <a:cs typeface="Times New Roman"/>
                        </a:rPr>
                        <a:t>esign </a:t>
                      </a:r>
                      <a:r>
                        <a:rPr dirty="0" sz="2400" spc="-10" b="1">
                          <a:solidFill>
                            <a:srgbClr val="0000FF"/>
                          </a:solidFill>
                          <a:latin typeface="Times New Roman"/>
                          <a:cs typeface="Times New Roman"/>
                        </a:rPr>
                        <a:t>concrete </a:t>
                      </a:r>
                      <a:r>
                        <a:rPr dirty="0" sz="2400" spc="-5" b="1">
                          <a:solidFill>
                            <a:srgbClr val="0000FF"/>
                          </a:solidFill>
                          <a:latin typeface="Times New Roman"/>
                          <a:cs typeface="Times New Roman"/>
                        </a:rPr>
                        <a:t>mix </a:t>
                      </a:r>
                      <a:r>
                        <a:rPr dirty="0" sz="2400" b="1">
                          <a:solidFill>
                            <a:srgbClr val="0000FF"/>
                          </a:solidFill>
                          <a:latin typeface="Times New Roman"/>
                          <a:cs typeface="Times New Roman"/>
                        </a:rPr>
                        <a:t>for </a:t>
                      </a:r>
                      <a:r>
                        <a:rPr dirty="0" sz="2400" spc="-5" b="1">
                          <a:solidFill>
                            <a:srgbClr val="0000FF"/>
                          </a:solidFill>
                          <a:latin typeface="Times New Roman"/>
                          <a:cs typeface="Times New Roman"/>
                        </a:rPr>
                        <a:t>field applications using  characteristics </a:t>
                      </a:r>
                      <a:r>
                        <a:rPr dirty="0" sz="2400" b="1">
                          <a:solidFill>
                            <a:srgbClr val="0000FF"/>
                          </a:solidFill>
                          <a:latin typeface="Times New Roman"/>
                          <a:cs typeface="Times New Roman"/>
                        </a:rPr>
                        <a:t>of </a:t>
                      </a:r>
                      <a:r>
                        <a:rPr dirty="0" sz="2400" spc="-5" b="1">
                          <a:solidFill>
                            <a:srgbClr val="0000FF"/>
                          </a:solidFill>
                          <a:latin typeface="Times New Roman"/>
                          <a:cs typeface="Times New Roman"/>
                        </a:rPr>
                        <a:t>mix constituents and relevant IS</a:t>
                      </a:r>
                      <a:r>
                        <a:rPr dirty="0" sz="2400" spc="30" b="1">
                          <a:solidFill>
                            <a:srgbClr val="0000FF"/>
                          </a:solidFill>
                          <a:latin typeface="Times New Roman"/>
                          <a:cs typeface="Times New Roman"/>
                        </a:rPr>
                        <a:t> </a:t>
                      </a:r>
                      <a:r>
                        <a:rPr dirty="0" sz="2400" spc="-5" b="1">
                          <a:solidFill>
                            <a:srgbClr val="0000FF"/>
                          </a:solidFill>
                          <a:latin typeface="Times New Roman"/>
                          <a:cs typeface="Times New Roman"/>
                        </a:rPr>
                        <a:t>codes.</a:t>
                      </a:r>
                      <a:endParaRPr sz="2400">
                        <a:latin typeface="Times New Roman"/>
                        <a:cs typeface="Times New Roman"/>
                      </a:endParaRPr>
                    </a:p>
                  </a:txBody>
                  <a:tcPr marL="0" marR="0" marB="0" marT="13462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A9D6E1"/>
                    </a:solidFill>
                  </a:tcPr>
                </a:tc>
                <a:tc hMerge="1">
                  <a:txBody>
                    <a:bodyPr/>
                    <a:lstStyle/>
                    <a:p>
                      <a:pPr/>
                    </a:p>
                  </a:txBody>
                  <a:tcPr marL="0" marR="0" marB="0" marT="0"/>
                </a:tc>
              </a:tr>
              <a:tr h="1981200">
                <a:tc gridSpan="2">
                  <a:txBody>
                    <a:bodyPr/>
                    <a:lstStyle/>
                    <a:p>
                      <a:pPr algn="just" marL="91440" marR="83185">
                        <a:lnSpc>
                          <a:spcPct val="100099"/>
                        </a:lnSpc>
                        <a:spcBef>
                          <a:spcPts val="265"/>
                        </a:spcBef>
                      </a:pPr>
                      <a:r>
                        <a:rPr dirty="0" sz="2800" spc="-5">
                          <a:solidFill>
                            <a:srgbClr val="001F5F"/>
                          </a:solidFill>
                          <a:latin typeface="Times New Roman"/>
                          <a:cs typeface="Times New Roman"/>
                        </a:rPr>
                        <a:t>Assessment:/ASIGNMENT</a:t>
                      </a:r>
                      <a:r>
                        <a:rPr dirty="0" sz="2400" spc="-5">
                          <a:solidFill>
                            <a:srgbClr val="001F5F"/>
                          </a:solidFill>
                          <a:latin typeface="Times New Roman"/>
                          <a:cs typeface="Times New Roman"/>
                        </a:rPr>
                        <a:t>/ </a:t>
                      </a:r>
                      <a:r>
                        <a:rPr dirty="0" sz="2400" spc="-5" i="1">
                          <a:solidFill>
                            <a:srgbClr val="001F5F"/>
                          </a:solidFill>
                          <a:latin typeface="Times New Roman"/>
                          <a:cs typeface="Times New Roman"/>
                        </a:rPr>
                        <a:t>ABC Construction </a:t>
                      </a:r>
                      <a:r>
                        <a:rPr dirty="0" sz="2400" i="1">
                          <a:solidFill>
                            <a:srgbClr val="001F5F"/>
                          </a:solidFill>
                          <a:latin typeface="Times New Roman"/>
                          <a:cs typeface="Times New Roman"/>
                        </a:rPr>
                        <a:t>Company </a:t>
                      </a:r>
                      <a:r>
                        <a:rPr dirty="0" sz="2400" spc="-10" i="1">
                          <a:solidFill>
                            <a:srgbClr val="001F5F"/>
                          </a:solidFill>
                          <a:latin typeface="Times New Roman"/>
                          <a:cs typeface="Times New Roman"/>
                        </a:rPr>
                        <a:t>is  </a:t>
                      </a:r>
                      <a:r>
                        <a:rPr dirty="0" sz="2400" spc="-5" i="1">
                          <a:solidFill>
                            <a:srgbClr val="001F5F"/>
                          </a:solidFill>
                          <a:latin typeface="Times New Roman"/>
                          <a:cs typeface="Times New Roman"/>
                        </a:rPr>
                        <a:t>entrusted with manufacturing of </a:t>
                      </a:r>
                      <a:r>
                        <a:rPr dirty="0" sz="2400" spc="-15" i="1">
                          <a:solidFill>
                            <a:srgbClr val="001F5F"/>
                          </a:solidFill>
                          <a:latin typeface="Times New Roman"/>
                          <a:cs typeface="Times New Roman"/>
                        </a:rPr>
                        <a:t>precast </a:t>
                      </a:r>
                      <a:r>
                        <a:rPr dirty="0" sz="2400" spc="-5" i="1">
                          <a:solidFill>
                            <a:srgbClr val="001F5F"/>
                          </a:solidFill>
                          <a:latin typeface="Times New Roman"/>
                          <a:cs typeface="Times New Roman"/>
                        </a:rPr>
                        <a:t>elements for elevated  </a:t>
                      </a:r>
                      <a:r>
                        <a:rPr dirty="0" sz="2400" spc="-15" i="1">
                          <a:solidFill>
                            <a:srgbClr val="001F5F"/>
                          </a:solidFill>
                          <a:latin typeface="Times New Roman"/>
                          <a:cs typeface="Times New Roman"/>
                        </a:rPr>
                        <a:t>express </a:t>
                      </a:r>
                      <a:r>
                        <a:rPr dirty="0" sz="2400" spc="-40" i="1">
                          <a:solidFill>
                            <a:srgbClr val="001F5F"/>
                          </a:solidFill>
                          <a:latin typeface="Times New Roman"/>
                          <a:cs typeface="Times New Roman"/>
                        </a:rPr>
                        <a:t>way. </a:t>
                      </a:r>
                      <a:r>
                        <a:rPr dirty="0" sz="2400" i="1">
                          <a:solidFill>
                            <a:srgbClr val="001F5F"/>
                          </a:solidFill>
                          <a:latin typeface="Times New Roman"/>
                          <a:cs typeface="Times New Roman"/>
                        </a:rPr>
                        <a:t>The </a:t>
                      </a:r>
                      <a:r>
                        <a:rPr dirty="0" sz="2400" spc="-15" i="1">
                          <a:solidFill>
                            <a:srgbClr val="001F5F"/>
                          </a:solidFill>
                          <a:latin typeface="Times New Roman"/>
                          <a:cs typeface="Times New Roman"/>
                        </a:rPr>
                        <a:t>precast </a:t>
                      </a:r>
                      <a:r>
                        <a:rPr dirty="0" sz="2400" spc="-5" i="1">
                          <a:solidFill>
                            <a:srgbClr val="001F5F"/>
                          </a:solidFill>
                          <a:latin typeface="Times New Roman"/>
                          <a:cs typeface="Times New Roman"/>
                        </a:rPr>
                        <a:t>elements </a:t>
                      </a:r>
                      <a:r>
                        <a:rPr dirty="0" sz="2400" spc="-30" i="1">
                          <a:solidFill>
                            <a:srgbClr val="001F5F"/>
                          </a:solidFill>
                          <a:latin typeface="Times New Roman"/>
                          <a:cs typeface="Times New Roman"/>
                        </a:rPr>
                        <a:t>are </a:t>
                      </a:r>
                      <a:r>
                        <a:rPr dirty="0" sz="2400" spc="-25" i="1">
                          <a:solidFill>
                            <a:srgbClr val="001F5F"/>
                          </a:solidFill>
                          <a:latin typeface="Times New Roman"/>
                          <a:cs typeface="Times New Roman"/>
                        </a:rPr>
                        <a:t>required </a:t>
                      </a:r>
                      <a:r>
                        <a:rPr dirty="0" sz="2400" spc="-5" i="1">
                          <a:solidFill>
                            <a:srgbClr val="001F5F"/>
                          </a:solidFill>
                          <a:latin typeface="Times New Roman"/>
                          <a:cs typeface="Times New Roman"/>
                        </a:rPr>
                        <a:t>to attain 40 MPa in  </a:t>
                      </a:r>
                      <a:r>
                        <a:rPr dirty="0" sz="2400" i="1">
                          <a:solidFill>
                            <a:srgbClr val="001F5F"/>
                          </a:solidFill>
                          <a:latin typeface="Times New Roman"/>
                          <a:cs typeface="Times New Roman"/>
                        </a:rPr>
                        <a:t>7 </a:t>
                      </a:r>
                      <a:r>
                        <a:rPr dirty="0" sz="2400" spc="-5" i="1">
                          <a:solidFill>
                            <a:srgbClr val="001F5F"/>
                          </a:solidFill>
                          <a:latin typeface="Times New Roman"/>
                          <a:cs typeface="Times New Roman"/>
                        </a:rPr>
                        <a:t>days. Design </a:t>
                      </a:r>
                      <a:r>
                        <a:rPr dirty="0" sz="2400" i="1">
                          <a:solidFill>
                            <a:srgbClr val="001F5F"/>
                          </a:solidFill>
                          <a:latin typeface="Times New Roman"/>
                          <a:cs typeface="Times New Roman"/>
                        </a:rPr>
                        <a:t>a </a:t>
                      </a:r>
                      <a:r>
                        <a:rPr dirty="0" sz="2400" spc="-5" i="1">
                          <a:solidFill>
                            <a:srgbClr val="001F5F"/>
                          </a:solidFill>
                          <a:latin typeface="Times New Roman"/>
                          <a:cs typeface="Times New Roman"/>
                        </a:rPr>
                        <a:t>mix for </a:t>
                      </a:r>
                      <a:r>
                        <a:rPr dirty="0" sz="2400" i="1">
                          <a:solidFill>
                            <a:srgbClr val="001F5F"/>
                          </a:solidFill>
                          <a:latin typeface="Times New Roman"/>
                          <a:cs typeface="Times New Roman"/>
                        </a:rPr>
                        <a:t>least cost. </a:t>
                      </a:r>
                      <a:r>
                        <a:rPr dirty="0" sz="2400" spc="-5" i="1">
                          <a:solidFill>
                            <a:srgbClr val="001F5F"/>
                          </a:solidFill>
                          <a:latin typeface="Times New Roman"/>
                          <a:cs typeface="Times New Roman"/>
                        </a:rPr>
                        <a:t>The mix </a:t>
                      </a:r>
                      <a:r>
                        <a:rPr dirty="0" sz="2400" i="1">
                          <a:solidFill>
                            <a:srgbClr val="001F5F"/>
                          </a:solidFill>
                          <a:latin typeface="Times New Roman"/>
                          <a:cs typeface="Times New Roman"/>
                        </a:rPr>
                        <a:t>should comply with </a:t>
                      </a:r>
                      <a:r>
                        <a:rPr dirty="0" sz="2400" spc="-5" i="1">
                          <a:solidFill>
                            <a:srgbClr val="001F5F"/>
                          </a:solidFill>
                          <a:latin typeface="Times New Roman"/>
                          <a:cs typeface="Times New Roman"/>
                        </a:rPr>
                        <a:t>the  </a:t>
                      </a:r>
                      <a:r>
                        <a:rPr dirty="0" sz="2400" spc="-15" i="1">
                          <a:solidFill>
                            <a:srgbClr val="001F5F"/>
                          </a:solidFill>
                          <a:latin typeface="Times New Roman"/>
                          <a:cs typeface="Times New Roman"/>
                        </a:rPr>
                        <a:t>requirements </a:t>
                      </a:r>
                      <a:r>
                        <a:rPr dirty="0" sz="2400" spc="-5" i="1">
                          <a:solidFill>
                            <a:srgbClr val="001F5F"/>
                          </a:solidFill>
                          <a:latin typeface="Times New Roman"/>
                          <a:cs typeface="Times New Roman"/>
                        </a:rPr>
                        <a:t>of IS 10262 and IS</a:t>
                      </a:r>
                      <a:r>
                        <a:rPr dirty="0" sz="2400" spc="15" i="1">
                          <a:solidFill>
                            <a:srgbClr val="001F5F"/>
                          </a:solidFill>
                          <a:latin typeface="Times New Roman"/>
                          <a:cs typeface="Times New Roman"/>
                        </a:rPr>
                        <a:t> </a:t>
                      </a:r>
                      <a:r>
                        <a:rPr dirty="0" sz="2400" spc="-5" i="1">
                          <a:solidFill>
                            <a:srgbClr val="001F5F"/>
                          </a:solidFill>
                          <a:latin typeface="Times New Roman"/>
                          <a:cs typeface="Times New Roman"/>
                        </a:rPr>
                        <a:t>456.</a:t>
                      </a:r>
                      <a:endParaRPr sz="2400">
                        <a:latin typeface="Times New Roman"/>
                        <a:cs typeface="Times New Roman"/>
                      </a:endParaRPr>
                    </a:p>
                  </a:txBody>
                  <a:tcPr marL="0" marR="0" marB="0" marT="3365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EDCE0"/>
                    </a:solidFill>
                  </a:tcPr>
                </a:tc>
                <a:tc hMerge="1">
                  <a:txBody>
                    <a:bodyPr/>
                    <a:lstStyle/>
                    <a:p>
                      <a:pPr/>
                    </a:p>
                  </a:txBody>
                  <a:tcPr marL="0" marR="0" marB="0" marT="0"/>
                </a:tc>
              </a:tr>
              <a:tr h="1769999">
                <a:tc>
                  <a:txBody>
                    <a:bodyPr/>
                    <a:lstStyle/>
                    <a:p>
                      <a:pPr marL="434340" marR="227329" indent="-343535">
                        <a:lnSpc>
                          <a:spcPct val="100000"/>
                        </a:lnSpc>
                        <a:spcBef>
                          <a:spcPts val="280"/>
                        </a:spcBef>
                        <a:buFont typeface="Arial"/>
                        <a:buChar char="•"/>
                        <a:tabLst>
                          <a:tab pos="434340" algn="l"/>
                          <a:tab pos="434975" algn="l"/>
                        </a:tabLst>
                      </a:pPr>
                      <a:r>
                        <a:rPr dirty="0" sz="2400" spc="-5" b="1" i="1">
                          <a:solidFill>
                            <a:srgbClr val="FF0000"/>
                          </a:solidFill>
                          <a:latin typeface="Times New Roman"/>
                          <a:cs typeface="Times New Roman"/>
                        </a:rPr>
                        <a:t>Is CO reflects the intended measurement  </a:t>
                      </a:r>
                      <a:r>
                        <a:rPr dirty="0" sz="2400" spc="-5" b="1" i="1">
                          <a:solidFill>
                            <a:srgbClr val="FF0000"/>
                          </a:solidFill>
                          <a:latin typeface="Times New Roman"/>
                          <a:cs typeface="Times New Roman"/>
                        </a:rPr>
                        <a:t>from PO2, PO3</a:t>
                      </a:r>
                      <a:r>
                        <a:rPr dirty="0" sz="2400" spc="5" b="1" i="1">
                          <a:solidFill>
                            <a:srgbClr val="FF0000"/>
                          </a:solidFill>
                          <a:latin typeface="Times New Roman"/>
                          <a:cs typeface="Times New Roman"/>
                        </a:rPr>
                        <a:t> </a:t>
                      </a:r>
                      <a:r>
                        <a:rPr dirty="0" sz="2400" spc="-5" b="1" i="1">
                          <a:solidFill>
                            <a:srgbClr val="FF0000"/>
                          </a:solidFill>
                          <a:latin typeface="Times New Roman"/>
                          <a:cs typeface="Times New Roman"/>
                        </a:rPr>
                        <a:t>?</a:t>
                      </a:r>
                      <a:endParaRPr sz="2400">
                        <a:latin typeface="Times New Roman"/>
                        <a:cs typeface="Times New Roman"/>
                      </a:endParaRPr>
                    </a:p>
                    <a:p>
                      <a:pPr marL="434340" marR="202565" indent="-343535">
                        <a:lnSpc>
                          <a:spcPct val="100000"/>
                        </a:lnSpc>
                        <a:buFont typeface="Arial"/>
                        <a:buChar char="•"/>
                        <a:tabLst>
                          <a:tab pos="434340" algn="l"/>
                          <a:tab pos="434975" algn="l"/>
                          <a:tab pos="3143885" algn="l"/>
                        </a:tabLst>
                      </a:pPr>
                      <a:r>
                        <a:rPr dirty="0" sz="2400" spc="-5" b="1" i="1">
                          <a:solidFill>
                            <a:srgbClr val="FF0000"/>
                          </a:solidFill>
                          <a:latin typeface="Times New Roman"/>
                          <a:cs typeface="Times New Roman"/>
                        </a:rPr>
                        <a:t>Does</a:t>
                      </a:r>
                      <a:r>
                        <a:rPr dirty="0" sz="2400" spc="40" b="1" i="1">
                          <a:solidFill>
                            <a:srgbClr val="FF0000"/>
                          </a:solidFill>
                          <a:latin typeface="Times New Roman"/>
                          <a:cs typeface="Times New Roman"/>
                        </a:rPr>
                        <a:t> </a:t>
                      </a:r>
                      <a:r>
                        <a:rPr dirty="0" sz="2400" spc="-5" b="1" i="1">
                          <a:solidFill>
                            <a:srgbClr val="FF0000"/>
                          </a:solidFill>
                          <a:latin typeface="Times New Roman"/>
                          <a:cs typeface="Times New Roman"/>
                        </a:rPr>
                        <a:t>the</a:t>
                      </a:r>
                      <a:r>
                        <a:rPr dirty="0" sz="2400" spc="40" b="1" i="1">
                          <a:solidFill>
                            <a:srgbClr val="FF0000"/>
                          </a:solidFill>
                          <a:latin typeface="Times New Roman"/>
                          <a:cs typeface="Times New Roman"/>
                        </a:rPr>
                        <a:t> </a:t>
                      </a:r>
                      <a:r>
                        <a:rPr dirty="0" sz="2400" spc="-5" b="1" i="1">
                          <a:solidFill>
                            <a:srgbClr val="FF0000"/>
                          </a:solidFill>
                          <a:latin typeface="Times New Roman"/>
                          <a:cs typeface="Times New Roman"/>
                        </a:rPr>
                        <a:t>assessment	</a:t>
                      </a:r>
                      <a:r>
                        <a:rPr dirty="0" sz="2400" b="1" i="1">
                          <a:solidFill>
                            <a:srgbClr val="FF0000"/>
                          </a:solidFill>
                          <a:latin typeface="Times New Roman"/>
                          <a:cs typeface="Times New Roman"/>
                        </a:rPr>
                        <a:t>correlates </a:t>
                      </a:r>
                      <a:r>
                        <a:rPr dirty="0" sz="2400" spc="-5" b="1" i="1">
                          <a:solidFill>
                            <a:srgbClr val="FF0000"/>
                          </a:solidFill>
                          <a:latin typeface="Times New Roman"/>
                          <a:cs typeface="Times New Roman"/>
                        </a:rPr>
                        <a:t>well</a:t>
                      </a:r>
                      <a:r>
                        <a:rPr dirty="0" sz="2400" spc="-85" b="1" i="1">
                          <a:solidFill>
                            <a:srgbClr val="FF0000"/>
                          </a:solidFill>
                          <a:latin typeface="Times New Roman"/>
                          <a:cs typeface="Times New Roman"/>
                        </a:rPr>
                        <a:t> </a:t>
                      </a:r>
                      <a:r>
                        <a:rPr dirty="0" sz="2400" spc="-5" b="1" i="1">
                          <a:solidFill>
                            <a:srgbClr val="FF0000"/>
                          </a:solidFill>
                          <a:latin typeface="Times New Roman"/>
                          <a:cs typeface="Times New Roman"/>
                        </a:rPr>
                        <a:t>with  </a:t>
                      </a:r>
                      <a:r>
                        <a:rPr dirty="0" sz="2400" spc="-5" b="1" i="1">
                          <a:solidFill>
                            <a:srgbClr val="FF0000"/>
                          </a:solidFill>
                          <a:latin typeface="Times New Roman"/>
                          <a:cs typeface="Times New Roman"/>
                        </a:rPr>
                        <a:t>the</a:t>
                      </a:r>
                      <a:r>
                        <a:rPr dirty="0" sz="2400" spc="-15" b="1" i="1">
                          <a:solidFill>
                            <a:srgbClr val="FF0000"/>
                          </a:solidFill>
                          <a:latin typeface="Times New Roman"/>
                          <a:cs typeface="Times New Roman"/>
                        </a:rPr>
                        <a:t> </a:t>
                      </a:r>
                      <a:r>
                        <a:rPr dirty="0" sz="2400" spc="-5" b="1" i="1">
                          <a:solidFill>
                            <a:srgbClr val="FF0000"/>
                          </a:solidFill>
                          <a:latin typeface="Times New Roman"/>
                          <a:cs typeface="Times New Roman"/>
                        </a:rPr>
                        <a:t>CO?</a:t>
                      </a:r>
                      <a:endParaRPr sz="2400">
                        <a:latin typeface="Times New Roman"/>
                        <a:cs typeface="Times New Roman"/>
                      </a:endParaRPr>
                    </a:p>
                  </a:txBody>
                  <a:tcPr marL="0" marR="0" marB="0" marT="3556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DF0"/>
                    </a:solidFill>
                  </a:tcPr>
                </a:tc>
                <a:tc>
                  <a:txBody>
                    <a:bodyPr/>
                    <a:lstStyle/>
                    <a:p>
                      <a:pPr marL="91440">
                        <a:lnSpc>
                          <a:spcPct val="100000"/>
                        </a:lnSpc>
                        <a:spcBef>
                          <a:spcPts val="300"/>
                        </a:spcBef>
                      </a:pPr>
                      <a:r>
                        <a:rPr dirty="0" sz="1800" spc="-5">
                          <a:latin typeface="Times New Roman"/>
                          <a:cs typeface="Times New Roman"/>
                        </a:rPr>
                        <a:t>Remarks:</a:t>
                      </a:r>
                      <a:endParaRPr sz="1800">
                        <a:latin typeface="Times New Roman"/>
                        <a:cs typeface="Times New Roman"/>
                      </a:endParaRPr>
                    </a:p>
                    <a:p>
                      <a:pPr marL="91440">
                        <a:lnSpc>
                          <a:spcPct val="100000"/>
                        </a:lnSpc>
                      </a:pPr>
                      <a:r>
                        <a:rPr dirty="0" sz="1800" spc="-5">
                          <a:latin typeface="Times New Roman"/>
                          <a:cs typeface="Times New Roman"/>
                        </a:rPr>
                        <a:t>CO2 – </a:t>
                      </a:r>
                      <a:r>
                        <a:rPr dirty="0" sz="1800" spc="-5">
                          <a:solidFill>
                            <a:srgbClr val="FF0000"/>
                          </a:solidFill>
                          <a:latin typeface="Times New Roman"/>
                          <a:cs typeface="Times New Roman"/>
                        </a:rPr>
                        <a:t>PO2,</a:t>
                      </a:r>
                      <a:r>
                        <a:rPr dirty="0" sz="1800">
                          <a:solidFill>
                            <a:srgbClr val="FF0000"/>
                          </a:solidFill>
                          <a:latin typeface="Times New Roman"/>
                          <a:cs typeface="Times New Roman"/>
                        </a:rPr>
                        <a:t> </a:t>
                      </a:r>
                      <a:r>
                        <a:rPr dirty="0" sz="1800" spc="-5">
                          <a:solidFill>
                            <a:srgbClr val="FF0000"/>
                          </a:solidFill>
                          <a:latin typeface="Times New Roman"/>
                          <a:cs typeface="Times New Roman"/>
                        </a:rPr>
                        <a:t>PO3</a:t>
                      </a:r>
                      <a:endParaRPr sz="1800">
                        <a:latin typeface="Times New Roman"/>
                        <a:cs typeface="Times New Roman"/>
                      </a:endParaRPr>
                    </a:p>
                  </a:txBody>
                  <a:tcPr marL="0" marR="0" marB="0" marT="3810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DF0"/>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6618" y="4721605"/>
            <a:ext cx="86995" cy="8890"/>
          </a:xfrm>
          <a:custGeom>
            <a:avLst/>
            <a:gdLst/>
            <a:ahLst/>
            <a:cxnLst/>
            <a:rect l="l" t="t" r="r" b="b"/>
            <a:pathLst>
              <a:path w="86995" h="8889">
                <a:moveTo>
                  <a:pt x="86867" y="0"/>
                </a:moveTo>
                <a:lnTo>
                  <a:pt x="0" y="0"/>
                </a:lnTo>
                <a:lnTo>
                  <a:pt x="0" y="8382"/>
                </a:lnTo>
                <a:lnTo>
                  <a:pt x="86867" y="8382"/>
                </a:lnTo>
                <a:lnTo>
                  <a:pt x="86867" y="0"/>
                </a:lnTo>
                <a:close/>
              </a:path>
            </a:pathLst>
          </a:custGeom>
          <a:solidFill>
            <a:srgbClr val="000000"/>
          </a:solidFill>
        </p:spPr>
        <p:txBody>
          <a:bodyPr wrap="square" lIns="0" tIns="0" rIns="0" bIns="0" rtlCol="0"/>
          <a:lstStyle/>
          <a:p/>
        </p:txBody>
      </p:sp>
      <p:graphicFrame>
        <p:nvGraphicFramePr>
          <p:cNvPr id="3" name="object 3"/>
          <p:cNvGraphicFramePr>
            <a:graphicFrameLocks noGrp="1"/>
          </p:cNvGraphicFramePr>
          <p:nvPr/>
        </p:nvGraphicFramePr>
        <p:xfrm>
          <a:off x="28206" y="662558"/>
          <a:ext cx="9738360" cy="5559425"/>
        </p:xfrm>
        <a:graphic>
          <a:graphicData uri="http://schemas.openxmlformats.org/drawingml/2006/table">
            <a:tbl>
              <a:tblPr firstRow="1" bandRow="1">
                <a:tableStyleId>{2D5ABB26-0587-4C30-8999-92F81FD0307C}</a:tableStyleId>
              </a:tblPr>
              <a:tblGrid>
                <a:gridCol w="3141980"/>
                <a:gridCol w="581024"/>
                <a:gridCol w="555625"/>
                <a:gridCol w="603885"/>
                <a:gridCol w="543560"/>
                <a:gridCol w="555625"/>
                <a:gridCol w="567690"/>
                <a:gridCol w="519429"/>
                <a:gridCol w="519429"/>
                <a:gridCol w="519429"/>
                <a:gridCol w="519429"/>
                <a:gridCol w="531495"/>
                <a:gridCol w="555625"/>
              </a:tblGrid>
              <a:tr h="628903">
                <a:tc gridSpan="13">
                  <a:txBody>
                    <a:bodyPr/>
                    <a:lstStyle/>
                    <a:p>
                      <a:pPr algn="ctr">
                        <a:lnSpc>
                          <a:spcPct val="100000"/>
                        </a:lnSpc>
                        <a:spcBef>
                          <a:spcPts val="969"/>
                        </a:spcBef>
                      </a:pPr>
                      <a:r>
                        <a:rPr dirty="0" sz="2300" spc="-10" b="1">
                          <a:solidFill>
                            <a:srgbClr val="FF0000"/>
                          </a:solidFill>
                          <a:latin typeface="Calibri"/>
                          <a:cs typeface="Calibri"/>
                        </a:rPr>
                        <a:t>Course </a:t>
                      </a:r>
                      <a:r>
                        <a:rPr dirty="0" sz="2300" b="1">
                          <a:solidFill>
                            <a:srgbClr val="FF0000"/>
                          </a:solidFill>
                          <a:latin typeface="Calibri"/>
                          <a:cs typeface="Calibri"/>
                        </a:rPr>
                        <a:t>Title: </a:t>
                      </a:r>
                      <a:r>
                        <a:rPr dirty="0" sz="2300" spc="-15" b="1">
                          <a:solidFill>
                            <a:srgbClr val="FF0000"/>
                          </a:solidFill>
                          <a:latin typeface="Calibri"/>
                          <a:cs typeface="Calibri"/>
                        </a:rPr>
                        <a:t>Concrete</a:t>
                      </a:r>
                      <a:r>
                        <a:rPr dirty="0" sz="2300" spc="25" b="1">
                          <a:solidFill>
                            <a:srgbClr val="FF0000"/>
                          </a:solidFill>
                          <a:latin typeface="Calibri"/>
                          <a:cs typeface="Calibri"/>
                        </a:rPr>
                        <a:t> </a:t>
                      </a:r>
                      <a:r>
                        <a:rPr dirty="0" sz="2300" spc="-30" b="1">
                          <a:solidFill>
                            <a:srgbClr val="FF0000"/>
                          </a:solidFill>
                          <a:latin typeface="Calibri"/>
                          <a:cs typeface="Calibri"/>
                        </a:rPr>
                        <a:t>Technology</a:t>
                      </a:r>
                      <a:endParaRPr sz="2300">
                        <a:latin typeface="Calibri"/>
                        <a:cs typeface="Calibri"/>
                      </a:endParaRPr>
                    </a:p>
                  </a:txBody>
                  <a:tcPr marL="0" marR="0" marB="0" marT="123189">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719201">
                <a:tc>
                  <a:txBody>
                    <a:bodyPr/>
                    <a:lstStyle/>
                    <a:p>
                      <a:pPr>
                        <a:lnSpc>
                          <a:spcPct val="100000"/>
                        </a:lnSpc>
                        <a:spcBef>
                          <a:spcPts val="10"/>
                        </a:spcBef>
                      </a:pPr>
                      <a:endParaRPr sz="1600">
                        <a:latin typeface="Times New Roman"/>
                        <a:cs typeface="Times New Roman"/>
                      </a:endParaRPr>
                    </a:p>
                    <a:p>
                      <a:pPr marL="848994">
                        <a:lnSpc>
                          <a:spcPct val="100000"/>
                        </a:lnSpc>
                      </a:pPr>
                      <a:r>
                        <a:rPr dirty="0" sz="1500" spc="-5" b="1">
                          <a:solidFill>
                            <a:srgbClr val="0D0D0D"/>
                          </a:solidFill>
                          <a:latin typeface="Times New Roman"/>
                          <a:cs typeface="Times New Roman"/>
                        </a:rPr>
                        <a:t>Course Outcomes</a:t>
                      </a:r>
                      <a:endParaRPr sz="1500">
                        <a:latin typeface="Times New Roman"/>
                        <a:cs typeface="Times New Roman"/>
                      </a:endParaRPr>
                    </a:p>
                  </a:txBody>
                  <a:tcPr marL="0" marR="0" marB="0" marT="1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80" marR="249554">
                        <a:lnSpc>
                          <a:spcPct val="133700"/>
                        </a:lnSpc>
                        <a:spcBef>
                          <a:spcPts val="45"/>
                        </a:spcBef>
                      </a:pPr>
                      <a:r>
                        <a:rPr dirty="0" sz="1500" spc="10" b="1">
                          <a:solidFill>
                            <a:srgbClr val="0D0D0D"/>
                          </a:solidFill>
                          <a:latin typeface="Times New Roman"/>
                          <a:cs typeface="Times New Roman"/>
                        </a:rPr>
                        <a:t>PO  </a:t>
                      </a:r>
                      <a:r>
                        <a:rPr dirty="0" sz="1500" b="1">
                          <a:solidFill>
                            <a:srgbClr val="0D0D0D"/>
                          </a:solidFill>
                          <a:latin typeface="Times New Roman"/>
                          <a:cs typeface="Times New Roman"/>
                        </a:rPr>
                        <a:t>1</a:t>
                      </a:r>
                      <a:endParaRPr sz="15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80" marR="224154">
                        <a:lnSpc>
                          <a:spcPct val="133700"/>
                        </a:lnSpc>
                        <a:spcBef>
                          <a:spcPts val="45"/>
                        </a:spcBef>
                      </a:pPr>
                      <a:r>
                        <a:rPr dirty="0" sz="1500" spc="10" b="1">
                          <a:solidFill>
                            <a:srgbClr val="0D0D0D"/>
                          </a:solidFill>
                          <a:latin typeface="Times New Roman"/>
                          <a:cs typeface="Times New Roman"/>
                        </a:rPr>
                        <a:t>PO  </a:t>
                      </a:r>
                      <a:r>
                        <a:rPr dirty="0" sz="1500" b="1">
                          <a:solidFill>
                            <a:srgbClr val="0D0D0D"/>
                          </a:solidFill>
                          <a:latin typeface="Times New Roman"/>
                          <a:cs typeface="Times New Roman"/>
                        </a:rPr>
                        <a:t>2</a:t>
                      </a:r>
                      <a:endParaRPr sz="15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80" marR="272415">
                        <a:lnSpc>
                          <a:spcPct val="133700"/>
                        </a:lnSpc>
                        <a:spcBef>
                          <a:spcPts val="45"/>
                        </a:spcBef>
                      </a:pPr>
                      <a:r>
                        <a:rPr dirty="0" sz="1500" spc="10" b="1">
                          <a:solidFill>
                            <a:srgbClr val="0D0D0D"/>
                          </a:solidFill>
                          <a:latin typeface="Times New Roman"/>
                          <a:cs typeface="Times New Roman"/>
                        </a:rPr>
                        <a:t>PO  </a:t>
                      </a:r>
                      <a:r>
                        <a:rPr dirty="0" sz="1500" b="1">
                          <a:solidFill>
                            <a:srgbClr val="0D0D0D"/>
                          </a:solidFill>
                          <a:latin typeface="Times New Roman"/>
                          <a:cs typeface="Times New Roman"/>
                        </a:rPr>
                        <a:t>3</a:t>
                      </a:r>
                      <a:endParaRPr sz="15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80" marR="212090">
                        <a:lnSpc>
                          <a:spcPct val="133700"/>
                        </a:lnSpc>
                        <a:spcBef>
                          <a:spcPts val="45"/>
                        </a:spcBef>
                      </a:pPr>
                      <a:r>
                        <a:rPr dirty="0" sz="1500" spc="10" b="1">
                          <a:solidFill>
                            <a:srgbClr val="0D0D0D"/>
                          </a:solidFill>
                          <a:latin typeface="Times New Roman"/>
                          <a:cs typeface="Times New Roman"/>
                        </a:rPr>
                        <a:t>PO  </a:t>
                      </a:r>
                      <a:r>
                        <a:rPr dirty="0" sz="1500" b="1">
                          <a:solidFill>
                            <a:srgbClr val="0D0D0D"/>
                          </a:solidFill>
                          <a:latin typeface="Times New Roman"/>
                          <a:cs typeface="Times New Roman"/>
                        </a:rPr>
                        <a:t>4</a:t>
                      </a:r>
                      <a:endParaRPr sz="15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80" marR="224154">
                        <a:lnSpc>
                          <a:spcPct val="133700"/>
                        </a:lnSpc>
                        <a:spcBef>
                          <a:spcPts val="45"/>
                        </a:spcBef>
                      </a:pPr>
                      <a:r>
                        <a:rPr dirty="0" sz="1500" spc="10" b="1">
                          <a:solidFill>
                            <a:srgbClr val="0D0D0D"/>
                          </a:solidFill>
                          <a:latin typeface="Times New Roman"/>
                          <a:cs typeface="Times New Roman"/>
                        </a:rPr>
                        <a:t>PO  </a:t>
                      </a:r>
                      <a:r>
                        <a:rPr dirty="0" sz="1500" b="1">
                          <a:solidFill>
                            <a:srgbClr val="0D0D0D"/>
                          </a:solidFill>
                          <a:latin typeface="Times New Roman"/>
                          <a:cs typeface="Times New Roman"/>
                        </a:rPr>
                        <a:t>5</a:t>
                      </a:r>
                      <a:endParaRPr sz="15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80" marR="235585">
                        <a:lnSpc>
                          <a:spcPct val="133700"/>
                        </a:lnSpc>
                        <a:spcBef>
                          <a:spcPts val="45"/>
                        </a:spcBef>
                      </a:pPr>
                      <a:r>
                        <a:rPr dirty="0" sz="1500" spc="10" b="1">
                          <a:solidFill>
                            <a:srgbClr val="0D0D0D"/>
                          </a:solidFill>
                          <a:latin typeface="Times New Roman"/>
                          <a:cs typeface="Times New Roman"/>
                        </a:rPr>
                        <a:t>PO  </a:t>
                      </a:r>
                      <a:r>
                        <a:rPr dirty="0" sz="1500" b="1">
                          <a:solidFill>
                            <a:srgbClr val="0D0D0D"/>
                          </a:solidFill>
                          <a:latin typeface="Times New Roman"/>
                          <a:cs typeface="Times New Roman"/>
                        </a:rPr>
                        <a:t>6</a:t>
                      </a:r>
                      <a:endParaRPr sz="15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80" marR="189230">
                        <a:lnSpc>
                          <a:spcPct val="133700"/>
                        </a:lnSpc>
                        <a:spcBef>
                          <a:spcPts val="45"/>
                        </a:spcBef>
                      </a:pPr>
                      <a:r>
                        <a:rPr dirty="0" sz="1500" spc="10" b="1">
                          <a:solidFill>
                            <a:srgbClr val="0D0D0D"/>
                          </a:solidFill>
                          <a:latin typeface="Times New Roman"/>
                          <a:cs typeface="Times New Roman"/>
                        </a:rPr>
                        <a:t>P</a:t>
                      </a:r>
                      <a:r>
                        <a:rPr dirty="0" sz="1500" b="1">
                          <a:solidFill>
                            <a:srgbClr val="0D0D0D"/>
                          </a:solidFill>
                          <a:latin typeface="Times New Roman"/>
                          <a:cs typeface="Times New Roman"/>
                        </a:rPr>
                        <a:t>O  7</a:t>
                      </a:r>
                      <a:endParaRPr sz="15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80" marR="189230">
                        <a:lnSpc>
                          <a:spcPct val="133700"/>
                        </a:lnSpc>
                        <a:spcBef>
                          <a:spcPts val="45"/>
                        </a:spcBef>
                      </a:pPr>
                      <a:r>
                        <a:rPr dirty="0" sz="1500" spc="10" b="1">
                          <a:solidFill>
                            <a:srgbClr val="0D0D0D"/>
                          </a:solidFill>
                          <a:latin typeface="Times New Roman"/>
                          <a:cs typeface="Times New Roman"/>
                        </a:rPr>
                        <a:t>P</a:t>
                      </a:r>
                      <a:r>
                        <a:rPr dirty="0" sz="1500" b="1">
                          <a:solidFill>
                            <a:srgbClr val="0D0D0D"/>
                          </a:solidFill>
                          <a:latin typeface="Times New Roman"/>
                          <a:cs typeface="Times New Roman"/>
                        </a:rPr>
                        <a:t>O  8</a:t>
                      </a:r>
                      <a:endParaRPr sz="15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4775" marR="187325" indent="-48895">
                        <a:lnSpc>
                          <a:spcPct val="133700"/>
                        </a:lnSpc>
                        <a:spcBef>
                          <a:spcPts val="45"/>
                        </a:spcBef>
                      </a:pPr>
                      <a:r>
                        <a:rPr dirty="0" sz="1500" spc="10" b="1">
                          <a:solidFill>
                            <a:srgbClr val="0D0D0D"/>
                          </a:solidFill>
                          <a:latin typeface="Times New Roman"/>
                          <a:cs typeface="Times New Roman"/>
                        </a:rPr>
                        <a:t>PO  </a:t>
                      </a:r>
                      <a:r>
                        <a:rPr dirty="0" sz="1500" b="1">
                          <a:solidFill>
                            <a:srgbClr val="0D0D0D"/>
                          </a:solidFill>
                          <a:latin typeface="Times New Roman"/>
                          <a:cs typeface="Times New Roman"/>
                        </a:rPr>
                        <a:t>9</a:t>
                      </a:r>
                      <a:endParaRPr sz="15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515" marR="189230">
                        <a:lnSpc>
                          <a:spcPct val="133700"/>
                        </a:lnSpc>
                        <a:spcBef>
                          <a:spcPts val="45"/>
                        </a:spcBef>
                      </a:pPr>
                      <a:r>
                        <a:rPr dirty="0" sz="1500" spc="10" b="1">
                          <a:solidFill>
                            <a:srgbClr val="0D0D0D"/>
                          </a:solidFill>
                          <a:latin typeface="Times New Roman"/>
                          <a:cs typeface="Times New Roman"/>
                        </a:rPr>
                        <a:t>P</a:t>
                      </a:r>
                      <a:r>
                        <a:rPr dirty="0" sz="1500" b="1">
                          <a:solidFill>
                            <a:srgbClr val="0D0D0D"/>
                          </a:solidFill>
                          <a:latin typeface="Times New Roman"/>
                          <a:cs typeface="Times New Roman"/>
                        </a:rPr>
                        <a:t>O  </a:t>
                      </a:r>
                      <a:r>
                        <a:rPr dirty="0" sz="1500" spc="10" b="1">
                          <a:solidFill>
                            <a:srgbClr val="0D0D0D"/>
                          </a:solidFill>
                          <a:latin typeface="Times New Roman"/>
                          <a:cs typeface="Times New Roman"/>
                        </a:rPr>
                        <a:t>10</a:t>
                      </a:r>
                      <a:endParaRPr sz="15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80" marR="201295">
                        <a:lnSpc>
                          <a:spcPct val="133700"/>
                        </a:lnSpc>
                        <a:spcBef>
                          <a:spcPts val="45"/>
                        </a:spcBef>
                      </a:pPr>
                      <a:r>
                        <a:rPr dirty="0" sz="1500" spc="10" b="1">
                          <a:solidFill>
                            <a:srgbClr val="0D0D0D"/>
                          </a:solidFill>
                          <a:latin typeface="Times New Roman"/>
                          <a:cs typeface="Times New Roman"/>
                        </a:rPr>
                        <a:t>P</a:t>
                      </a:r>
                      <a:r>
                        <a:rPr dirty="0" sz="1500" b="1">
                          <a:solidFill>
                            <a:srgbClr val="0D0D0D"/>
                          </a:solidFill>
                          <a:latin typeface="Times New Roman"/>
                          <a:cs typeface="Times New Roman"/>
                        </a:rPr>
                        <a:t>O  </a:t>
                      </a:r>
                      <a:r>
                        <a:rPr dirty="0" sz="1500" spc="-75" b="1">
                          <a:solidFill>
                            <a:srgbClr val="0D0D0D"/>
                          </a:solidFill>
                          <a:latin typeface="Times New Roman"/>
                          <a:cs typeface="Times New Roman"/>
                        </a:rPr>
                        <a:t>11</a:t>
                      </a:r>
                      <a:endParaRPr sz="15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80" marR="225425">
                        <a:lnSpc>
                          <a:spcPct val="133700"/>
                        </a:lnSpc>
                        <a:spcBef>
                          <a:spcPts val="45"/>
                        </a:spcBef>
                      </a:pPr>
                      <a:r>
                        <a:rPr dirty="0" sz="1500" spc="10" b="1">
                          <a:solidFill>
                            <a:srgbClr val="0D0D0D"/>
                          </a:solidFill>
                          <a:latin typeface="Times New Roman"/>
                          <a:cs typeface="Times New Roman"/>
                        </a:rPr>
                        <a:t>P</a:t>
                      </a:r>
                      <a:r>
                        <a:rPr dirty="0" sz="1500" b="1">
                          <a:solidFill>
                            <a:srgbClr val="0D0D0D"/>
                          </a:solidFill>
                          <a:latin typeface="Times New Roman"/>
                          <a:cs typeface="Times New Roman"/>
                        </a:rPr>
                        <a:t>O  </a:t>
                      </a:r>
                      <a:r>
                        <a:rPr dirty="0" sz="1500" spc="10" b="1">
                          <a:solidFill>
                            <a:srgbClr val="0D0D0D"/>
                          </a:solidFill>
                          <a:latin typeface="Times New Roman"/>
                          <a:cs typeface="Times New Roman"/>
                        </a:rPr>
                        <a:t>12</a:t>
                      </a:r>
                      <a:endParaRPr sz="15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049527">
                <a:tc>
                  <a:txBody>
                    <a:bodyPr/>
                    <a:lstStyle/>
                    <a:p>
                      <a:pPr>
                        <a:lnSpc>
                          <a:spcPct val="100000"/>
                        </a:lnSpc>
                        <a:spcBef>
                          <a:spcPts val="45"/>
                        </a:spcBef>
                      </a:pPr>
                      <a:endParaRPr sz="1700">
                        <a:latin typeface="Times New Roman"/>
                        <a:cs typeface="Times New Roman"/>
                      </a:endParaRPr>
                    </a:p>
                    <a:p>
                      <a:pPr marL="55244" marR="50165">
                        <a:lnSpc>
                          <a:spcPct val="114999"/>
                        </a:lnSpc>
                        <a:tabLst>
                          <a:tab pos="1398270" algn="l"/>
                          <a:tab pos="2107565" algn="l"/>
                        </a:tabLst>
                      </a:pPr>
                      <a:r>
                        <a:rPr dirty="0" u="sng" sz="1400">
                          <a:uFill>
                            <a:solidFill>
                              <a:srgbClr val="000000"/>
                            </a:solidFill>
                          </a:uFill>
                          <a:latin typeface="Times New Roman"/>
                          <a:cs typeface="Times New Roman"/>
                        </a:rPr>
                        <a:t>Uunders</a:t>
                      </a:r>
                      <a:r>
                        <a:rPr dirty="0" u="sng" sz="1400">
                          <a:uFill>
                            <a:solidFill>
                              <a:srgbClr val="000000"/>
                            </a:solidFill>
                          </a:uFill>
                          <a:latin typeface="Times New Roman"/>
                          <a:cs typeface="Times New Roman"/>
                        </a:rPr>
                        <a:t>tand</a:t>
                      </a:r>
                      <a:r>
                        <a:rPr dirty="0" sz="1400">
                          <a:latin typeface="Times New Roman"/>
                          <a:cs typeface="Times New Roman"/>
                        </a:rPr>
                        <a:t>	</a:t>
                      </a:r>
                      <a:r>
                        <a:rPr dirty="0" sz="1400">
                          <a:latin typeface="Times New Roman"/>
                          <a:cs typeface="Times New Roman"/>
                        </a:rPr>
                        <a:t>mix</a:t>
                      </a:r>
                      <a:r>
                        <a:rPr dirty="0" sz="1400">
                          <a:latin typeface="Times New Roman"/>
                          <a:cs typeface="Times New Roman"/>
                        </a:rPr>
                        <a:t>	</a:t>
                      </a:r>
                      <a:r>
                        <a:rPr dirty="0" sz="1400">
                          <a:latin typeface="Times New Roman"/>
                          <a:cs typeface="Times New Roman"/>
                        </a:rPr>
                        <a:t>propor</a:t>
                      </a:r>
                      <a:r>
                        <a:rPr dirty="0" sz="1400" spc="-10">
                          <a:latin typeface="Times New Roman"/>
                          <a:cs typeface="Times New Roman"/>
                        </a:rPr>
                        <a:t>t</a:t>
                      </a:r>
                      <a:r>
                        <a:rPr dirty="0" sz="1400">
                          <a:latin typeface="Times New Roman"/>
                          <a:cs typeface="Times New Roman"/>
                        </a:rPr>
                        <a:t>ioni</a:t>
                      </a:r>
                      <a:r>
                        <a:rPr dirty="0" sz="1400" spc="-5">
                          <a:latin typeface="Times New Roman"/>
                          <a:cs typeface="Times New Roman"/>
                        </a:rPr>
                        <a:t>n</a:t>
                      </a:r>
                      <a:r>
                        <a:rPr dirty="0" sz="1400">
                          <a:latin typeface="Times New Roman"/>
                          <a:cs typeface="Times New Roman"/>
                        </a:rPr>
                        <a:t>g  </a:t>
                      </a:r>
                      <a:r>
                        <a:rPr dirty="0" sz="1400" spc="-5">
                          <a:latin typeface="Times New Roman"/>
                          <a:cs typeface="Times New Roman"/>
                        </a:rPr>
                        <a:t>techniques for field</a:t>
                      </a:r>
                      <a:r>
                        <a:rPr dirty="0" sz="1400" spc="20">
                          <a:latin typeface="Times New Roman"/>
                          <a:cs typeface="Times New Roman"/>
                        </a:rPr>
                        <a:t> </a:t>
                      </a:r>
                      <a:r>
                        <a:rPr dirty="0" sz="1400" spc="-5">
                          <a:latin typeface="Times New Roman"/>
                          <a:cs typeface="Times New Roman"/>
                        </a:rPr>
                        <a:t>applications.</a:t>
                      </a:r>
                      <a:endParaRPr sz="1400">
                        <a:latin typeface="Times New Roman"/>
                        <a:cs typeface="Times New Roman"/>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049528">
                <a:tc>
                  <a:txBody>
                    <a:bodyPr/>
                    <a:lstStyle/>
                    <a:p>
                      <a:pPr algn="just" marL="55244" marR="48895">
                        <a:lnSpc>
                          <a:spcPct val="114999"/>
                        </a:lnSpc>
                        <a:spcBef>
                          <a:spcPts val="1035"/>
                        </a:spcBef>
                      </a:pPr>
                      <a:r>
                        <a:rPr dirty="0" u="sng" sz="1400" spc="-5">
                          <a:uFill>
                            <a:solidFill>
                              <a:srgbClr val="000000"/>
                            </a:solidFill>
                          </a:uFill>
                          <a:latin typeface="Times New Roman"/>
                          <a:cs typeface="Times New Roman"/>
                        </a:rPr>
                        <a:t>Apply</a:t>
                      </a:r>
                      <a:r>
                        <a:rPr dirty="0" sz="1400" spc="-5">
                          <a:latin typeface="Times New Roman"/>
                          <a:cs typeface="Times New Roman"/>
                        </a:rPr>
                        <a:t> mix proportion principles to  </a:t>
                      </a:r>
                      <a:r>
                        <a:rPr dirty="0" u="sng" sz="1400" spc="-5">
                          <a:uFill>
                            <a:solidFill>
                              <a:srgbClr val="000000"/>
                            </a:solidFill>
                          </a:uFill>
                          <a:latin typeface="Times New Roman"/>
                          <a:cs typeface="Times New Roman"/>
                        </a:rPr>
                        <a:t>proportion</a:t>
                      </a:r>
                      <a:r>
                        <a:rPr dirty="0" sz="1400" spc="-5">
                          <a:latin typeface="Times New Roman"/>
                          <a:cs typeface="Times New Roman"/>
                        </a:rPr>
                        <a:t> a concrete mix for field  applications.</a:t>
                      </a:r>
                      <a:endParaRPr sz="1400">
                        <a:latin typeface="Times New Roman"/>
                        <a:cs typeface="Times New Roman"/>
                      </a:endParaRPr>
                    </a:p>
                  </a:txBody>
                  <a:tcPr marL="0" marR="0" marB="0" marT="13144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p>
                      <a:pPr algn="ctr">
                        <a:lnSpc>
                          <a:spcPct val="100000"/>
                        </a:lnSpc>
                        <a:spcBef>
                          <a:spcPts val="1315"/>
                        </a:spcBef>
                      </a:pPr>
                      <a:r>
                        <a:rPr dirty="0" sz="1500" b="1">
                          <a:latin typeface="Calibri"/>
                          <a:cs typeface="Calibri"/>
                        </a:rPr>
                        <a:t>3</a:t>
                      </a:r>
                      <a:endParaRPr sz="1500">
                        <a:latin typeface="Calibri"/>
                        <a:cs typeface="Calibri"/>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049528">
                <a:tc>
                  <a:txBody>
                    <a:bodyPr/>
                    <a:lstStyle/>
                    <a:p>
                      <a:pPr algn="just" marL="55244" marR="49530">
                        <a:lnSpc>
                          <a:spcPct val="115100"/>
                        </a:lnSpc>
                        <a:spcBef>
                          <a:spcPts val="1035"/>
                        </a:spcBef>
                      </a:pPr>
                      <a:r>
                        <a:rPr dirty="0" u="sng" sz="1400">
                          <a:uFill>
                            <a:solidFill>
                              <a:srgbClr val="000000"/>
                            </a:solidFill>
                          </a:uFill>
                          <a:latin typeface="Times New Roman"/>
                          <a:cs typeface="Times New Roman"/>
                        </a:rPr>
                        <a:t>D</a:t>
                      </a:r>
                      <a:r>
                        <a:rPr dirty="0" u="sng" sz="1400" i="1">
                          <a:uFill>
                            <a:solidFill>
                              <a:srgbClr val="000000"/>
                            </a:solidFill>
                          </a:uFill>
                          <a:latin typeface="Times New Roman"/>
                          <a:cs typeface="Times New Roman"/>
                        </a:rPr>
                        <a:t>esign </a:t>
                      </a:r>
                      <a:r>
                        <a:rPr dirty="0" sz="1400">
                          <a:latin typeface="Times New Roman"/>
                          <a:cs typeface="Times New Roman"/>
                        </a:rPr>
                        <a:t>concrete </a:t>
                      </a:r>
                      <a:r>
                        <a:rPr dirty="0" sz="1400" spc="-5">
                          <a:latin typeface="Times New Roman"/>
                          <a:cs typeface="Times New Roman"/>
                        </a:rPr>
                        <a:t>mix </a:t>
                      </a:r>
                      <a:r>
                        <a:rPr dirty="0" sz="1400">
                          <a:latin typeface="Times New Roman"/>
                          <a:cs typeface="Times New Roman"/>
                        </a:rPr>
                        <a:t>for field applications  </a:t>
                      </a:r>
                      <a:r>
                        <a:rPr dirty="0" sz="1400" spc="-5">
                          <a:latin typeface="Times New Roman"/>
                          <a:cs typeface="Times New Roman"/>
                        </a:rPr>
                        <a:t>using characteristics of mix constituents  and relevant IS</a:t>
                      </a:r>
                      <a:r>
                        <a:rPr dirty="0" sz="1400" spc="5">
                          <a:latin typeface="Times New Roman"/>
                          <a:cs typeface="Times New Roman"/>
                        </a:rPr>
                        <a:t> </a:t>
                      </a:r>
                      <a:r>
                        <a:rPr dirty="0" sz="1400" spc="-5">
                          <a:latin typeface="Times New Roman"/>
                          <a:cs typeface="Times New Roman"/>
                        </a:rPr>
                        <a:t>codes.</a:t>
                      </a:r>
                      <a:endParaRPr sz="1400">
                        <a:latin typeface="Times New Roman"/>
                        <a:cs typeface="Times New Roman"/>
                      </a:endParaRPr>
                    </a:p>
                  </a:txBody>
                  <a:tcPr marL="0" marR="0" marB="0" marT="13144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p>
                      <a:pPr algn="ctr">
                        <a:lnSpc>
                          <a:spcPct val="100000"/>
                        </a:lnSpc>
                        <a:spcBef>
                          <a:spcPts val="1315"/>
                        </a:spcBef>
                      </a:pPr>
                      <a:r>
                        <a:rPr dirty="0" sz="1500" b="1">
                          <a:latin typeface="Calibri"/>
                          <a:cs typeface="Calibri"/>
                        </a:rPr>
                        <a:t>3</a:t>
                      </a:r>
                      <a:endParaRPr sz="1500">
                        <a:latin typeface="Calibri"/>
                        <a:cs typeface="Calibri"/>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049464">
                <a:tc>
                  <a:txBody>
                    <a:bodyPr/>
                    <a:lstStyle/>
                    <a:p>
                      <a:pPr marL="55244" marR="85725">
                        <a:lnSpc>
                          <a:spcPct val="114999"/>
                        </a:lnSpc>
                        <a:spcBef>
                          <a:spcPts val="590"/>
                        </a:spcBef>
                      </a:pPr>
                      <a:r>
                        <a:rPr dirty="0" sz="1600" spc="-10" b="1">
                          <a:latin typeface="Calibri"/>
                          <a:cs typeface="Calibri"/>
                        </a:rPr>
                        <a:t>Prepare </a:t>
                      </a:r>
                      <a:r>
                        <a:rPr dirty="0" sz="1600">
                          <a:latin typeface="Calibri"/>
                          <a:cs typeface="Calibri"/>
                        </a:rPr>
                        <a:t>a </a:t>
                      </a:r>
                      <a:r>
                        <a:rPr dirty="0" sz="1600" spc="-10">
                          <a:latin typeface="Calibri"/>
                          <a:cs typeface="Calibri"/>
                        </a:rPr>
                        <a:t>comprehensive </a:t>
                      </a:r>
                      <a:r>
                        <a:rPr dirty="0" sz="1600" spc="-5">
                          <a:latin typeface="Calibri"/>
                          <a:cs typeface="Calibri"/>
                        </a:rPr>
                        <a:t>report on  new knowledge </a:t>
                      </a:r>
                      <a:r>
                        <a:rPr dirty="0" sz="1600">
                          <a:latin typeface="Calibri"/>
                          <a:cs typeface="Calibri"/>
                        </a:rPr>
                        <a:t>in </a:t>
                      </a:r>
                      <a:r>
                        <a:rPr dirty="0" sz="1600" spc="-15">
                          <a:latin typeface="Calibri"/>
                          <a:cs typeface="Calibri"/>
                        </a:rPr>
                        <a:t>any </a:t>
                      </a:r>
                      <a:r>
                        <a:rPr dirty="0" sz="1600" spc="-5">
                          <a:latin typeface="Calibri"/>
                          <a:cs typeface="Calibri"/>
                        </a:rPr>
                        <a:t>one of </a:t>
                      </a:r>
                      <a:r>
                        <a:rPr dirty="0" sz="1600">
                          <a:latin typeface="Calibri"/>
                          <a:cs typeface="Calibri"/>
                        </a:rPr>
                        <a:t>the  </a:t>
                      </a:r>
                      <a:r>
                        <a:rPr dirty="0" sz="1600" spc="-10">
                          <a:latin typeface="Calibri"/>
                          <a:cs typeface="Calibri"/>
                        </a:rPr>
                        <a:t>topic related to </a:t>
                      </a:r>
                      <a:r>
                        <a:rPr dirty="0" sz="1600" spc="-15">
                          <a:latin typeface="Calibri"/>
                          <a:cs typeface="Calibri"/>
                        </a:rPr>
                        <a:t>concrete</a:t>
                      </a:r>
                      <a:r>
                        <a:rPr dirty="0" sz="1600" spc="25">
                          <a:latin typeface="Calibri"/>
                          <a:cs typeface="Calibri"/>
                        </a:rPr>
                        <a:t> </a:t>
                      </a:r>
                      <a:r>
                        <a:rPr dirty="0" sz="1600" spc="-5">
                          <a:latin typeface="Calibri"/>
                          <a:cs typeface="Calibri"/>
                        </a:rPr>
                        <a:t>technology</a:t>
                      </a:r>
                      <a:endParaRPr sz="1600">
                        <a:latin typeface="Calibri"/>
                        <a:cs typeface="Calibri"/>
                      </a:endParaRPr>
                    </a:p>
                  </a:txBody>
                  <a:tcPr marL="0" marR="0" marB="0" marT="7493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p>
                      <a:pPr>
                        <a:lnSpc>
                          <a:spcPct val="100000"/>
                        </a:lnSpc>
                        <a:spcBef>
                          <a:spcPts val="45"/>
                        </a:spcBef>
                      </a:pPr>
                      <a:endParaRPr sz="1200">
                        <a:latin typeface="Times New Roman"/>
                        <a:cs typeface="Times New Roman"/>
                      </a:endParaRPr>
                    </a:p>
                    <a:p>
                      <a:pPr algn="ctr" marR="33655">
                        <a:lnSpc>
                          <a:spcPct val="100000"/>
                        </a:lnSpc>
                        <a:spcBef>
                          <a:spcPts val="5"/>
                        </a:spcBef>
                      </a:pPr>
                      <a:r>
                        <a:rPr dirty="0" sz="1500" b="1">
                          <a:latin typeface="Calibri"/>
                          <a:cs typeface="Calibri"/>
                        </a:rPr>
                        <a:t>2</a:t>
                      </a:r>
                      <a:endParaRPr sz="1500">
                        <a:latin typeface="Calibri"/>
                        <a:cs typeface="Calibri"/>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p>
                      <a:pPr>
                        <a:lnSpc>
                          <a:spcPct val="100000"/>
                        </a:lnSpc>
                        <a:spcBef>
                          <a:spcPts val="45"/>
                        </a:spcBef>
                      </a:pPr>
                      <a:endParaRPr sz="1200">
                        <a:latin typeface="Times New Roman"/>
                        <a:cs typeface="Times New Roman"/>
                      </a:endParaRPr>
                    </a:p>
                    <a:p>
                      <a:pPr algn="ctr" marL="43180">
                        <a:lnSpc>
                          <a:spcPct val="100000"/>
                        </a:lnSpc>
                        <a:spcBef>
                          <a:spcPts val="5"/>
                        </a:spcBef>
                      </a:pPr>
                      <a:r>
                        <a:rPr dirty="0" sz="1500" b="1">
                          <a:latin typeface="Calibri"/>
                          <a:cs typeface="Calibri"/>
                        </a:rPr>
                        <a:t>3</a:t>
                      </a:r>
                      <a:endParaRPr sz="1500">
                        <a:latin typeface="Calibri"/>
                        <a:cs typeface="Calibri"/>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p>
                      <a:pPr>
                        <a:lnSpc>
                          <a:spcPct val="100000"/>
                        </a:lnSpc>
                        <a:spcBef>
                          <a:spcPts val="45"/>
                        </a:spcBef>
                      </a:pPr>
                      <a:endParaRPr sz="1200">
                        <a:latin typeface="Times New Roman"/>
                        <a:cs typeface="Times New Roman"/>
                      </a:endParaRPr>
                    </a:p>
                    <a:p>
                      <a:pPr marL="98425">
                        <a:lnSpc>
                          <a:spcPct val="100000"/>
                        </a:lnSpc>
                        <a:spcBef>
                          <a:spcPts val="5"/>
                        </a:spcBef>
                      </a:pPr>
                      <a:r>
                        <a:rPr dirty="0" sz="1500" b="1">
                          <a:latin typeface="Calibri"/>
                          <a:cs typeface="Calibri"/>
                        </a:rPr>
                        <a:t>3</a:t>
                      </a:r>
                      <a:endParaRPr sz="1500">
                        <a:latin typeface="Calibri"/>
                        <a:cs typeface="Calibri"/>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grpSp>
        <p:nvGrpSpPr>
          <p:cNvPr id="3" name="object 3"/>
          <p:cNvGrpSpPr/>
          <p:nvPr/>
        </p:nvGrpSpPr>
        <p:grpSpPr>
          <a:xfrm>
            <a:off x="371093" y="0"/>
            <a:ext cx="9183370" cy="6863080"/>
            <a:chOff x="371093" y="0"/>
            <a:chExt cx="9183370" cy="6863080"/>
          </a:xfrm>
        </p:grpSpPr>
        <p:sp>
          <p:nvSpPr>
            <p:cNvPr id="4" name="object 4"/>
            <p:cNvSpPr/>
            <p:nvPr/>
          </p:nvSpPr>
          <p:spPr>
            <a:xfrm>
              <a:off x="409193" y="3284981"/>
              <a:ext cx="9115806" cy="3573014"/>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380999" y="0"/>
              <a:ext cx="9144000" cy="4149090"/>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376046" y="0"/>
              <a:ext cx="9154160" cy="4154170"/>
            </a:xfrm>
            <a:custGeom>
              <a:avLst/>
              <a:gdLst/>
              <a:ahLst/>
              <a:cxnLst/>
              <a:rect l="l" t="t" r="r" b="b"/>
              <a:pathLst>
                <a:path w="9154160" h="4154170">
                  <a:moveTo>
                    <a:pt x="0" y="4154043"/>
                  </a:moveTo>
                  <a:lnTo>
                    <a:pt x="9153906" y="4154043"/>
                  </a:lnTo>
                  <a:lnTo>
                    <a:pt x="9153906" y="0"/>
                  </a:lnTo>
                </a:path>
                <a:path w="9154160" h="4154170">
                  <a:moveTo>
                    <a:pt x="0" y="0"/>
                  </a:moveTo>
                  <a:lnTo>
                    <a:pt x="0" y="4154043"/>
                  </a:lnTo>
                </a:path>
              </a:pathLst>
            </a:custGeom>
            <a:ln w="9906">
              <a:solidFill>
                <a:srgbClr val="C00000"/>
              </a:solidFill>
            </a:ln>
          </p:spPr>
          <p:txBody>
            <a:bodyPr wrap="square" lIns="0" tIns="0" rIns="0" bIns="0" rtlCol="0"/>
            <a:lstStyle/>
            <a:p/>
          </p:txBody>
        </p:sp>
        <p:sp>
          <p:nvSpPr>
            <p:cNvPr id="7" name="object 7"/>
            <p:cNvSpPr/>
            <p:nvPr/>
          </p:nvSpPr>
          <p:spPr>
            <a:xfrm>
              <a:off x="3124580" y="762380"/>
              <a:ext cx="1295400" cy="381000"/>
            </a:xfrm>
            <a:custGeom>
              <a:avLst/>
              <a:gdLst/>
              <a:ahLst/>
              <a:cxnLst/>
              <a:rect l="l" t="t" r="r" b="b"/>
              <a:pathLst>
                <a:path w="1295400" h="381000">
                  <a:moveTo>
                    <a:pt x="0" y="190500"/>
                  </a:moveTo>
                  <a:lnTo>
                    <a:pt x="14937" y="149649"/>
                  </a:lnTo>
                  <a:lnTo>
                    <a:pt x="57641" y="111844"/>
                  </a:lnTo>
                  <a:lnTo>
                    <a:pt x="124955" y="78016"/>
                  </a:lnTo>
                  <a:lnTo>
                    <a:pt x="166853" y="62885"/>
                  </a:lnTo>
                  <a:lnTo>
                    <a:pt x="213719" y="49098"/>
                  </a:lnTo>
                  <a:lnTo>
                    <a:pt x="265157" y="36771"/>
                  </a:lnTo>
                  <a:lnTo>
                    <a:pt x="320773" y="26020"/>
                  </a:lnTo>
                  <a:lnTo>
                    <a:pt x="380172" y="16964"/>
                  </a:lnTo>
                  <a:lnTo>
                    <a:pt x="442959" y="9717"/>
                  </a:lnTo>
                  <a:lnTo>
                    <a:pt x="508739" y="4396"/>
                  </a:lnTo>
                  <a:lnTo>
                    <a:pt x="577118" y="1118"/>
                  </a:lnTo>
                  <a:lnTo>
                    <a:pt x="647699" y="0"/>
                  </a:lnTo>
                  <a:lnTo>
                    <a:pt x="718281" y="1118"/>
                  </a:lnTo>
                  <a:lnTo>
                    <a:pt x="786660" y="4396"/>
                  </a:lnTo>
                  <a:lnTo>
                    <a:pt x="852440" y="9717"/>
                  </a:lnTo>
                  <a:lnTo>
                    <a:pt x="915227" y="16964"/>
                  </a:lnTo>
                  <a:lnTo>
                    <a:pt x="974626" y="26020"/>
                  </a:lnTo>
                  <a:lnTo>
                    <a:pt x="1030242" y="36771"/>
                  </a:lnTo>
                  <a:lnTo>
                    <a:pt x="1081680" y="49098"/>
                  </a:lnTo>
                  <a:lnTo>
                    <a:pt x="1128546" y="62885"/>
                  </a:lnTo>
                  <a:lnTo>
                    <a:pt x="1170444" y="78016"/>
                  </a:lnTo>
                  <a:lnTo>
                    <a:pt x="1206979" y="94375"/>
                  </a:lnTo>
                  <a:lnTo>
                    <a:pt x="1262384" y="130308"/>
                  </a:lnTo>
                  <a:lnTo>
                    <a:pt x="1291599" y="169752"/>
                  </a:lnTo>
                  <a:lnTo>
                    <a:pt x="1295399" y="190500"/>
                  </a:lnTo>
                  <a:lnTo>
                    <a:pt x="1291599" y="211247"/>
                  </a:lnTo>
                  <a:lnTo>
                    <a:pt x="1262384" y="250691"/>
                  </a:lnTo>
                  <a:lnTo>
                    <a:pt x="1206979" y="286624"/>
                  </a:lnTo>
                  <a:lnTo>
                    <a:pt x="1170444" y="302983"/>
                  </a:lnTo>
                  <a:lnTo>
                    <a:pt x="1128546" y="318114"/>
                  </a:lnTo>
                  <a:lnTo>
                    <a:pt x="1081680" y="331901"/>
                  </a:lnTo>
                  <a:lnTo>
                    <a:pt x="1030242" y="344228"/>
                  </a:lnTo>
                  <a:lnTo>
                    <a:pt x="974626" y="354979"/>
                  </a:lnTo>
                  <a:lnTo>
                    <a:pt x="915227" y="364035"/>
                  </a:lnTo>
                  <a:lnTo>
                    <a:pt x="852440" y="371282"/>
                  </a:lnTo>
                  <a:lnTo>
                    <a:pt x="786660" y="376603"/>
                  </a:lnTo>
                  <a:lnTo>
                    <a:pt x="718281" y="379881"/>
                  </a:lnTo>
                  <a:lnTo>
                    <a:pt x="647699" y="381000"/>
                  </a:lnTo>
                  <a:lnTo>
                    <a:pt x="577118" y="379881"/>
                  </a:lnTo>
                  <a:lnTo>
                    <a:pt x="508739" y="376603"/>
                  </a:lnTo>
                  <a:lnTo>
                    <a:pt x="442959" y="371282"/>
                  </a:lnTo>
                  <a:lnTo>
                    <a:pt x="380172" y="364035"/>
                  </a:lnTo>
                  <a:lnTo>
                    <a:pt x="320773" y="354979"/>
                  </a:lnTo>
                  <a:lnTo>
                    <a:pt x="265157" y="344228"/>
                  </a:lnTo>
                  <a:lnTo>
                    <a:pt x="213719" y="331901"/>
                  </a:lnTo>
                  <a:lnTo>
                    <a:pt x="166853" y="318114"/>
                  </a:lnTo>
                  <a:lnTo>
                    <a:pt x="124955" y="302983"/>
                  </a:lnTo>
                  <a:lnTo>
                    <a:pt x="88420" y="286624"/>
                  </a:lnTo>
                  <a:lnTo>
                    <a:pt x="33015" y="250691"/>
                  </a:lnTo>
                  <a:lnTo>
                    <a:pt x="3800" y="211247"/>
                  </a:lnTo>
                  <a:lnTo>
                    <a:pt x="0" y="190500"/>
                  </a:lnTo>
                  <a:close/>
                </a:path>
              </a:pathLst>
            </a:custGeom>
            <a:ln w="25146">
              <a:solidFill>
                <a:srgbClr val="C00000"/>
              </a:solidFill>
            </a:ln>
          </p:spPr>
          <p:txBody>
            <a:bodyPr wrap="square" lIns="0" tIns="0" rIns="0" bIns="0" rtlCol="0"/>
            <a:lstStyle/>
            <a:p/>
          </p:txBody>
        </p:sp>
        <p:sp>
          <p:nvSpPr>
            <p:cNvPr id="8" name="object 8"/>
            <p:cNvSpPr/>
            <p:nvPr/>
          </p:nvSpPr>
          <p:spPr>
            <a:xfrm>
              <a:off x="457580" y="4953381"/>
              <a:ext cx="9067800" cy="228600"/>
            </a:xfrm>
            <a:custGeom>
              <a:avLst/>
              <a:gdLst/>
              <a:ahLst/>
              <a:cxnLst/>
              <a:rect l="l" t="t" r="r" b="b"/>
              <a:pathLst>
                <a:path w="9067800" h="228600">
                  <a:moveTo>
                    <a:pt x="0" y="228600"/>
                  </a:moveTo>
                  <a:lnTo>
                    <a:pt x="9067800" y="228600"/>
                  </a:lnTo>
                  <a:lnTo>
                    <a:pt x="9067800" y="0"/>
                  </a:lnTo>
                  <a:lnTo>
                    <a:pt x="0" y="0"/>
                  </a:lnTo>
                  <a:lnTo>
                    <a:pt x="0" y="228600"/>
                  </a:lnTo>
                  <a:close/>
                </a:path>
              </a:pathLst>
            </a:custGeom>
            <a:ln w="57150">
              <a:solidFill>
                <a:srgbClr val="C00000"/>
              </a:solidFill>
            </a:ln>
          </p:spPr>
          <p:txBody>
            <a:bodyPr wrap="square" lIns="0" tIns="0" rIns="0" bIns="0" rtlCol="0"/>
            <a:lstStyle/>
            <a:p/>
          </p:txBody>
        </p:sp>
        <p:sp>
          <p:nvSpPr>
            <p:cNvPr id="9" name="object 9"/>
            <p:cNvSpPr/>
            <p:nvPr/>
          </p:nvSpPr>
          <p:spPr>
            <a:xfrm>
              <a:off x="8072374" y="4149470"/>
              <a:ext cx="462915" cy="655320"/>
            </a:xfrm>
            <a:custGeom>
              <a:avLst/>
              <a:gdLst/>
              <a:ahLst/>
              <a:cxnLst/>
              <a:rect l="l" t="t" r="r" b="b"/>
              <a:pathLst>
                <a:path w="462915" h="655320">
                  <a:moveTo>
                    <a:pt x="447912" y="20577"/>
                  </a:moveTo>
                  <a:lnTo>
                    <a:pt x="436443" y="25867"/>
                  </a:lnTo>
                  <a:lnTo>
                    <a:pt x="0" y="647826"/>
                  </a:lnTo>
                  <a:lnTo>
                    <a:pt x="10414" y="655192"/>
                  </a:lnTo>
                  <a:lnTo>
                    <a:pt x="446851" y="33241"/>
                  </a:lnTo>
                  <a:lnTo>
                    <a:pt x="447912" y="20577"/>
                  </a:lnTo>
                  <a:close/>
                </a:path>
                <a:path w="462915" h="655320">
                  <a:moveTo>
                    <a:pt x="461854" y="6603"/>
                  </a:moveTo>
                  <a:lnTo>
                    <a:pt x="449960" y="6603"/>
                  </a:lnTo>
                  <a:lnTo>
                    <a:pt x="460375" y="13969"/>
                  </a:lnTo>
                  <a:lnTo>
                    <a:pt x="446851" y="33241"/>
                  </a:lnTo>
                  <a:lnTo>
                    <a:pt x="441379" y="98678"/>
                  </a:lnTo>
                  <a:lnTo>
                    <a:pt x="441198" y="101218"/>
                  </a:lnTo>
                  <a:lnTo>
                    <a:pt x="443737" y="104266"/>
                  </a:lnTo>
                  <a:lnTo>
                    <a:pt x="450723" y="104774"/>
                  </a:lnTo>
                  <a:lnTo>
                    <a:pt x="453771" y="102234"/>
                  </a:lnTo>
                  <a:lnTo>
                    <a:pt x="454151" y="98678"/>
                  </a:lnTo>
                  <a:lnTo>
                    <a:pt x="461854" y="6603"/>
                  </a:lnTo>
                  <a:close/>
                </a:path>
                <a:path w="462915" h="655320">
                  <a:moveTo>
                    <a:pt x="462406" y="0"/>
                  </a:moveTo>
                  <a:lnTo>
                    <a:pt x="372364" y="41401"/>
                  </a:lnTo>
                  <a:lnTo>
                    <a:pt x="369189" y="42798"/>
                  </a:lnTo>
                  <a:lnTo>
                    <a:pt x="367792" y="46608"/>
                  </a:lnTo>
                  <a:lnTo>
                    <a:pt x="369316" y="49783"/>
                  </a:lnTo>
                  <a:lnTo>
                    <a:pt x="370712" y="52958"/>
                  </a:lnTo>
                  <a:lnTo>
                    <a:pt x="374523" y="54355"/>
                  </a:lnTo>
                  <a:lnTo>
                    <a:pt x="377698" y="52958"/>
                  </a:lnTo>
                  <a:lnTo>
                    <a:pt x="436443" y="25867"/>
                  </a:lnTo>
                  <a:lnTo>
                    <a:pt x="449960" y="6603"/>
                  </a:lnTo>
                  <a:lnTo>
                    <a:pt x="461854" y="6603"/>
                  </a:lnTo>
                  <a:lnTo>
                    <a:pt x="462406" y="0"/>
                  </a:lnTo>
                  <a:close/>
                </a:path>
                <a:path w="462915" h="655320">
                  <a:moveTo>
                    <a:pt x="454449" y="9778"/>
                  </a:moveTo>
                  <a:lnTo>
                    <a:pt x="448818" y="9778"/>
                  </a:lnTo>
                  <a:lnTo>
                    <a:pt x="457834" y="16001"/>
                  </a:lnTo>
                  <a:lnTo>
                    <a:pt x="447912" y="20577"/>
                  </a:lnTo>
                  <a:lnTo>
                    <a:pt x="446851" y="33241"/>
                  </a:lnTo>
                  <a:lnTo>
                    <a:pt x="460375" y="13969"/>
                  </a:lnTo>
                  <a:lnTo>
                    <a:pt x="454449" y="9778"/>
                  </a:lnTo>
                  <a:close/>
                </a:path>
                <a:path w="462915" h="655320">
                  <a:moveTo>
                    <a:pt x="449960" y="6603"/>
                  </a:moveTo>
                  <a:lnTo>
                    <a:pt x="436443" y="25867"/>
                  </a:lnTo>
                  <a:lnTo>
                    <a:pt x="447912" y="20577"/>
                  </a:lnTo>
                  <a:lnTo>
                    <a:pt x="448818" y="9778"/>
                  </a:lnTo>
                  <a:lnTo>
                    <a:pt x="454449" y="9778"/>
                  </a:lnTo>
                  <a:lnTo>
                    <a:pt x="449960" y="6603"/>
                  </a:lnTo>
                  <a:close/>
                </a:path>
                <a:path w="462915" h="655320">
                  <a:moveTo>
                    <a:pt x="448818" y="9778"/>
                  </a:moveTo>
                  <a:lnTo>
                    <a:pt x="447912" y="20577"/>
                  </a:lnTo>
                  <a:lnTo>
                    <a:pt x="457834" y="16001"/>
                  </a:lnTo>
                  <a:lnTo>
                    <a:pt x="448818" y="9778"/>
                  </a:lnTo>
                  <a:close/>
                </a:path>
              </a:pathLst>
            </a:custGeom>
            <a:solidFill>
              <a:srgbClr val="497DBA"/>
            </a:solidFill>
          </p:spPr>
          <p:txBody>
            <a:bodyPr wrap="square" lIns="0" tIns="0" rIns="0" bIns="0" rtlCol="0"/>
            <a:lstStyle/>
            <a:p/>
          </p:txBody>
        </p:sp>
      </p:grpSp>
      <p:sp>
        <p:nvSpPr>
          <p:cNvPr id="10" name="object 10"/>
          <p:cNvSpPr txBox="1"/>
          <p:nvPr/>
        </p:nvSpPr>
        <p:spPr>
          <a:xfrm>
            <a:off x="8385302" y="4089907"/>
            <a:ext cx="1030605" cy="208279"/>
          </a:xfrm>
          <a:prstGeom prst="rect">
            <a:avLst/>
          </a:prstGeom>
        </p:spPr>
        <p:txBody>
          <a:bodyPr wrap="square" lIns="0" tIns="12700" rIns="0" bIns="0" rtlCol="0" vert="horz">
            <a:spAutoFit/>
          </a:bodyPr>
          <a:lstStyle/>
          <a:p>
            <a:pPr marL="12700">
              <a:lnSpc>
                <a:spcPct val="100000"/>
              </a:lnSpc>
              <a:spcBef>
                <a:spcPts val="100"/>
              </a:spcBef>
            </a:pPr>
            <a:r>
              <a:rPr dirty="0" sz="1200" spc="-5" b="1">
                <a:solidFill>
                  <a:srgbClr val="C00000"/>
                </a:solidFill>
                <a:latin typeface="Calibri"/>
                <a:cs typeface="Calibri"/>
              </a:rPr>
              <a:t>Communication</a:t>
            </a:r>
            <a:endParaRPr sz="12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sp>
        <p:nvSpPr>
          <p:cNvPr id="3" name="object 3"/>
          <p:cNvSpPr txBox="1"/>
          <p:nvPr/>
        </p:nvSpPr>
        <p:spPr>
          <a:xfrm>
            <a:off x="759968" y="1082548"/>
            <a:ext cx="8716645" cy="2484755"/>
          </a:xfrm>
          <a:prstGeom prst="rect">
            <a:avLst/>
          </a:prstGeom>
        </p:spPr>
        <p:txBody>
          <a:bodyPr wrap="square" lIns="0" tIns="81915" rIns="0" bIns="0" rtlCol="0" vert="horz">
            <a:spAutoFit/>
          </a:bodyPr>
          <a:lstStyle/>
          <a:p>
            <a:pPr marL="198120" marR="5080" indent="-186055">
              <a:lnSpc>
                <a:spcPts val="4320"/>
              </a:lnSpc>
              <a:spcBef>
                <a:spcPts val="645"/>
              </a:spcBef>
              <a:buSzPct val="97500"/>
              <a:buFont typeface="Arial"/>
              <a:buChar char="•"/>
              <a:tabLst>
                <a:tab pos="198755" algn="l"/>
              </a:tabLst>
            </a:pPr>
            <a:r>
              <a:rPr dirty="0" sz="4000" spc="-15" b="1">
                <a:solidFill>
                  <a:srgbClr val="FF0000"/>
                </a:solidFill>
                <a:latin typeface="Calibri"/>
                <a:cs typeface="Calibri"/>
              </a:rPr>
              <a:t>What </a:t>
            </a:r>
            <a:r>
              <a:rPr dirty="0" sz="4000" spc="-20" b="1">
                <a:solidFill>
                  <a:srgbClr val="FF0000"/>
                </a:solidFill>
                <a:latin typeface="Calibri"/>
                <a:cs typeface="Calibri"/>
              </a:rPr>
              <a:t>are </a:t>
            </a:r>
            <a:r>
              <a:rPr dirty="0" sz="4000" b="1">
                <a:solidFill>
                  <a:srgbClr val="FF0000"/>
                </a:solidFill>
                <a:latin typeface="Calibri"/>
                <a:cs typeface="Calibri"/>
              </a:rPr>
              <a:t>the </a:t>
            </a:r>
            <a:r>
              <a:rPr dirty="0" sz="4000" spc="-40" b="1">
                <a:solidFill>
                  <a:srgbClr val="FF0000"/>
                </a:solidFill>
                <a:latin typeface="Calibri"/>
                <a:cs typeface="Calibri"/>
              </a:rPr>
              <a:t>ways </a:t>
            </a:r>
            <a:r>
              <a:rPr dirty="0" sz="4000" spc="-25" b="1">
                <a:solidFill>
                  <a:srgbClr val="FF0000"/>
                </a:solidFill>
                <a:latin typeface="Calibri"/>
                <a:cs typeface="Calibri"/>
              </a:rPr>
              <a:t>for </a:t>
            </a:r>
            <a:r>
              <a:rPr dirty="0" sz="4000" spc="-20" b="1">
                <a:solidFill>
                  <a:srgbClr val="FF0000"/>
                </a:solidFill>
                <a:latin typeface="Calibri"/>
                <a:cs typeface="Calibri"/>
              </a:rPr>
              <a:t>teachers </a:t>
            </a:r>
            <a:r>
              <a:rPr dirty="0" sz="4000" spc="-25" b="1">
                <a:solidFill>
                  <a:srgbClr val="FF0000"/>
                </a:solidFill>
                <a:latin typeface="Calibri"/>
                <a:cs typeface="Calibri"/>
              </a:rPr>
              <a:t>to </a:t>
            </a:r>
            <a:r>
              <a:rPr dirty="0" sz="4000" spc="-30" b="1">
                <a:solidFill>
                  <a:srgbClr val="FF0000"/>
                </a:solidFill>
                <a:latin typeface="Calibri"/>
                <a:cs typeface="Calibri"/>
              </a:rPr>
              <a:t>target  </a:t>
            </a:r>
            <a:r>
              <a:rPr dirty="0" sz="4000" spc="-10" b="1">
                <a:solidFill>
                  <a:srgbClr val="FF0000"/>
                </a:solidFill>
                <a:latin typeface="Calibri"/>
                <a:cs typeface="Calibri"/>
              </a:rPr>
              <a:t>complex </a:t>
            </a:r>
            <a:r>
              <a:rPr dirty="0" sz="4000" spc="-5" b="1">
                <a:solidFill>
                  <a:srgbClr val="FF0000"/>
                </a:solidFill>
                <a:latin typeface="Calibri"/>
                <a:cs typeface="Calibri"/>
              </a:rPr>
              <a:t>engineering problems</a:t>
            </a:r>
            <a:r>
              <a:rPr dirty="0" sz="4000" spc="-25" b="1">
                <a:solidFill>
                  <a:srgbClr val="FF0000"/>
                </a:solidFill>
                <a:latin typeface="Calibri"/>
                <a:cs typeface="Calibri"/>
              </a:rPr>
              <a:t> </a:t>
            </a:r>
            <a:r>
              <a:rPr dirty="0" sz="4000" b="1">
                <a:solidFill>
                  <a:srgbClr val="FF0000"/>
                </a:solidFill>
                <a:latin typeface="Calibri"/>
                <a:cs typeface="Calibri"/>
              </a:rPr>
              <a:t>?</a:t>
            </a:r>
            <a:endParaRPr sz="4000">
              <a:latin typeface="Calibri"/>
              <a:cs typeface="Calibri"/>
            </a:endParaRPr>
          </a:p>
          <a:p>
            <a:pPr>
              <a:lnSpc>
                <a:spcPct val="100000"/>
              </a:lnSpc>
              <a:spcBef>
                <a:spcPts val="5"/>
              </a:spcBef>
              <a:buChar char="•"/>
            </a:pPr>
            <a:endParaRPr sz="4400">
              <a:latin typeface="Calibri"/>
              <a:cs typeface="Calibri"/>
            </a:endParaRPr>
          </a:p>
          <a:p>
            <a:pPr marL="198120" indent="-186055">
              <a:lnSpc>
                <a:spcPct val="100000"/>
              </a:lnSpc>
              <a:buSzPct val="97500"/>
              <a:buFont typeface="Arial"/>
              <a:buChar char="•"/>
              <a:tabLst>
                <a:tab pos="198755" algn="l"/>
              </a:tabLst>
            </a:pPr>
            <a:r>
              <a:rPr dirty="0" sz="4000" spc="-5" b="1">
                <a:latin typeface="Calibri"/>
                <a:cs typeface="Calibri"/>
              </a:rPr>
              <a:t>Can PBL </a:t>
            </a:r>
            <a:r>
              <a:rPr dirty="0" sz="4000" b="1">
                <a:latin typeface="Calibri"/>
                <a:cs typeface="Calibri"/>
              </a:rPr>
              <a:t>help</a:t>
            </a:r>
            <a:r>
              <a:rPr dirty="0" sz="4000" spc="-35" b="1">
                <a:latin typeface="Calibri"/>
                <a:cs typeface="Calibri"/>
              </a:rPr>
              <a:t> </a:t>
            </a:r>
            <a:r>
              <a:rPr dirty="0" sz="4000" b="1">
                <a:latin typeface="Calibri"/>
                <a:cs typeface="Calibri"/>
              </a:rPr>
              <a:t>?</a:t>
            </a:r>
            <a:endParaRPr sz="40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grpSp>
        <p:nvGrpSpPr>
          <p:cNvPr id="3" name="object 3"/>
          <p:cNvGrpSpPr/>
          <p:nvPr/>
        </p:nvGrpSpPr>
        <p:grpSpPr>
          <a:xfrm>
            <a:off x="-126492" y="3284220"/>
            <a:ext cx="10160000" cy="3611879"/>
            <a:chOff x="-126492" y="3284220"/>
            <a:chExt cx="10160000" cy="3611879"/>
          </a:xfrm>
        </p:grpSpPr>
        <p:sp>
          <p:nvSpPr>
            <p:cNvPr id="4" name="object 4"/>
            <p:cNvSpPr/>
            <p:nvPr/>
          </p:nvSpPr>
          <p:spPr>
            <a:xfrm>
              <a:off x="858774" y="3868673"/>
              <a:ext cx="7684008" cy="2989323"/>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0" y="3822954"/>
              <a:ext cx="3823970" cy="3035300"/>
            </a:xfrm>
            <a:custGeom>
              <a:avLst/>
              <a:gdLst/>
              <a:ahLst/>
              <a:cxnLst/>
              <a:rect l="l" t="t" r="r" b="b"/>
              <a:pathLst>
                <a:path w="3823970" h="3035300">
                  <a:moveTo>
                    <a:pt x="0" y="0"/>
                  </a:moveTo>
                  <a:lnTo>
                    <a:pt x="3823716" y="0"/>
                  </a:lnTo>
                  <a:lnTo>
                    <a:pt x="3823716" y="3035046"/>
                  </a:lnTo>
                </a:path>
              </a:pathLst>
            </a:custGeom>
            <a:ln w="76200">
              <a:solidFill>
                <a:srgbClr val="FFFFFF"/>
              </a:solidFill>
            </a:ln>
          </p:spPr>
          <p:txBody>
            <a:bodyPr wrap="square" lIns="0" tIns="0" rIns="0" bIns="0" rtlCol="0"/>
            <a:lstStyle/>
            <a:p/>
          </p:txBody>
        </p:sp>
        <p:sp>
          <p:nvSpPr>
            <p:cNvPr id="6" name="object 6"/>
            <p:cNvSpPr/>
            <p:nvPr/>
          </p:nvSpPr>
          <p:spPr>
            <a:xfrm>
              <a:off x="0" y="3861053"/>
              <a:ext cx="3783329" cy="2996944"/>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7369301" y="3726180"/>
              <a:ext cx="2536825" cy="3131820"/>
            </a:xfrm>
            <a:custGeom>
              <a:avLst/>
              <a:gdLst/>
              <a:ahLst/>
              <a:cxnLst/>
              <a:rect l="l" t="t" r="r" b="b"/>
              <a:pathLst>
                <a:path w="2536825" h="3131820">
                  <a:moveTo>
                    <a:pt x="0" y="3131819"/>
                  </a:moveTo>
                  <a:lnTo>
                    <a:pt x="0" y="0"/>
                  </a:lnTo>
                  <a:lnTo>
                    <a:pt x="2536698" y="0"/>
                  </a:lnTo>
                </a:path>
              </a:pathLst>
            </a:custGeom>
            <a:ln w="76200">
              <a:solidFill>
                <a:srgbClr val="FFFFFF"/>
              </a:solidFill>
            </a:ln>
          </p:spPr>
          <p:txBody>
            <a:bodyPr wrap="square" lIns="0" tIns="0" rIns="0" bIns="0" rtlCol="0"/>
            <a:lstStyle/>
            <a:p/>
          </p:txBody>
        </p:sp>
        <p:sp>
          <p:nvSpPr>
            <p:cNvPr id="8" name="object 8"/>
            <p:cNvSpPr/>
            <p:nvPr/>
          </p:nvSpPr>
          <p:spPr>
            <a:xfrm>
              <a:off x="7410450" y="3762755"/>
              <a:ext cx="2495549" cy="3095241"/>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523" y="3284219"/>
              <a:ext cx="9906000" cy="937260"/>
            </a:xfrm>
            <a:custGeom>
              <a:avLst/>
              <a:gdLst/>
              <a:ahLst/>
              <a:cxnLst/>
              <a:rect l="l" t="t" r="r" b="b"/>
              <a:pathLst>
                <a:path w="9906000" h="937260">
                  <a:moveTo>
                    <a:pt x="3784854" y="0"/>
                  </a:moveTo>
                  <a:lnTo>
                    <a:pt x="0" y="0"/>
                  </a:lnTo>
                  <a:lnTo>
                    <a:pt x="0" y="915924"/>
                  </a:lnTo>
                  <a:lnTo>
                    <a:pt x="3784854" y="0"/>
                  </a:lnTo>
                  <a:close/>
                </a:path>
                <a:path w="9906000" h="937260">
                  <a:moveTo>
                    <a:pt x="9906000" y="22860"/>
                  </a:moveTo>
                  <a:lnTo>
                    <a:pt x="6202680" y="22860"/>
                  </a:lnTo>
                  <a:lnTo>
                    <a:pt x="9906000" y="937260"/>
                  </a:lnTo>
                  <a:lnTo>
                    <a:pt x="9906000" y="22860"/>
                  </a:lnTo>
                  <a:close/>
                </a:path>
              </a:pathLst>
            </a:custGeom>
            <a:solidFill>
              <a:srgbClr val="FFFFFF"/>
            </a:solidFill>
          </p:spPr>
          <p:txBody>
            <a:bodyPr wrap="square" lIns="0" tIns="0" rIns="0" bIns="0" rtlCol="0"/>
            <a:lstStyle/>
            <a:p/>
          </p:txBody>
        </p:sp>
        <p:sp>
          <p:nvSpPr>
            <p:cNvPr id="10" name="object 10"/>
            <p:cNvSpPr/>
            <p:nvPr/>
          </p:nvSpPr>
          <p:spPr>
            <a:xfrm>
              <a:off x="380" y="3716655"/>
              <a:ext cx="9906000" cy="437515"/>
            </a:xfrm>
            <a:custGeom>
              <a:avLst/>
              <a:gdLst/>
              <a:ahLst/>
              <a:cxnLst/>
              <a:rect l="l" t="t" r="r" b="b"/>
              <a:pathLst>
                <a:path w="9906000" h="437514">
                  <a:moveTo>
                    <a:pt x="9906000" y="426847"/>
                  </a:moveTo>
                  <a:lnTo>
                    <a:pt x="9831705" y="413893"/>
                  </a:lnTo>
                  <a:lnTo>
                    <a:pt x="9777730" y="404622"/>
                  </a:lnTo>
                  <a:lnTo>
                    <a:pt x="9723628" y="395478"/>
                  </a:lnTo>
                  <a:lnTo>
                    <a:pt x="9669653" y="386461"/>
                  </a:lnTo>
                  <a:lnTo>
                    <a:pt x="9615678" y="377571"/>
                  </a:lnTo>
                  <a:lnTo>
                    <a:pt x="9561576" y="368808"/>
                  </a:lnTo>
                  <a:lnTo>
                    <a:pt x="9507474" y="360045"/>
                  </a:lnTo>
                  <a:lnTo>
                    <a:pt x="9453372" y="351409"/>
                  </a:lnTo>
                  <a:lnTo>
                    <a:pt x="9399397" y="342900"/>
                  </a:lnTo>
                  <a:lnTo>
                    <a:pt x="9345168" y="334518"/>
                  </a:lnTo>
                  <a:lnTo>
                    <a:pt x="9291066" y="326136"/>
                  </a:lnTo>
                  <a:lnTo>
                    <a:pt x="9236964" y="318008"/>
                  </a:lnTo>
                  <a:lnTo>
                    <a:pt x="9182862" y="309880"/>
                  </a:lnTo>
                  <a:lnTo>
                    <a:pt x="9128633" y="301879"/>
                  </a:lnTo>
                  <a:lnTo>
                    <a:pt x="9074531" y="294005"/>
                  </a:lnTo>
                  <a:lnTo>
                    <a:pt x="9020302" y="286258"/>
                  </a:lnTo>
                  <a:lnTo>
                    <a:pt x="8966073" y="278511"/>
                  </a:lnTo>
                  <a:lnTo>
                    <a:pt x="8911844" y="271018"/>
                  </a:lnTo>
                  <a:lnTo>
                    <a:pt x="8857615" y="263525"/>
                  </a:lnTo>
                  <a:lnTo>
                    <a:pt x="8803386" y="256159"/>
                  </a:lnTo>
                  <a:lnTo>
                    <a:pt x="8749157" y="248920"/>
                  </a:lnTo>
                  <a:lnTo>
                    <a:pt x="8694801" y="241808"/>
                  </a:lnTo>
                  <a:lnTo>
                    <a:pt x="8640572" y="234696"/>
                  </a:lnTo>
                  <a:lnTo>
                    <a:pt x="8586216" y="227711"/>
                  </a:lnTo>
                  <a:lnTo>
                    <a:pt x="8531987" y="220853"/>
                  </a:lnTo>
                  <a:lnTo>
                    <a:pt x="8477631" y="214122"/>
                  </a:lnTo>
                  <a:lnTo>
                    <a:pt x="8423275" y="207518"/>
                  </a:lnTo>
                  <a:lnTo>
                    <a:pt x="8369046" y="201041"/>
                  </a:lnTo>
                  <a:lnTo>
                    <a:pt x="8314690" y="194564"/>
                  </a:lnTo>
                  <a:lnTo>
                    <a:pt x="8260334" y="188214"/>
                  </a:lnTo>
                  <a:lnTo>
                    <a:pt x="8205851" y="181991"/>
                  </a:lnTo>
                  <a:lnTo>
                    <a:pt x="8151495" y="175895"/>
                  </a:lnTo>
                  <a:lnTo>
                    <a:pt x="8097139" y="169926"/>
                  </a:lnTo>
                  <a:lnTo>
                    <a:pt x="8042656" y="164084"/>
                  </a:lnTo>
                  <a:lnTo>
                    <a:pt x="7988300" y="158242"/>
                  </a:lnTo>
                  <a:lnTo>
                    <a:pt x="7933817" y="152527"/>
                  </a:lnTo>
                  <a:lnTo>
                    <a:pt x="7879461" y="146939"/>
                  </a:lnTo>
                  <a:lnTo>
                    <a:pt x="7824978" y="141478"/>
                  </a:lnTo>
                  <a:lnTo>
                    <a:pt x="7770495" y="136144"/>
                  </a:lnTo>
                  <a:lnTo>
                    <a:pt x="7716139" y="130810"/>
                  </a:lnTo>
                  <a:lnTo>
                    <a:pt x="7661656" y="125603"/>
                  </a:lnTo>
                  <a:lnTo>
                    <a:pt x="7607173" y="120523"/>
                  </a:lnTo>
                  <a:lnTo>
                    <a:pt x="7552690" y="115570"/>
                  </a:lnTo>
                  <a:lnTo>
                    <a:pt x="7498207" y="110744"/>
                  </a:lnTo>
                  <a:lnTo>
                    <a:pt x="7443597" y="106045"/>
                  </a:lnTo>
                  <a:lnTo>
                    <a:pt x="7389114" y="101346"/>
                  </a:lnTo>
                  <a:lnTo>
                    <a:pt x="7334631" y="96774"/>
                  </a:lnTo>
                  <a:lnTo>
                    <a:pt x="7280148" y="92329"/>
                  </a:lnTo>
                  <a:lnTo>
                    <a:pt x="7225538" y="88011"/>
                  </a:lnTo>
                  <a:lnTo>
                    <a:pt x="7171055" y="83820"/>
                  </a:lnTo>
                  <a:lnTo>
                    <a:pt x="7116445" y="79629"/>
                  </a:lnTo>
                  <a:lnTo>
                    <a:pt x="7061962" y="75565"/>
                  </a:lnTo>
                  <a:lnTo>
                    <a:pt x="7007352" y="71755"/>
                  </a:lnTo>
                  <a:lnTo>
                    <a:pt x="6952742" y="67818"/>
                  </a:lnTo>
                  <a:lnTo>
                    <a:pt x="6898132" y="64135"/>
                  </a:lnTo>
                  <a:lnTo>
                    <a:pt x="6843649" y="60579"/>
                  </a:lnTo>
                  <a:lnTo>
                    <a:pt x="6789039" y="57023"/>
                  </a:lnTo>
                  <a:lnTo>
                    <a:pt x="6734429" y="53721"/>
                  </a:lnTo>
                  <a:lnTo>
                    <a:pt x="6679819" y="50419"/>
                  </a:lnTo>
                  <a:lnTo>
                    <a:pt x="6625209" y="47117"/>
                  </a:lnTo>
                  <a:lnTo>
                    <a:pt x="6570599" y="44069"/>
                  </a:lnTo>
                  <a:lnTo>
                    <a:pt x="6515989" y="41148"/>
                  </a:lnTo>
                  <a:lnTo>
                    <a:pt x="6461379" y="38227"/>
                  </a:lnTo>
                  <a:lnTo>
                    <a:pt x="6406769" y="35433"/>
                  </a:lnTo>
                  <a:lnTo>
                    <a:pt x="6352159" y="32766"/>
                  </a:lnTo>
                  <a:lnTo>
                    <a:pt x="6297422" y="30226"/>
                  </a:lnTo>
                  <a:lnTo>
                    <a:pt x="6242812" y="27813"/>
                  </a:lnTo>
                  <a:lnTo>
                    <a:pt x="6188202" y="25400"/>
                  </a:lnTo>
                  <a:lnTo>
                    <a:pt x="6133592" y="23114"/>
                  </a:lnTo>
                  <a:lnTo>
                    <a:pt x="6078855" y="20955"/>
                  </a:lnTo>
                  <a:lnTo>
                    <a:pt x="6024245" y="18923"/>
                  </a:lnTo>
                  <a:lnTo>
                    <a:pt x="5969508" y="17018"/>
                  </a:lnTo>
                  <a:lnTo>
                    <a:pt x="5914898" y="15240"/>
                  </a:lnTo>
                  <a:lnTo>
                    <a:pt x="5860288" y="13462"/>
                  </a:lnTo>
                  <a:lnTo>
                    <a:pt x="5805551" y="11811"/>
                  </a:lnTo>
                  <a:lnTo>
                    <a:pt x="5750941" y="10287"/>
                  </a:lnTo>
                  <a:lnTo>
                    <a:pt x="5696204" y="8890"/>
                  </a:lnTo>
                  <a:lnTo>
                    <a:pt x="5641594" y="7620"/>
                  </a:lnTo>
                  <a:lnTo>
                    <a:pt x="5586857" y="6350"/>
                  </a:lnTo>
                  <a:lnTo>
                    <a:pt x="5532247" y="5334"/>
                  </a:lnTo>
                  <a:lnTo>
                    <a:pt x="5477510" y="4318"/>
                  </a:lnTo>
                  <a:lnTo>
                    <a:pt x="5422773" y="3429"/>
                  </a:lnTo>
                  <a:lnTo>
                    <a:pt x="5368163" y="2667"/>
                  </a:lnTo>
                  <a:lnTo>
                    <a:pt x="5313426" y="1905"/>
                  </a:lnTo>
                  <a:lnTo>
                    <a:pt x="5258816" y="1397"/>
                  </a:lnTo>
                  <a:lnTo>
                    <a:pt x="5204079" y="889"/>
                  </a:lnTo>
                  <a:lnTo>
                    <a:pt x="5149342" y="508"/>
                  </a:lnTo>
                  <a:lnTo>
                    <a:pt x="5094732" y="254"/>
                  </a:lnTo>
                  <a:lnTo>
                    <a:pt x="5039995" y="0"/>
                  </a:lnTo>
                  <a:lnTo>
                    <a:pt x="4985385" y="0"/>
                  </a:lnTo>
                  <a:lnTo>
                    <a:pt x="4930648" y="0"/>
                  </a:lnTo>
                  <a:lnTo>
                    <a:pt x="4875911" y="254"/>
                  </a:lnTo>
                  <a:lnTo>
                    <a:pt x="4821301" y="508"/>
                  </a:lnTo>
                  <a:lnTo>
                    <a:pt x="4766564" y="762"/>
                  </a:lnTo>
                  <a:lnTo>
                    <a:pt x="4711827" y="1270"/>
                  </a:lnTo>
                  <a:lnTo>
                    <a:pt x="4657217" y="1778"/>
                  </a:lnTo>
                  <a:lnTo>
                    <a:pt x="4602480" y="2540"/>
                  </a:lnTo>
                  <a:lnTo>
                    <a:pt x="4547870" y="3302"/>
                  </a:lnTo>
                  <a:lnTo>
                    <a:pt x="4493133" y="4191"/>
                  </a:lnTo>
                  <a:lnTo>
                    <a:pt x="4438523" y="5207"/>
                  </a:lnTo>
                  <a:lnTo>
                    <a:pt x="4383786" y="6223"/>
                  </a:lnTo>
                  <a:lnTo>
                    <a:pt x="4329049" y="7493"/>
                  </a:lnTo>
                  <a:lnTo>
                    <a:pt x="4274439" y="8763"/>
                  </a:lnTo>
                  <a:lnTo>
                    <a:pt x="4219702" y="10160"/>
                  </a:lnTo>
                  <a:lnTo>
                    <a:pt x="4165092" y="11684"/>
                  </a:lnTo>
                  <a:lnTo>
                    <a:pt x="4110482" y="13208"/>
                  </a:lnTo>
                  <a:lnTo>
                    <a:pt x="4055745" y="14986"/>
                  </a:lnTo>
                  <a:lnTo>
                    <a:pt x="4001135" y="16764"/>
                  </a:lnTo>
                  <a:lnTo>
                    <a:pt x="3946398" y="18669"/>
                  </a:lnTo>
                  <a:lnTo>
                    <a:pt x="3891788" y="20701"/>
                  </a:lnTo>
                  <a:lnTo>
                    <a:pt x="3837178" y="22860"/>
                  </a:lnTo>
                  <a:lnTo>
                    <a:pt x="3782441" y="25146"/>
                  </a:lnTo>
                  <a:lnTo>
                    <a:pt x="3727831" y="27432"/>
                  </a:lnTo>
                  <a:lnTo>
                    <a:pt x="3673221" y="29845"/>
                  </a:lnTo>
                  <a:lnTo>
                    <a:pt x="3618611" y="32512"/>
                  </a:lnTo>
                  <a:lnTo>
                    <a:pt x="3564001" y="35052"/>
                  </a:lnTo>
                  <a:lnTo>
                    <a:pt x="3509264" y="37846"/>
                  </a:lnTo>
                  <a:lnTo>
                    <a:pt x="3454654" y="40767"/>
                  </a:lnTo>
                  <a:lnTo>
                    <a:pt x="3400044" y="43688"/>
                  </a:lnTo>
                  <a:lnTo>
                    <a:pt x="3345434" y="46736"/>
                  </a:lnTo>
                  <a:lnTo>
                    <a:pt x="3290824" y="49911"/>
                  </a:lnTo>
                  <a:lnTo>
                    <a:pt x="3236214" y="53213"/>
                  </a:lnTo>
                  <a:lnTo>
                    <a:pt x="3181731" y="56642"/>
                  </a:lnTo>
                  <a:lnTo>
                    <a:pt x="3127121" y="60071"/>
                  </a:lnTo>
                  <a:lnTo>
                    <a:pt x="3072511" y="63754"/>
                  </a:lnTo>
                  <a:lnTo>
                    <a:pt x="3017901" y="67437"/>
                  </a:lnTo>
                  <a:lnTo>
                    <a:pt x="2963418" y="71247"/>
                  </a:lnTo>
                  <a:lnTo>
                    <a:pt x="2908808" y="75057"/>
                  </a:lnTo>
                  <a:lnTo>
                    <a:pt x="2854198" y="79121"/>
                  </a:lnTo>
                  <a:lnTo>
                    <a:pt x="2799715" y="83312"/>
                  </a:lnTo>
                  <a:lnTo>
                    <a:pt x="2745105" y="87503"/>
                  </a:lnTo>
                  <a:lnTo>
                    <a:pt x="2690622" y="91821"/>
                  </a:lnTo>
                  <a:lnTo>
                    <a:pt x="2636139" y="96266"/>
                  </a:lnTo>
                  <a:lnTo>
                    <a:pt x="2581529" y="100711"/>
                  </a:lnTo>
                  <a:lnTo>
                    <a:pt x="2527046" y="105410"/>
                  </a:lnTo>
                  <a:lnTo>
                    <a:pt x="2472563" y="110109"/>
                  </a:lnTo>
                  <a:lnTo>
                    <a:pt x="2418080" y="114935"/>
                  </a:lnTo>
                  <a:lnTo>
                    <a:pt x="2363597" y="119888"/>
                  </a:lnTo>
                  <a:lnTo>
                    <a:pt x="2309114" y="124968"/>
                  </a:lnTo>
                  <a:lnTo>
                    <a:pt x="2254631" y="130175"/>
                  </a:lnTo>
                  <a:lnTo>
                    <a:pt x="2200148" y="135382"/>
                  </a:lnTo>
                  <a:lnTo>
                    <a:pt x="2145792" y="140843"/>
                  </a:lnTo>
                  <a:lnTo>
                    <a:pt x="2091308" y="146304"/>
                  </a:lnTo>
                  <a:lnTo>
                    <a:pt x="2036826" y="151892"/>
                  </a:lnTo>
                  <a:lnTo>
                    <a:pt x="1982470" y="157480"/>
                  </a:lnTo>
                  <a:lnTo>
                    <a:pt x="1927987" y="163322"/>
                  </a:lnTo>
                  <a:lnTo>
                    <a:pt x="1873631" y="169164"/>
                  </a:lnTo>
                  <a:lnTo>
                    <a:pt x="1819275" y="175260"/>
                  </a:lnTo>
                  <a:lnTo>
                    <a:pt x="1764792" y="181356"/>
                  </a:lnTo>
                  <a:lnTo>
                    <a:pt x="1710436" y="187579"/>
                  </a:lnTo>
                  <a:lnTo>
                    <a:pt x="1656080" y="193802"/>
                  </a:lnTo>
                  <a:lnTo>
                    <a:pt x="1601724" y="200279"/>
                  </a:lnTo>
                  <a:lnTo>
                    <a:pt x="1547495" y="206756"/>
                  </a:lnTo>
                  <a:lnTo>
                    <a:pt x="1493139" y="213360"/>
                  </a:lnTo>
                  <a:lnTo>
                    <a:pt x="1438783" y="220091"/>
                  </a:lnTo>
                  <a:lnTo>
                    <a:pt x="1384554" y="226949"/>
                  </a:lnTo>
                  <a:lnTo>
                    <a:pt x="1330198" y="233934"/>
                  </a:lnTo>
                  <a:lnTo>
                    <a:pt x="1275969" y="240919"/>
                  </a:lnTo>
                  <a:lnTo>
                    <a:pt x="1221663" y="248031"/>
                  </a:lnTo>
                  <a:lnTo>
                    <a:pt x="1167409" y="255397"/>
                  </a:lnTo>
                  <a:lnTo>
                    <a:pt x="1113167" y="262636"/>
                  </a:lnTo>
                  <a:lnTo>
                    <a:pt x="1058938" y="270129"/>
                  </a:lnTo>
                  <a:lnTo>
                    <a:pt x="1004722" y="277749"/>
                  </a:lnTo>
                  <a:lnTo>
                    <a:pt x="950518" y="285369"/>
                  </a:lnTo>
                  <a:lnTo>
                    <a:pt x="896340" y="293116"/>
                  </a:lnTo>
                  <a:lnTo>
                    <a:pt x="842162" y="300990"/>
                  </a:lnTo>
                  <a:lnTo>
                    <a:pt x="787996" y="308991"/>
                  </a:lnTo>
                  <a:lnTo>
                    <a:pt x="733856" y="317119"/>
                  </a:lnTo>
                  <a:lnTo>
                    <a:pt x="679716" y="325247"/>
                  </a:lnTo>
                  <a:lnTo>
                    <a:pt x="625602" y="333629"/>
                  </a:lnTo>
                  <a:lnTo>
                    <a:pt x="571500" y="342011"/>
                  </a:lnTo>
                  <a:lnTo>
                    <a:pt x="517398" y="350520"/>
                  </a:lnTo>
                  <a:lnTo>
                    <a:pt x="463321" y="359156"/>
                  </a:lnTo>
                  <a:lnTo>
                    <a:pt x="409270" y="367792"/>
                  </a:lnTo>
                  <a:lnTo>
                    <a:pt x="355219" y="376682"/>
                  </a:lnTo>
                  <a:lnTo>
                    <a:pt x="301193" y="385572"/>
                  </a:lnTo>
                  <a:lnTo>
                    <a:pt x="247180" y="394589"/>
                  </a:lnTo>
                  <a:lnTo>
                    <a:pt x="193179" y="403733"/>
                  </a:lnTo>
                  <a:lnTo>
                    <a:pt x="139192" y="413004"/>
                  </a:lnTo>
                  <a:lnTo>
                    <a:pt x="85227" y="422275"/>
                  </a:lnTo>
                  <a:lnTo>
                    <a:pt x="31276" y="431800"/>
                  </a:lnTo>
                  <a:lnTo>
                    <a:pt x="0" y="437261"/>
                  </a:lnTo>
                </a:path>
              </a:pathLst>
            </a:custGeom>
            <a:ln w="253746">
              <a:solidFill>
                <a:srgbClr val="B0B0B0"/>
              </a:solidFill>
            </a:ln>
          </p:spPr>
          <p:txBody>
            <a:bodyPr wrap="square" lIns="0" tIns="0" rIns="0" bIns="0" rtlCol="0"/>
            <a:lstStyle/>
            <a:p/>
          </p:txBody>
        </p:sp>
        <p:sp>
          <p:nvSpPr>
            <p:cNvPr id="11" name="object 11"/>
            <p:cNvSpPr/>
            <p:nvPr/>
          </p:nvSpPr>
          <p:spPr>
            <a:xfrm>
              <a:off x="380" y="3527679"/>
              <a:ext cx="9906000" cy="437515"/>
            </a:xfrm>
            <a:custGeom>
              <a:avLst/>
              <a:gdLst/>
              <a:ahLst/>
              <a:cxnLst/>
              <a:rect l="l" t="t" r="r" b="b"/>
              <a:pathLst>
                <a:path w="9906000" h="437514">
                  <a:moveTo>
                    <a:pt x="9906000" y="426847"/>
                  </a:moveTo>
                  <a:lnTo>
                    <a:pt x="9831705" y="413893"/>
                  </a:lnTo>
                  <a:lnTo>
                    <a:pt x="9777730" y="404622"/>
                  </a:lnTo>
                  <a:lnTo>
                    <a:pt x="9723628" y="395478"/>
                  </a:lnTo>
                  <a:lnTo>
                    <a:pt x="9669653" y="386461"/>
                  </a:lnTo>
                  <a:lnTo>
                    <a:pt x="9615678" y="377571"/>
                  </a:lnTo>
                  <a:lnTo>
                    <a:pt x="9561576" y="368808"/>
                  </a:lnTo>
                  <a:lnTo>
                    <a:pt x="9507474" y="360045"/>
                  </a:lnTo>
                  <a:lnTo>
                    <a:pt x="9453372" y="351409"/>
                  </a:lnTo>
                  <a:lnTo>
                    <a:pt x="9399397" y="342900"/>
                  </a:lnTo>
                  <a:lnTo>
                    <a:pt x="9345168" y="334518"/>
                  </a:lnTo>
                  <a:lnTo>
                    <a:pt x="9291066" y="326136"/>
                  </a:lnTo>
                  <a:lnTo>
                    <a:pt x="9236964" y="318008"/>
                  </a:lnTo>
                  <a:lnTo>
                    <a:pt x="9182862" y="309880"/>
                  </a:lnTo>
                  <a:lnTo>
                    <a:pt x="9128633" y="301879"/>
                  </a:lnTo>
                  <a:lnTo>
                    <a:pt x="9074531" y="294005"/>
                  </a:lnTo>
                  <a:lnTo>
                    <a:pt x="9020302" y="286258"/>
                  </a:lnTo>
                  <a:lnTo>
                    <a:pt x="8966073" y="278511"/>
                  </a:lnTo>
                  <a:lnTo>
                    <a:pt x="8911844" y="271018"/>
                  </a:lnTo>
                  <a:lnTo>
                    <a:pt x="8857615" y="263525"/>
                  </a:lnTo>
                  <a:lnTo>
                    <a:pt x="8803386" y="256159"/>
                  </a:lnTo>
                  <a:lnTo>
                    <a:pt x="8749157" y="248920"/>
                  </a:lnTo>
                  <a:lnTo>
                    <a:pt x="8694801" y="241808"/>
                  </a:lnTo>
                  <a:lnTo>
                    <a:pt x="8640572" y="234696"/>
                  </a:lnTo>
                  <a:lnTo>
                    <a:pt x="8586216" y="227711"/>
                  </a:lnTo>
                  <a:lnTo>
                    <a:pt x="8531987" y="220853"/>
                  </a:lnTo>
                  <a:lnTo>
                    <a:pt x="8477631" y="214122"/>
                  </a:lnTo>
                  <a:lnTo>
                    <a:pt x="8423275" y="207518"/>
                  </a:lnTo>
                  <a:lnTo>
                    <a:pt x="8369046" y="201041"/>
                  </a:lnTo>
                  <a:lnTo>
                    <a:pt x="8314690" y="194564"/>
                  </a:lnTo>
                  <a:lnTo>
                    <a:pt x="8260334" y="188214"/>
                  </a:lnTo>
                  <a:lnTo>
                    <a:pt x="8205851" y="181991"/>
                  </a:lnTo>
                  <a:lnTo>
                    <a:pt x="8151495" y="175895"/>
                  </a:lnTo>
                  <a:lnTo>
                    <a:pt x="8097139" y="169926"/>
                  </a:lnTo>
                  <a:lnTo>
                    <a:pt x="8042656" y="164084"/>
                  </a:lnTo>
                  <a:lnTo>
                    <a:pt x="7988300" y="158242"/>
                  </a:lnTo>
                  <a:lnTo>
                    <a:pt x="7933817" y="152527"/>
                  </a:lnTo>
                  <a:lnTo>
                    <a:pt x="7879461" y="146939"/>
                  </a:lnTo>
                  <a:lnTo>
                    <a:pt x="7824978" y="141478"/>
                  </a:lnTo>
                  <a:lnTo>
                    <a:pt x="7770495" y="136144"/>
                  </a:lnTo>
                  <a:lnTo>
                    <a:pt x="7716139" y="130810"/>
                  </a:lnTo>
                  <a:lnTo>
                    <a:pt x="7661656" y="125603"/>
                  </a:lnTo>
                  <a:lnTo>
                    <a:pt x="7607173" y="120523"/>
                  </a:lnTo>
                  <a:lnTo>
                    <a:pt x="7552690" y="115570"/>
                  </a:lnTo>
                  <a:lnTo>
                    <a:pt x="7498207" y="110744"/>
                  </a:lnTo>
                  <a:lnTo>
                    <a:pt x="7443597" y="106045"/>
                  </a:lnTo>
                  <a:lnTo>
                    <a:pt x="7389114" y="101346"/>
                  </a:lnTo>
                  <a:lnTo>
                    <a:pt x="7334631" y="96774"/>
                  </a:lnTo>
                  <a:lnTo>
                    <a:pt x="7280148" y="92329"/>
                  </a:lnTo>
                  <a:lnTo>
                    <a:pt x="7225538" y="88011"/>
                  </a:lnTo>
                  <a:lnTo>
                    <a:pt x="7171055" y="83820"/>
                  </a:lnTo>
                  <a:lnTo>
                    <a:pt x="7116445" y="79629"/>
                  </a:lnTo>
                  <a:lnTo>
                    <a:pt x="7061962" y="75565"/>
                  </a:lnTo>
                  <a:lnTo>
                    <a:pt x="7007352" y="71755"/>
                  </a:lnTo>
                  <a:lnTo>
                    <a:pt x="6952742" y="67818"/>
                  </a:lnTo>
                  <a:lnTo>
                    <a:pt x="6898132" y="64135"/>
                  </a:lnTo>
                  <a:lnTo>
                    <a:pt x="6843649" y="60579"/>
                  </a:lnTo>
                  <a:lnTo>
                    <a:pt x="6789039" y="57023"/>
                  </a:lnTo>
                  <a:lnTo>
                    <a:pt x="6734429" y="53721"/>
                  </a:lnTo>
                  <a:lnTo>
                    <a:pt x="6679819" y="50419"/>
                  </a:lnTo>
                  <a:lnTo>
                    <a:pt x="6625209" y="47117"/>
                  </a:lnTo>
                  <a:lnTo>
                    <a:pt x="6570599" y="44069"/>
                  </a:lnTo>
                  <a:lnTo>
                    <a:pt x="6515989" y="41148"/>
                  </a:lnTo>
                  <a:lnTo>
                    <a:pt x="6461379" y="38226"/>
                  </a:lnTo>
                  <a:lnTo>
                    <a:pt x="6406769" y="35433"/>
                  </a:lnTo>
                  <a:lnTo>
                    <a:pt x="6352159" y="32766"/>
                  </a:lnTo>
                  <a:lnTo>
                    <a:pt x="6297422" y="30225"/>
                  </a:lnTo>
                  <a:lnTo>
                    <a:pt x="6242812" y="27812"/>
                  </a:lnTo>
                  <a:lnTo>
                    <a:pt x="6188202" y="25400"/>
                  </a:lnTo>
                  <a:lnTo>
                    <a:pt x="6133592" y="23113"/>
                  </a:lnTo>
                  <a:lnTo>
                    <a:pt x="6078855" y="20955"/>
                  </a:lnTo>
                  <a:lnTo>
                    <a:pt x="6024245" y="18923"/>
                  </a:lnTo>
                  <a:lnTo>
                    <a:pt x="5969508" y="17018"/>
                  </a:lnTo>
                  <a:lnTo>
                    <a:pt x="5914898" y="15240"/>
                  </a:lnTo>
                  <a:lnTo>
                    <a:pt x="5860288" y="13462"/>
                  </a:lnTo>
                  <a:lnTo>
                    <a:pt x="5805551" y="11811"/>
                  </a:lnTo>
                  <a:lnTo>
                    <a:pt x="5750941" y="10287"/>
                  </a:lnTo>
                  <a:lnTo>
                    <a:pt x="5696204" y="8890"/>
                  </a:lnTo>
                  <a:lnTo>
                    <a:pt x="5641594" y="7620"/>
                  </a:lnTo>
                  <a:lnTo>
                    <a:pt x="5586857" y="6350"/>
                  </a:lnTo>
                  <a:lnTo>
                    <a:pt x="5532247" y="5334"/>
                  </a:lnTo>
                  <a:lnTo>
                    <a:pt x="5477510" y="4318"/>
                  </a:lnTo>
                  <a:lnTo>
                    <a:pt x="5422773" y="3429"/>
                  </a:lnTo>
                  <a:lnTo>
                    <a:pt x="5368163" y="2667"/>
                  </a:lnTo>
                  <a:lnTo>
                    <a:pt x="5313426" y="1905"/>
                  </a:lnTo>
                  <a:lnTo>
                    <a:pt x="5258816" y="1397"/>
                  </a:lnTo>
                  <a:lnTo>
                    <a:pt x="5204079" y="888"/>
                  </a:lnTo>
                  <a:lnTo>
                    <a:pt x="5149342" y="508"/>
                  </a:lnTo>
                  <a:lnTo>
                    <a:pt x="5094732" y="254"/>
                  </a:lnTo>
                  <a:lnTo>
                    <a:pt x="5039995" y="0"/>
                  </a:lnTo>
                  <a:lnTo>
                    <a:pt x="4985385" y="0"/>
                  </a:lnTo>
                  <a:lnTo>
                    <a:pt x="4930648" y="0"/>
                  </a:lnTo>
                  <a:lnTo>
                    <a:pt x="4875911" y="254"/>
                  </a:lnTo>
                  <a:lnTo>
                    <a:pt x="4821301" y="508"/>
                  </a:lnTo>
                  <a:lnTo>
                    <a:pt x="4766564" y="762"/>
                  </a:lnTo>
                  <a:lnTo>
                    <a:pt x="4711827" y="1270"/>
                  </a:lnTo>
                  <a:lnTo>
                    <a:pt x="4657217" y="1778"/>
                  </a:lnTo>
                  <a:lnTo>
                    <a:pt x="4602480" y="2540"/>
                  </a:lnTo>
                  <a:lnTo>
                    <a:pt x="4547870" y="3301"/>
                  </a:lnTo>
                  <a:lnTo>
                    <a:pt x="4493133" y="4191"/>
                  </a:lnTo>
                  <a:lnTo>
                    <a:pt x="4438523" y="5207"/>
                  </a:lnTo>
                  <a:lnTo>
                    <a:pt x="4383786" y="6223"/>
                  </a:lnTo>
                  <a:lnTo>
                    <a:pt x="4329049" y="7493"/>
                  </a:lnTo>
                  <a:lnTo>
                    <a:pt x="4274439" y="8762"/>
                  </a:lnTo>
                  <a:lnTo>
                    <a:pt x="4219702" y="10160"/>
                  </a:lnTo>
                  <a:lnTo>
                    <a:pt x="4165092" y="11684"/>
                  </a:lnTo>
                  <a:lnTo>
                    <a:pt x="4110482" y="13208"/>
                  </a:lnTo>
                  <a:lnTo>
                    <a:pt x="4055745" y="14986"/>
                  </a:lnTo>
                  <a:lnTo>
                    <a:pt x="4001135" y="16763"/>
                  </a:lnTo>
                  <a:lnTo>
                    <a:pt x="3946398" y="18669"/>
                  </a:lnTo>
                  <a:lnTo>
                    <a:pt x="3891788" y="20700"/>
                  </a:lnTo>
                  <a:lnTo>
                    <a:pt x="3837178" y="22860"/>
                  </a:lnTo>
                  <a:lnTo>
                    <a:pt x="3782441" y="25146"/>
                  </a:lnTo>
                  <a:lnTo>
                    <a:pt x="3727831" y="27432"/>
                  </a:lnTo>
                  <a:lnTo>
                    <a:pt x="3673221" y="29845"/>
                  </a:lnTo>
                  <a:lnTo>
                    <a:pt x="3618611" y="32512"/>
                  </a:lnTo>
                  <a:lnTo>
                    <a:pt x="3564001" y="35051"/>
                  </a:lnTo>
                  <a:lnTo>
                    <a:pt x="3509264" y="37846"/>
                  </a:lnTo>
                  <a:lnTo>
                    <a:pt x="3454654" y="40767"/>
                  </a:lnTo>
                  <a:lnTo>
                    <a:pt x="3400044" y="43687"/>
                  </a:lnTo>
                  <a:lnTo>
                    <a:pt x="3345434" y="46736"/>
                  </a:lnTo>
                  <a:lnTo>
                    <a:pt x="3290824" y="49911"/>
                  </a:lnTo>
                  <a:lnTo>
                    <a:pt x="3236214" y="53212"/>
                  </a:lnTo>
                  <a:lnTo>
                    <a:pt x="3181731" y="56642"/>
                  </a:lnTo>
                  <a:lnTo>
                    <a:pt x="3127121" y="60071"/>
                  </a:lnTo>
                  <a:lnTo>
                    <a:pt x="3072511" y="63754"/>
                  </a:lnTo>
                  <a:lnTo>
                    <a:pt x="3017901" y="67437"/>
                  </a:lnTo>
                  <a:lnTo>
                    <a:pt x="2963418" y="71247"/>
                  </a:lnTo>
                  <a:lnTo>
                    <a:pt x="2908808" y="75057"/>
                  </a:lnTo>
                  <a:lnTo>
                    <a:pt x="2854198" y="79121"/>
                  </a:lnTo>
                  <a:lnTo>
                    <a:pt x="2799715" y="83312"/>
                  </a:lnTo>
                  <a:lnTo>
                    <a:pt x="2745105" y="87503"/>
                  </a:lnTo>
                  <a:lnTo>
                    <a:pt x="2690622" y="91821"/>
                  </a:lnTo>
                  <a:lnTo>
                    <a:pt x="2636139" y="96266"/>
                  </a:lnTo>
                  <a:lnTo>
                    <a:pt x="2581529" y="100711"/>
                  </a:lnTo>
                  <a:lnTo>
                    <a:pt x="2527046" y="105410"/>
                  </a:lnTo>
                  <a:lnTo>
                    <a:pt x="2472563" y="110109"/>
                  </a:lnTo>
                  <a:lnTo>
                    <a:pt x="2418080" y="114935"/>
                  </a:lnTo>
                  <a:lnTo>
                    <a:pt x="2363597" y="119888"/>
                  </a:lnTo>
                  <a:lnTo>
                    <a:pt x="2309114" y="124968"/>
                  </a:lnTo>
                  <a:lnTo>
                    <a:pt x="2254631" y="130175"/>
                  </a:lnTo>
                  <a:lnTo>
                    <a:pt x="2200148" y="135382"/>
                  </a:lnTo>
                  <a:lnTo>
                    <a:pt x="2145792" y="140843"/>
                  </a:lnTo>
                  <a:lnTo>
                    <a:pt x="2091308" y="146304"/>
                  </a:lnTo>
                  <a:lnTo>
                    <a:pt x="2036826" y="151892"/>
                  </a:lnTo>
                  <a:lnTo>
                    <a:pt x="1982470" y="157480"/>
                  </a:lnTo>
                  <a:lnTo>
                    <a:pt x="1927987" y="163322"/>
                  </a:lnTo>
                  <a:lnTo>
                    <a:pt x="1873631" y="169164"/>
                  </a:lnTo>
                  <a:lnTo>
                    <a:pt x="1819275" y="175260"/>
                  </a:lnTo>
                  <a:lnTo>
                    <a:pt x="1764792" y="181356"/>
                  </a:lnTo>
                  <a:lnTo>
                    <a:pt x="1710436" y="187579"/>
                  </a:lnTo>
                  <a:lnTo>
                    <a:pt x="1656080" y="193802"/>
                  </a:lnTo>
                  <a:lnTo>
                    <a:pt x="1601724" y="200279"/>
                  </a:lnTo>
                  <a:lnTo>
                    <a:pt x="1547495" y="206756"/>
                  </a:lnTo>
                  <a:lnTo>
                    <a:pt x="1493139" y="213360"/>
                  </a:lnTo>
                  <a:lnTo>
                    <a:pt x="1438783" y="220091"/>
                  </a:lnTo>
                  <a:lnTo>
                    <a:pt x="1384554" y="226949"/>
                  </a:lnTo>
                  <a:lnTo>
                    <a:pt x="1330198" y="233934"/>
                  </a:lnTo>
                  <a:lnTo>
                    <a:pt x="1275969" y="240919"/>
                  </a:lnTo>
                  <a:lnTo>
                    <a:pt x="1221663" y="248031"/>
                  </a:lnTo>
                  <a:lnTo>
                    <a:pt x="1167409" y="255397"/>
                  </a:lnTo>
                  <a:lnTo>
                    <a:pt x="1113167" y="262636"/>
                  </a:lnTo>
                  <a:lnTo>
                    <a:pt x="1058938" y="270129"/>
                  </a:lnTo>
                  <a:lnTo>
                    <a:pt x="1004722" y="277749"/>
                  </a:lnTo>
                  <a:lnTo>
                    <a:pt x="950518" y="285369"/>
                  </a:lnTo>
                  <a:lnTo>
                    <a:pt x="896340" y="293116"/>
                  </a:lnTo>
                  <a:lnTo>
                    <a:pt x="842162" y="300990"/>
                  </a:lnTo>
                  <a:lnTo>
                    <a:pt x="787996" y="308991"/>
                  </a:lnTo>
                  <a:lnTo>
                    <a:pt x="733856" y="317119"/>
                  </a:lnTo>
                  <a:lnTo>
                    <a:pt x="679716" y="325247"/>
                  </a:lnTo>
                  <a:lnTo>
                    <a:pt x="625602" y="333629"/>
                  </a:lnTo>
                  <a:lnTo>
                    <a:pt x="571500" y="342011"/>
                  </a:lnTo>
                  <a:lnTo>
                    <a:pt x="517398" y="350520"/>
                  </a:lnTo>
                  <a:lnTo>
                    <a:pt x="463321" y="359156"/>
                  </a:lnTo>
                  <a:lnTo>
                    <a:pt x="409270" y="367792"/>
                  </a:lnTo>
                  <a:lnTo>
                    <a:pt x="355219" y="376682"/>
                  </a:lnTo>
                  <a:lnTo>
                    <a:pt x="301193" y="385572"/>
                  </a:lnTo>
                  <a:lnTo>
                    <a:pt x="247180" y="394589"/>
                  </a:lnTo>
                  <a:lnTo>
                    <a:pt x="193179" y="403733"/>
                  </a:lnTo>
                  <a:lnTo>
                    <a:pt x="139192" y="413004"/>
                  </a:lnTo>
                  <a:lnTo>
                    <a:pt x="85227" y="422275"/>
                  </a:lnTo>
                  <a:lnTo>
                    <a:pt x="31276" y="431800"/>
                  </a:lnTo>
                  <a:lnTo>
                    <a:pt x="0" y="437261"/>
                  </a:lnTo>
                </a:path>
              </a:pathLst>
            </a:custGeom>
            <a:ln w="57150">
              <a:solidFill>
                <a:srgbClr val="DCDCDC"/>
              </a:solidFill>
            </a:ln>
          </p:spPr>
          <p:txBody>
            <a:bodyPr wrap="square" lIns="0" tIns="0" rIns="0" bIns="0" rtlCol="0"/>
            <a:lstStyle/>
            <a:p/>
          </p:txBody>
        </p:sp>
      </p:grpSp>
      <p:sp>
        <p:nvSpPr>
          <p:cNvPr id="12" name="object 12"/>
          <p:cNvSpPr txBox="1">
            <a:spLocks noGrp="1"/>
          </p:cNvSpPr>
          <p:nvPr>
            <p:ph type="title"/>
          </p:nvPr>
        </p:nvSpPr>
        <p:spPr>
          <a:xfrm>
            <a:off x="1143253" y="1092454"/>
            <a:ext cx="6823075" cy="864235"/>
          </a:xfrm>
          <a:prstGeom prst="rect"/>
        </p:spPr>
        <p:txBody>
          <a:bodyPr wrap="square" lIns="0" tIns="12700" rIns="0" bIns="0" rtlCol="0" vert="horz">
            <a:spAutoFit/>
          </a:bodyPr>
          <a:lstStyle/>
          <a:p>
            <a:pPr marL="12700">
              <a:lnSpc>
                <a:spcPct val="100000"/>
              </a:lnSpc>
              <a:spcBef>
                <a:spcPts val="100"/>
              </a:spcBef>
            </a:pPr>
            <a:r>
              <a:rPr dirty="0" sz="5500" spc="-20" b="0">
                <a:solidFill>
                  <a:srgbClr val="619F94"/>
                </a:solidFill>
                <a:latin typeface="Calibri Light"/>
                <a:cs typeface="Calibri Light"/>
              </a:rPr>
              <a:t>Problem-Based</a:t>
            </a:r>
            <a:r>
              <a:rPr dirty="0" sz="5500" spc="-145" b="0">
                <a:solidFill>
                  <a:srgbClr val="619F94"/>
                </a:solidFill>
                <a:latin typeface="Calibri Light"/>
                <a:cs typeface="Calibri Light"/>
              </a:rPr>
              <a:t> </a:t>
            </a:r>
            <a:r>
              <a:rPr dirty="0" sz="5500" spc="-10" b="0">
                <a:solidFill>
                  <a:srgbClr val="619F94"/>
                </a:solidFill>
                <a:latin typeface="Calibri Light"/>
                <a:cs typeface="Calibri Light"/>
              </a:rPr>
              <a:t>Learning</a:t>
            </a:r>
            <a:endParaRPr sz="5500">
              <a:latin typeface="Calibri Light"/>
              <a:cs typeface="Calibri 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grpSp>
        <p:nvGrpSpPr>
          <p:cNvPr id="3" name="object 3"/>
          <p:cNvGrpSpPr/>
          <p:nvPr/>
        </p:nvGrpSpPr>
        <p:grpSpPr>
          <a:xfrm>
            <a:off x="-126619" y="1580197"/>
            <a:ext cx="10160000" cy="4672330"/>
            <a:chOff x="-126619" y="1580197"/>
            <a:chExt cx="10160000" cy="4672330"/>
          </a:xfrm>
        </p:grpSpPr>
        <p:sp>
          <p:nvSpPr>
            <p:cNvPr id="4" name="object 4"/>
            <p:cNvSpPr/>
            <p:nvPr/>
          </p:nvSpPr>
          <p:spPr>
            <a:xfrm>
              <a:off x="380" y="5687949"/>
              <a:ext cx="9906000" cy="437515"/>
            </a:xfrm>
            <a:custGeom>
              <a:avLst/>
              <a:gdLst/>
              <a:ahLst/>
              <a:cxnLst/>
              <a:rect l="l" t="t" r="r" b="b"/>
              <a:pathLst>
                <a:path w="9906000" h="437514">
                  <a:moveTo>
                    <a:pt x="9906000" y="427863"/>
                  </a:moveTo>
                  <a:lnTo>
                    <a:pt x="9831705" y="414921"/>
                  </a:lnTo>
                  <a:lnTo>
                    <a:pt x="9777730" y="405663"/>
                  </a:lnTo>
                  <a:lnTo>
                    <a:pt x="9723628" y="396506"/>
                  </a:lnTo>
                  <a:lnTo>
                    <a:pt x="9669653" y="387451"/>
                  </a:lnTo>
                  <a:lnTo>
                    <a:pt x="9615678" y="378510"/>
                  </a:lnTo>
                  <a:lnTo>
                    <a:pt x="9561576" y="369671"/>
                  </a:lnTo>
                  <a:lnTo>
                    <a:pt x="9507474" y="360933"/>
                  </a:lnTo>
                  <a:lnTo>
                    <a:pt x="9453372" y="352297"/>
                  </a:lnTo>
                  <a:lnTo>
                    <a:pt x="9399397" y="343763"/>
                  </a:lnTo>
                  <a:lnTo>
                    <a:pt x="9345168" y="335343"/>
                  </a:lnTo>
                  <a:lnTo>
                    <a:pt x="9291066" y="327025"/>
                  </a:lnTo>
                  <a:lnTo>
                    <a:pt x="9236964" y="318808"/>
                  </a:lnTo>
                  <a:lnTo>
                    <a:pt x="9182862" y="310692"/>
                  </a:lnTo>
                  <a:lnTo>
                    <a:pt x="9128633" y="302691"/>
                  </a:lnTo>
                  <a:lnTo>
                    <a:pt x="9074531" y="294792"/>
                  </a:lnTo>
                  <a:lnTo>
                    <a:pt x="9020302" y="286994"/>
                  </a:lnTo>
                  <a:lnTo>
                    <a:pt x="8966073" y="279298"/>
                  </a:lnTo>
                  <a:lnTo>
                    <a:pt x="8911844" y="271716"/>
                  </a:lnTo>
                  <a:lnTo>
                    <a:pt x="8857615" y="264236"/>
                  </a:lnTo>
                  <a:lnTo>
                    <a:pt x="8803386" y="256857"/>
                  </a:lnTo>
                  <a:lnTo>
                    <a:pt x="8749157" y="249580"/>
                  </a:lnTo>
                  <a:lnTo>
                    <a:pt x="8694801" y="242404"/>
                  </a:lnTo>
                  <a:lnTo>
                    <a:pt x="8640572" y="235343"/>
                  </a:lnTo>
                  <a:lnTo>
                    <a:pt x="8586216" y="228384"/>
                  </a:lnTo>
                  <a:lnTo>
                    <a:pt x="8531987" y="221526"/>
                  </a:lnTo>
                  <a:lnTo>
                    <a:pt x="8477631" y="214769"/>
                  </a:lnTo>
                  <a:lnTo>
                    <a:pt x="8423275" y="208127"/>
                  </a:lnTo>
                  <a:lnTo>
                    <a:pt x="8369046" y="201587"/>
                  </a:lnTo>
                  <a:lnTo>
                    <a:pt x="8314690" y="195148"/>
                  </a:lnTo>
                  <a:lnTo>
                    <a:pt x="8260334" y="188810"/>
                  </a:lnTo>
                  <a:lnTo>
                    <a:pt x="8205851" y="182575"/>
                  </a:lnTo>
                  <a:lnTo>
                    <a:pt x="8151495" y="176453"/>
                  </a:lnTo>
                  <a:lnTo>
                    <a:pt x="8097139" y="170434"/>
                  </a:lnTo>
                  <a:lnTo>
                    <a:pt x="8042656" y="164515"/>
                  </a:lnTo>
                  <a:lnTo>
                    <a:pt x="7988300" y="158711"/>
                  </a:lnTo>
                  <a:lnTo>
                    <a:pt x="7933817" y="152996"/>
                  </a:lnTo>
                  <a:lnTo>
                    <a:pt x="7879461" y="147396"/>
                  </a:lnTo>
                  <a:lnTo>
                    <a:pt x="7824978" y="141897"/>
                  </a:lnTo>
                  <a:lnTo>
                    <a:pt x="7770495" y="136512"/>
                  </a:lnTo>
                  <a:lnTo>
                    <a:pt x="7716139" y="131216"/>
                  </a:lnTo>
                  <a:lnTo>
                    <a:pt x="7661656" y="126034"/>
                  </a:lnTo>
                  <a:lnTo>
                    <a:pt x="7607173" y="120954"/>
                  </a:lnTo>
                  <a:lnTo>
                    <a:pt x="7552690" y="115976"/>
                  </a:lnTo>
                  <a:lnTo>
                    <a:pt x="7498207" y="111099"/>
                  </a:lnTo>
                  <a:lnTo>
                    <a:pt x="7443597" y="106337"/>
                  </a:lnTo>
                  <a:lnTo>
                    <a:pt x="7389114" y="101676"/>
                  </a:lnTo>
                  <a:lnTo>
                    <a:pt x="7334631" y="97116"/>
                  </a:lnTo>
                  <a:lnTo>
                    <a:pt x="7280148" y="92671"/>
                  </a:lnTo>
                  <a:lnTo>
                    <a:pt x="7225538" y="88315"/>
                  </a:lnTo>
                  <a:lnTo>
                    <a:pt x="7171055" y="84073"/>
                  </a:lnTo>
                  <a:lnTo>
                    <a:pt x="7116445" y="79933"/>
                  </a:lnTo>
                  <a:lnTo>
                    <a:pt x="7061962" y="75895"/>
                  </a:lnTo>
                  <a:lnTo>
                    <a:pt x="7007352" y="71970"/>
                  </a:lnTo>
                  <a:lnTo>
                    <a:pt x="6952742" y="68148"/>
                  </a:lnTo>
                  <a:lnTo>
                    <a:pt x="6898132" y="64427"/>
                  </a:lnTo>
                  <a:lnTo>
                    <a:pt x="6843649" y="60807"/>
                  </a:lnTo>
                  <a:lnTo>
                    <a:pt x="6789039" y="57289"/>
                  </a:lnTo>
                  <a:lnTo>
                    <a:pt x="6734429" y="53886"/>
                  </a:lnTo>
                  <a:lnTo>
                    <a:pt x="6679819" y="50584"/>
                  </a:lnTo>
                  <a:lnTo>
                    <a:pt x="6625209" y="47383"/>
                  </a:lnTo>
                  <a:lnTo>
                    <a:pt x="6570599" y="44284"/>
                  </a:lnTo>
                  <a:lnTo>
                    <a:pt x="6515989" y="41300"/>
                  </a:lnTo>
                  <a:lnTo>
                    <a:pt x="6461379" y="38404"/>
                  </a:lnTo>
                  <a:lnTo>
                    <a:pt x="6406769" y="35623"/>
                  </a:lnTo>
                  <a:lnTo>
                    <a:pt x="6352159" y="32956"/>
                  </a:lnTo>
                  <a:lnTo>
                    <a:pt x="6297422" y="30378"/>
                  </a:lnTo>
                  <a:lnTo>
                    <a:pt x="6242812" y="27914"/>
                  </a:lnTo>
                  <a:lnTo>
                    <a:pt x="6188202" y="25552"/>
                  </a:lnTo>
                  <a:lnTo>
                    <a:pt x="6133592" y="23291"/>
                  </a:lnTo>
                  <a:lnTo>
                    <a:pt x="6078855" y="21132"/>
                  </a:lnTo>
                  <a:lnTo>
                    <a:pt x="6024245" y="19088"/>
                  </a:lnTo>
                  <a:lnTo>
                    <a:pt x="5969508" y="17144"/>
                  </a:lnTo>
                  <a:lnTo>
                    <a:pt x="5914898" y="15303"/>
                  </a:lnTo>
                  <a:lnTo>
                    <a:pt x="5860288" y="13563"/>
                  </a:lnTo>
                  <a:lnTo>
                    <a:pt x="5805551" y="11937"/>
                  </a:lnTo>
                  <a:lnTo>
                    <a:pt x="5750941" y="10401"/>
                  </a:lnTo>
                  <a:lnTo>
                    <a:pt x="5696204" y="8978"/>
                  </a:lnTo>
                  <a:lnTo>
                    <a:pt x="5641594" y="7670"/>
                  </a:lnTo>
                  <a:lnTo>
                    <a:pt x="5586857" y="6451"/>
                  </a:lnTo>
                  <a:lnTo>
                    <a:pt x="5532247" y="5346"/>
                  </a:lnTo>
                  <a:lnTo>
                    <a:pt x="5477510" y="4343"/>
                  </a:lnTo>
                  <a:lnTo>
                    <a:pt x="5422773" y="3441"/>
                  </a:lnTo>
                  <a:lnTo>
                    <a:pt x="5368163" y="2641"/>
                  </a:lnTo>
                  <a:lnTo>
                    <a:pt x="5313426" y="1955"/>
                  </a:lnTo>
                  <a:lnTo>
                    <a:pt x="5258816" y="1358"/>
                  </a:lnTo>
                  <a:lnTo>
                    <a:pt x="5204079" y="876"/>
                  </a:lnTo>
                  <a:lnTo>
                    <a:pt x="5149342" y="507"/>
                  </a:lnTo>
                  <a:lnTo>
                    <a:pt x="5094732" y="228"/>
                  </a:lnTo>
                  <a:lnTo>
                    <a:pt x="5039995" y="63"/>
                  </a:lnTo>
                  <a:lnTo>
                    <a:pt x="4985385" y="0"/>
                  </a:lnTo>
                  <a:lnTo>
                    <a:pt x="4930648" y="38"/>
                  </a:lnTo>
                  <a:lnTo>
                    <a:pt x="4875911" y="190"/>
                  </a:lnTo>
                  <a:lnTo>
                    <a:pt x="4821301" y="431"/>
                  </a:lnTo>
                  <a:lnTo>
                    <a:pt x="4766564" y="787"/>
                  </a:lnTo>
                  <a:lnTo>
                    <a:pt x="4711827" y="1244"/>
                  </a:lnTo>
                  <a:lnTo>
                    <a:pt x="4657217" y="1803"/>
                  </a:lnTo>
                  <a:lnTo>
                    <a:pt x="4602480" y="2476"/>
                  </a:lnTo>
                  <a:lnTo>
                    <a:pt x="4547870" y="3251"/>
                  </a:lnTo>
                  <a:lnTo>
                    <a:pt x="4493133" y="4127"/>
                  </a:lnTo>
                  <a:lnTo>
                    <a:pt x="4438523" y="5105"/>
                  </a:lnTo>
                  <a:lnTo>
                    <a:pt x="4383786" y="6184"/>
                  </a:lnTo>
                  <a:lnTo>
                    <a:pt x="4329049" y="7378"/>
                  </a:lnTo>
                  <a:lnTo>
                    <a:pt x="4274439" y="8674"/>
                  </a:lnTo>
                  <a:lnTo>
                    <a:pt x="4219702" y="10071"/>
                  </a:lnTo>
                  <a:lnTo>
                    <a:pt x="4165092" y="11582"/>
                  </a:lnTo>
                  <a:lnTo>
                    <a:pt x="4110482" y="13182"/>
                  </a:lnTo>
                  <a:lnTo>
                    <a:pt x="4055745" y="14897"/>
                  </a:lnTo>
                  <a:lnTo>
                    <a:pt x="4001135" y="16713"/>
                  </a:lnTo>
                  <a:lnTo>
                    <a:pt x="3946398" y="18630"/>
                  </a:lnTo>
                  <a:lnTo>
                    <a:pt x="3891788" y="20662"/>
                  </a:lnTo>
                  <a:lnTo>
                    <a:pt x="3837178" y="22783"/>
                  </a:lnTo>
                  <a:lnTo>
                    <a:pt x="3782441" y="25018"/>
                  </a:lnTo>
                  <a:lnTo>
                    <a:pt x="3727831" y="27368"/>
                  </a:lnTo>
                  <a:lnTo>
                    <a:pt x="3673221" y="29806"/>
                  </a:lnTo>
                  <a:lnTo>
                    <a:pt x="3618611" y="32359"/>
                  </a:lnTo>
                  <a:lnTo>
                    <a:pt x="3564001" y="35013"/>
                  </a:lnTo>
                  <a:lnTo>
                    <a:pt x="3509264" y="37769"/>
                  </a:lnTo>
                  <a:lnTo>
                    <a:pt x="3454654" y="40627"/>
                  </a:lnTo>
                  <a:lnTo>
                    <a:pt x="3400044" y="43599"/>
                  </a:lnTo>
                  <a:lnTo>
                    <a:pt x="3345434" y="46659"/>
                  </a:lnTo>
                  <a:lnTo>
                    <a:pt x="3290824" y="49834"/>
                  </a:lnTo>
                  <a:lnTo>
                    <a:pt x="3236214" y="53124"/>
                  </a:lnTo>
                  <a:lnTo>
                    <a:pt x="3181731" y="56502"/>
                  </a:lnTo>
                  <a:lnTo>
                    <a:pt x="3127121" y="59994"/>
                  </a:lnTo>
                  <a:lnTo>
                    <a:pt x="3072511" y="63588"/>
                  </a:lnTo>
                  <a:lnTo>
                    <a:pt x="3017901" y="67284"/>
                  </a:lnTo>
                  <a:lnTo>
                    <a:pt x="2963418" y="71081"/>
                  </a:lnTo>
                  <a:lnTo>
                    <a:pt x="2908808" y="74993"/>
                  </a:lnTo>
                  <a:lnTo>
                    <a:pt x="2854198" y="79006"/>
                  </a:lnTo>
                  <a:lnTo>
                    <a:pt x="2799715" y="83121"/>
                  </a:lnTo>
                  <a:lnTo>
                    <a:pt x="2745105" y="87337"/>
                  </a:lnTo>
                  <a:lnTo>
                    <a:pt x="2690622" y="91668"/>
                  </a:lnTo>
                  <a:lnTo>
                    <a:pt x="2636139" y="96088"/>
                  </a:lnTo>
                  <a:lnTo>
                    <a:pt x="2581529" y="100622"/>
                  </a:lnTo>
                  <a:lnTo>
                    <a:pt x="2527046" y="105270"/>
                  </a:lnTo>
                  <a:lnTo>
                    <a:pt x="2472563" y="110007"/>
                  </a:lnTo>
                  <a:lnTo>
                    <a:pt x="2418080" y="114858"/>
                  </a:lnTo>
                  <a:lnTo>
                    <a:pt x="2363597" y="119811"/>
                  </a:lnTo>
                  <a:lnTo>
                    <a:pt x="2309114" y="124866"/>
                  </a:lnTo>
                  <a:lnTo>
                    <a:pt x="2254631" y="130022"/>
                  </a:lnTo>
                  <a:lnTo>
                    <a:pt x="2200148" y="135293"/>
                  </a:lnTo>
                  <a:lnTo>
                    <a:pt x="2145792" y="140652"/>
                  </a:lnTo>
                  <a:lnTo>
                    <a:pt x="2091308" y="146126"/>
                  </a:lnTo>
                  <a:lnTo>
                    <a:pt x="2036826" y="151714"/>
                  </a:lnTo>
                  <a:lnTo>
                    <a:pt x="1982470" y="157391"/>
                  </a:lnTo>
                  <a:lnTo>
                    <a:pt x="1927987" y="163182"/>
                  </a:lnTo>
                  <a:lnTo>
                    <a:pt x="1873631" y="169075"/>
                  </a:lnTo>
                  <a:lnTo>
                    <a:pt x="1819275" y="175069"/>
                  </a:lnTo>
                  <a:lnTo>
                    <a:pt x="1764792" y="181165"/>
                  </a:lnTo>
                  <a:lnTo>
                    <a:pt x="1710436" y="187375"/>
                  </a:lnTo>
                  <a:lnTo>
                    <a:pt x="1656080" y="193687"/>
                  </a:lnTo>
                  <a:lnTo>
                    <a:pt x="1601724" y="200101"/>
                  </a:lnTo>
                  <a:lnTo>
                    <a:pt x="1547495" y="206616"/>
                  </a:lnTo>
                  <a:lnTo>
                    <a:pt x="1493139" y="213245"/>
                  </a:lnTo>
                  <a:lnTo>
                    <a:pt x="1438783" y="219976"/>
                  </a:lnTo>
                  <a:lnTo>
                    <a:pt x="1384554" y="226809"/>
                  </a:lnTo>
                  <a:lnTo>
                    <a:pt x="1330198" y="233743"/>
                  </a:lnTo>
                  <a:lnTo>
                    <a:pt x="1275969" y="240779"/>
                  </a:lnTo>
                  <a:lnTo>
                    <a:pt x="1221663" y="247929"/>
                  </a:lnTo>
                  <a:lnTo>
                    <a:pt x="1167409" y="255181"/>
                  </a:lnTo>
                  <a:lnTo>
                    <a:pt x="1113167" y="262534"/>
                  </a:lnTo>
                  <a:lnTo>
                    <a:pt x="1058938" y="269989"/>
                  </a:lnTo>
                  <a:lnTo>
                    <a:pt x="1004722" y="277558"/>
                  </a:lnTo>
                  <a:lnTo>
                    <a:pt x="950518" y="285229"/>
                  </a:lnTo>
                  <a:lnTo>
                    <a:pt x="896340" y="293001"/>
                  </a:lnTo>
                  <a:lnTo>
                    <a:pt x="842162" y="300875"/>
                  </a:lnTo>
                  <a:lnTo>
                    <a:pt x="787996" y="308863"/>
                  </a:lnTo>
                  <a:lnTo>
                    <a:pt x="733856" y="316941"/>
                  </a:lnTo>
                  <a:lnTo>
                    <a:pt x="679716" y="325132"/>
                  </a:lnTo>
                  <a:lnTo>
                    <a:pt x="625602" y="333438"/>
                  </a:lnTo>
                  <a:lnTo>
                    <a:pt x="571500" y="341833"/>
                  </a:lnTo>
                  <a:lnTo>
                    <a:pt x="517398" y="350342"/>
                  </a:lnTo>
                  <a:lnTo>
                    <a:pt x="463321" y="358940"/>
                  </a:lnTo>
                  <a:lnTo>
                    <a:pt x="409270" y="367664"/>
                  </a:lnTo>
                  <a:lnTo>
                    <a:pt x="355219" y="376478"/>
                  </a:lnTo>
                  <a:lnTo>
                    <a:pt x="301193" y="385394"/>
                  </a:lnTo>
                  <a:lnTo>
                    <a:pt x="247180" y="394423"/>
                  </a:lnTo>
                  <a:lnTo>
                    <a:pt x="193179" y="403555"/>
                  </a:lnTo>
                  <a:lnTo>
                    <a:pt x="139192" y="412800"/>
                  </a:lnTo>
                  <a:lnTo>
                    <a:pt x="85227" y="422135"/>
                  </a:lnTo>
                  <a:lnTo>
                    <a:pt x="31276" y="431584"/>
                  </a:lnTo>
                  <a:lnTo>
                    <a:pt x="0" y="437121"/>
                  </a:lnTo>
                </a:path>
              </a:pathLst>
            </a:custGeom>
            <a:ln w="253746">
              <a:solidFill>
                <a:srgbClr val="B0B0B0"/>
              </a:solidFill>
            </a:ln>
          </p:spPr>
          <p:txBody>
            <a:bodyPr wrap="square" lIns="0" tIns="0" rIns="0" bIns="0" rtlCol="0"/>
            <a:lstStyle/>
            <a:p/>
          </p:txBody>
        </p:sp>
        <p:sp>
          <p:nvSpPr>
            <p:cNvPr id="5" name="object 5"/>
            <p:cNvSpPr/>
            <p:nvPr/>
          </p:nvSpPr>
          <p:spPr>
            <a:xfrm>
              <a:off x="380" y="5498973"/>
              <a:ext cx="9906000" cy="437515"/>
            </a:xfrm>
            <a:custGeom>
              <a:avLst/>
              <a:gdLst/>
              <a:ahLst/>
              <a:cxnLst/>
              <a:rect l="l" t="t" r="r" b="b"/>
              <a:pathLst>
                <a:path w="9906000" h="437514">
                  <a:moveTo>
                    <a:pt x="9906000" y="427863"/>
                  </a:moveTo>
                  <a:lnTo>
                    <a:pt x="9831705" y="414921"/>
                  </a:lnTo>
                  <a:lnTo>
                    <a:pt x="9777730" y="405663"/>
                  </a:lnTo>
                  <a:lnTo>
                    <a:pt x="9723628" y="396506"/>
                  </a:lnTo>
                  <a:lnTo>
                    <a:pt x="9669653" y="387451"/>
                  </a:lnTo>
                  <a:lnTo>
                    <a:pt x="9615678" y="378510"/>
                  </a:lnTo>
                  <a:lnTo>
                    <a:pt x="9561576" y="369671"/>
                  </a:lnTo>
                  <a:lnTo>
                    <a:pt x="9507474" y="360933"/>
                  </a:lnTo>
                  <a:lnTo>
                    <a:pt x="9453372" y="352297"/>
                  </a:lnTo>
                  <a:lnTo>
                    <a:pt x="9399397" y="343763"/>
                  </a:lnTo>
                  <a:lnTo>
                    <a:pt x="9345168" y="335343"/>
                  </a:lnTo>
                  <a:lnTo>
                    <a:pt x="9291066" y="327024"/>
                  </a:lnTo>
                  <a:lnTo>
                    <a:pt x="9236964" y="318808"/>
                  </a:lnTo>
                  <a:lnTo>
                    <a:pt x="9182862" y="310705"/>
                  </a:lnTo>
                  <a:lnTo>
                    <a:pt x="9128633" y="302691"/>
                  </a:lnTo>
                  <a:lnTo>
                    <a:pt x="9074531" y="294792"/>
                  </a:lnTo>
                  <a:lnTo>
                    <a:pt x="9020302" y="286994"/>
                  </a:lnTo>
                  <a:lnTo>
                    <a:pt x="8966073" y="279298"/>
                  </a:lnTo>
                  <a:lnTo>
                    <a:pt x="8911844" y="271716"/>
                  </a:lnTo>
                  <a:lnTo>
                    <a:pt x="8857615" y="264236"/>
                  </a:lnTo>
                  <a:lnTo>
                    <a:pt x="8803386" y="256857"/>
                  </a:lnTo>
                  <a:lnTo>
                    <a:pt x="8749157" y="249580"/>
                  </a:lnTo>
                  <a:lnTo>
                    <a:pt x="8694801" y="242404"/>
                  </a:lnTo>
                  <a:lnTo>
                    <a:pt x="8640572" y="235343"/>
                  </a:lnTo>
                  <a:lnTo>
                    <a:pt x="8586216" y="228384"/>
                  </a:lnTo>
                  <a:lnTo>
                    <a:pt x="8531987" y="221526"/>
                  </a:lnTo>
                  <a:lnTo>
                    <a:pt x="8477631" y="214769"/>
                  </a:lnTo>
                  <a:lnTo>
                    <a:pt x="8423275" y="208127"/>
                  </a:lnTo>
                  <a:lnTo>
                    <a:pt x="8369046" y="201587"/>
                  </a:lnTo>
                  <a:lnTo>
                    <a:pt x="8314690" y="195148"/>
                  </a:lnTo>
                  <a:lnTo>
                    <a:pt x="8260334" y="188810"/>
                  </a:lnTo>
                  <a:lnTo>
                    <a:pt x="8205851" y="182575"/>
                  </a:lnTo>
                  <a:lnTo>
                    <a:pt x="8151495" y="176453"/>
                  </a:lnTo>
                  <a:lnTo>
                    <a:pt x="8097139" y="170433"/>
                  </a:lnTo>
                  <a:lnTo>
                    <a:pt x="8042656" y="164515"/>
                  </a:lnTo>
                  <a:lnTo>
                    <a:pt x="7988300" y="158711"/>
                  </a:lnTo>
                  <a:lnTo>
                    <a:pt x="7933817" y="152996"/>
                  </a:lnTo>
                  <a:lnTo>
                    <a:pt x="7879461" y="147396"/>
                  </a:lnTo>
                  <a:lnTo>
                    <a:pt x="7824978" y="141897"/>
                  </a:lnTo>
                  <a:lnTo>
                    <a:pt x="7770495" y="136512"/>
                  </a:lnTo>
                  <a:lnTo>
                    <a:pt x="7716139" y="131216"/>
                  </a:lnTo>
                  <a:lnTo>
                    <a:pt x="7661656" y="126034"/>
                  </a:lnTo>
                  <a:lnTo>
                    <a:pt x="7607173" y="120954"/>
                  </a:lnTo>
                  <a:lnTo>
                    <a:pt x="7552690" y="115976"/>
                  </a:lnTo>
                  <a:lnTo>
                    <a:pt x="7498207" y="111099"/>
                  </a:lnTo>
                  <a:lnTo>
                    <a:pt x="7443597" y="106337"/>
                  </a:lnTo>
                  <a:lnTo>
                    <a:pt x="7389114" y="101676"/>
                  </a:lnTo>
                  <a:lnTo>
                    <a:pt x="7334631" y="97116"/>
                  </a:lnTo>
                  <a:lnTo>
                    <a:pt x="7280148" y="92671"/>
                  </a:lnTo>
                  <a:lnTo>
                    <a:pt x="7225538" y="88264"/>
                  </a:lnTo>
                  <a:lnTo>
                    <a:pt x="7171055" y="84073"/>
                  </a:lnTo>
                  <a:lnTo>
                    <a:pt x="7116445" y="79882"/>
                  </a:lnTo>
                  <a:lnTo>
                    <a:pt x="7061962" y="75945"/>
                  </a:lnTo>
                  <a:lnTo>
                    <a:pt x="7007352" y="72008"/>
                  </a:lnTo>
                  <a:lnTo>
                    <a:pt x="6952742" y="68198"/>
                  </a:lnTo>
                  <a:lnTo>
                    <a:pt x="6898132" y="64388"/>
                  </a:lnTo>
                  <a:lnTo>
                    <a:pt x="6843649" y="60832"/>
                  </a:lnTo>
                  <a:lnTo>
                    <a:pt x="6789039" y="57276"/>
                  </a:lnTo>
                  <a:lnTo>
                    <a:pt x="6734429" y="53847"/>
                  </a:lnTo>
                  <a:lnTo>
                    <a:pt x="6679819" y="50545"/>
                  </a:lnTo>
                  <a:lnTo>
                    <a:pt x="6625209" y="47370"/>
                  </a:lnTo>
                  <a:lnTo>
                    <a:pt x="6570599" y="44322"/>
                  </a:lnTo>
                  <a:lnTo>
                    <a:pt x="6515989" y="41274"/>
                  </a:lnTo>
                  <a:lnTo>
                    <a:pt x="6461379" y="38353"/>
                  </a:lnTo>
                  <a:lnTo>
                    <a:pt x="6406769" y="35686"/>
                  </a:lnTo>
                  <a:lnTo>
                    <a:pt x="6352159" y="32892"/>
                  </a:lnTo>
                  <a:lnTo>
                    <a:pt x="6297422" y="30352"/>
                  </a:lnTo>
                  <a:lnTo>
                    <a:pt x="6242812" y="27939"/>
                  </a:lnTo>
                  <a:lnTo>
                    <a:pt x="6188202" y="25526"/>
                  </a:lnTo>
                  <a:lnTo>
                    <a:pt x="6133592" y="23240"/>
                  </a:lnTo>
                  <a:lnTo>
                    <a:pt x="6078855" y="21081"/>
                  </a:lnTo>
                  <a:lnTo>
                    <a:pt x="6024245" y="19049"/>
                  </a:lnTo>
                  <a:lnTo>
                    <a:pt x="5969508" y="17144"/>
                  </a:lnTo>
                  <a:lnTo>
                    <a:pt x="5914898" y="15239"/>
                  </a:lnTo>
                  <a:lnTo>
                    <a:pt x="5860288" y="13588"/>
                  </a:lnTo>
                  <a:lnTo>
                    <a:pt x="5805551" y="11937"/>
                  </a:lnTo>
                  <a:lnTo>
                    <a:pt x="5750941" y="10413"/>
                  </a:lnTo>
                  <a:lnTo>
                    <a:pt x="5696204" y="9016"/>
                  </a:lnTo>
                  <a:lnTo>
                    <a:pt x="5641594" y="7619"/>
                  </a:lnTo>
                  <a:lnTo>
                    <a:pt x="5586857" y="6476"/>
                  </a:lnTo>
                  <a:lnTo>
                    <a:pt x="5532247" y="5333"/>
                  </a:lnTo>
                  <a:lnTo>
                    <a:pt x="5477510" y="4317"/>
                  </a:lnTo>
                  <a:lnTo>
                    <a:pt x="5422773" y="3428"/>
                  </a:lnTo>
                  <a:lnTo>
                    <a:pt x="5368163" y="2666"/>
                  </a:lnTo>
                  <a:lnTo>
                    <a:pt x="5313426" y="1904"/>
                  </a:lnTo>
                  <a:lnTo>
                    <a:pt x="5258816" y="1396"/>
                  </a:lnTo>
                  <a:lnTo>
                    <a:pt x="5204079" y="888"/>
                  </a:lnTo>
                  <a:lnTo>
                    <a:pt x="5149342" y="507"/>
                  </a:lnTo>
                  <a:lnTo>
                    <a:pt x="5094732" y="253"/>
                  </a:lnTo>
                  <a:lnTo>
                    <a:pt x="5039995" y="126"/>
                  </a:lnTo>
                  <a:lnTo>
                    <a:pt x="4985385" y="0"/>
                  </a:lnTo>
                  <a:lnTo>
                    <a:pt x="4930648" y="0"/>
                  </a:lnTo>
                  <a:lnTo>
                    <a:pt x="4875911" y="126"/>
                  </a:lnTo>
                  <a:lnTo>
                    <a:pt x="4821301" y="380"/>
                  </a:lnTo>
                  <a:lnTo>
                    <a:pt x="4766564" y="761"/>
                  </a:lnTo>
                  <a:lnTo>
                    <a:pt x="4711827" y="1269"/>
                  </a:lnTo>
                  <a:lnTo>
                    <a:pt x="4657217" y="1777"/>
                  </a:lnTo>
                  <a:lnTo>
                    <a:pt x="4602480" y="2412"/>
                  </a:lnTo>
                  <a:lnTo>
                    <a:pt x="4547870" y="3301"/>
                  </a:lnTo>
                  <a:lnTo>
                    <a:pt x="4493133" y="4063"/>
                  </a:lnTo>
                  <a:lnTo>
                    <a:pt x="4438523" y="5079"/>
                  </a:lnTo>
                  <a:lnTo>
                    <a:pt x="4383786" y="6222"/>
                  </a:lnTo>
                  <a:lnTo>
                    <a:pt x="4329049" y="7365"/>
                  </a:lnTo>
                  <a:lnTo>
                    <a:pt x="4274439" y="8635"/>
                  </a:lnTo>
                  <a:lnTo>
                    <a:pt x="4219702" y="10032"/>
                  </a:lnTo>
                  <a:lnTo>
                    <a:pt x="4165092" y="11556"/>
                  </a:lnTo>
                  <a:lnTo>
                    <a:pt x="4110482" y="13207"/>
                  </a:lnTo>
                  <a:lnTo>
                    <a:pt x="4055745" y="14858"/>
                  </a:lnTo>
                  <a:lnTo>
                    <a:pt x="4001135" y="16763"/>
                  </a:lnTo>
                  <a:lnTo>
                    <a:pt x="3946398" y="18668"/>
                  </a:lnTo>
                  <a:lnTo>
                    <a:pt x="3891788" y="20700"/>
                  </a:lnTo>
                  <a:lnTo>
                    <a:pt x="3837178" y="22732"/>
                  </a:lnTo>
                  <a:lnTo>
                    <a:pt x="3782441" y="25018"/>
                  </a:lnTo>
                  <a:lnTo>
                    <a:pt x="3727831" y="27304"/>
                  </a:lnTo>
                  <a:lnTo>
                    <a:pt x="3673221" y="29844"/>
                  </a:lnTo>
                  <a:lnTo>
                    <a:pt x="3618611" y="32384"/>
                  </a:lnTo>
                  <a:lnTo>
                    <a:pt x="3564001" y="35051"/>
                  </a:lnTo>
                  <a:lnTo>
                    <a:pt x="3509264" y="37718"/>
                  </a:lnTo>
                  <a:lnTo>
                    <a:pt x="3454654" y="40639"/>
                  </a:lnTo>
                  <a:lnTo>
                    <a:pt x="3400044" y="43560"/>
                  </a:lnTo>
                  <a:lnTo>
                    <a:pt x="3345434" y="46608"/>
                  </a:lnTo>
                  <a:lnTo>
                    <a:pt x="3290824" y="49783"/>
                  </a:lnTo>
                  <a:lnTo>
                    <a:pt x="3236214" y="53085"/>
                  </a:lnTo>
                  <a:lnTo>
                    <a:pt x="3181731" y="56514"/>
                  </a:lnTo>
                  <a:lnTo>
                    <a:pt x="3127121" y="59943"/>
                  </a:lnTo>
                  <a:lnTo>
                    <a:pt x="3072511" y="63626"/>
                  </a:lnTo>
                  <a:lnTo>
                    <a:pt x="3017901" y="67309"/>
                  </a:lnTo>
                  <a:lnTo>
                    <a:pt x="2963418" y="71119"/>
                  </a:lnTo>
                  <a:lnTo>
                    <a:pt x="2908808" y="74929"/>
                  </a:lnTo>
                  <a:lnTo>
                    <a:pt x="2854198" y="78993"/>
                  </a:lnTo>
                  <a:lnTo>
                    <a:pt x="2799715" y="83057"/>
                  </a:lnTo>
                  <a:lnTo>
                    <a:pt x="2745105" y="87375"/>
                  </a:lnTo>
                  <a:lnTo>
                    <a:pt x="2690622" y="91668"/>
                  </a:lnTo>
                  <a:lnTo>
                    <a:pt x="2636139" y="96088"/>
                  </a:lnTo>
                  <a:lnTo>
                    <a:pt x="2581529" y="100622"/>
                  </a:lnTo>
                  <a:lnTo>
                    <a:pt x="2527046" y="105270"/>
                  </a:lnTo>
                  <a:lnTo>
                    <a:pt x="2472563" y="110007"/>
                  </a:lnTo>
                  <a:lnTo>
                    <a:pt x="2418080" y="114858"/>
                  </a:lnTo>
                  <a:lnTo>
                    <a:pt x="2363597" y="119811"/>
                  </a:lnTo>
                  <a:lnTo>
                    <a:pt x="2309114" y="124866"/>
                  </a:lnTo>
                  <a:lnTo>
                    <a:pt x="2254631" y="130022"/>
                  </a:lnTo>
                  <a:lnTo>
                    <a:pt x="2200148" y="135293"/>
                  </a:lnTo>
                  <a:lnTo>
                    <a:pt x="2145792" y="140652"/>
                  </a:lnTo>
                  <a:lnTo>
                    <a:pt x="2091308" y="146126"/>
                  </a:lnTo>
                  <a:lnTo>
                    <a:pt x="2036826" y="151714"/>
                  </a:lnTo>
                  <a:lnTo>
                    <a:pt x="1982470" y="157391"/>
                  </a:lnTo>
                  <a:lnTo>
                    <a:pt x="1927987" y="163182"/>
                  </a:lnTo>
                  <a:lnTo>
                    <a:pt x="1873631" y="169075"/>
                  </a:lnTo>
                  <a:lnTo>
                    <a:pt x="1819275" y="175069"/>
                  </a:lnTo>
                  <a:lnTo>
                    <a:pt x="1764792" y="181165"/>
                  </a:lnTo>
                  <a:lnTo>
                    <a:pt x="1710436" y="187375"/>
                  </a:lnTo>
                  <a:lnTo>
                    <a:pt x="1656080" y="193687"/>
                  </a:lnTo>
                  <a:lnTo>
                    <a:pt x="1601724" y="200101"/>
                  </a:lnTo>
                  <a:lnTo>
                    <a:pt x="1547495" y="206616"/>
                  </a:lnTo>
                  <a:lnTo>
                    <a:pt x="1493139" y="213245"/>
                  </a:lnTo>
                  <a:lnTo>
                    <a:pt x="1438783" y="219976"/>
                  </a:lnTo>
                  <a:lnTo>
                    <a:pt x="1384554" y="226809"/>
                  </a:lnTo>
                  <a:lnTo>
                    <a:pt x="1330198" y="233743"/>
                  </a:lnTo>
                  <a:lnTo>
                    <a:pt x="1275969" y="240779"/>
                  </a:lnTo>
                  <a:lnTo>
                    <a:pt x="1221663" y="247929"/>
                  </a:lnTo>
                  <a:lnTo>
                    <a:pt x="1167409" y="255181"/>
                  </a:lnTo>
                  <a:lnTo>
                    <a:pt x="1113167" y="262534"/>
                  </a:lnTo>
                  <a:lnTo>
                    <a:pt x="1058938" y="269989"/>
                  </a:lnTo>
                  <a:lnTo>
                    <a:pt x="1004722" y="277558"/>
                  </a:lnTo>
                  <a:lnTo>
                    <a:pt x="950518" y="285229"/>
                  </a:lnTo>
                  <a:lnTo>
                    <a:pt x="896340" y="293001"/>
                  </a:lnTo>
                  <a:lnTo>
                    <a:pt x="842162" y="300875"/>
                  </a:lnTo>
                  <a:lnTo>
                    <a:pt x="787996" y="308863"/>
                  </a:lnTo>
                  <a:lnTo>
                    <a:pt x="733856" y="316941"/>
                  </a:lnTo>
                  <a:lnTo>
                    <a:pt x="679716" y="325132"/>
                  </a:lnTo>
                  <a:lnTo>
                    <a:pt x="625602" y="333438"/>
                  </a:lnTo>
                  <a:lnTo>
                    <a:pt x="571500" y="341833"/>
                  </a:lnTo>
                  <a:lnTo>
                    <a:pt x="517398" y="350342"/>
                  </a:lnTo>
                  <a:lnTo>
                    <a:pt x="463321" y="358952"/>
                  </a:lnTo>
                  <a:lnTo>
                    <a:pt x="409270" y="367664"/>
                  </a:lnTo>
                  <a:lnTo>
                    <a:pt x="355219" y="376478"/>
                  </a:lnTo>
                  <a:lnTo>
                    <a:pt x="301193" y="385406"/>
                  </a:lnTo>
                  <a:lnTo>
                    <a:pt x="247180" y="394423"/>
                  </a:lnTo>
                  <a:lnTo>
                    <a:pt x="193179" y="403555"/>
                  </a:lnTo>
                  <a:lnTo>
                    <a:pt x="139192" y="412800"/>
                  </a:lnTo>
                  <a:lnTo>
                    <a:pt x="85227" y="422135"/>
                  </a:lnTo>
                  <a:lnTo>
                    <a:pt x="31276" y="431584"/>
                  </a:lnTo>
                  <a:lnTo>
                    <a:pt x="0" y="437121"/>
                  </a:lnTo>
                </a:path>
              </a:pathLst>
            </a:custGeom>
            <a:ln w="57150">
              <a:solidFill>
                <a:srgbClr val="DCDCDC"/>
              </a:solidFill>
            </a:ln>
          </p:spPr>
          <p:txBody>
            <a:bodyPr wrap="square" lIns="0" tIns="0" rIns="0" bIns="0" rtlCol="0"/>
            <a:lstStyle/>
            <a:p/>
          </p:txBody>
        </p:sp>
        <p:sp>
          <p:nvSpPr>
            <p:cNvPr id="6" name="object 6"/>
            <p:cNvSpPr/>
            <p:nvPr/>
          </p:nvSpPr>
          <p:spPr>
            <a:xfrm>
              <a:off x="1800986" y="2701671"/>
              <a:ext cx="6226810" cy="2231390"/>
            </a:xfrm>
            <a:custGeom>
              <a:avLst/>
              <a:gdLst/>
              <a:ahLst/>
              <a:cxnLst/>
              <a:rect l="l" t="t" r="r" b="b"/>
              <a:pathLst>
                <a:path w="6226809" h="2231390">
                  <a:moveTo>
                    <a:pt x="6226302" y="2231135"/>
                  </a:moveTo>
                  <a:lnTo>
                    <a:pt x="6226302" y="1953259"/>
                  </a:lnTo>
                  <a:lnTo>
                    <a:pt x="3112770" y="1953259"/>
                  </a:lnTo>
                  <a:lnTo>
                    <a:pt x="3112770" y="1674114"/>
                  </a:lnTo>
                </a:path>
                <a:path w="6226809" h="2231390">
                  <a:moveTo>
                    <a:pt x="3112770" y="2231135"/>
                  </a:moveTo>
                  <a:lnTo>
                    <a:pt x="3112770" y="1674114"/>
                  </a:lnTo>
                </a:path>
                <a:path w="6226809" h="2231390">
                  <a:moveTo>
                    <a:pt x="0" y="2231135"/>
                  </a:moveTo>
                  <a:lnTo>
                    <a:pt x="0" y="1953259"/>
                  </a:lnTo>
                  <a:lnTo>
                    <a:pt x="3112770" y="1953259"/>
                  </a:lnTo>
                  <a:lnTo>
                    <a:pt x="3112770" y="1674114"/>
                  </a:lnTo>
                </a:path>
                <a:path w="6226809" h="2231390">
                  <a:moveTo>
                    <a:pt x="3112770" y="557783"/>
                  </a:moveTo>
                  <a:lnTo>
                    <a:pt x="3112770" y="0"/>
                  </a:lnTo>
                </a:path>
              </a:pathLst>
            </a:custGeom>
            <a:ln w="28194">
              <a:solidFill>
                <a:srgbClr val="000000"/>
              </a:solidFill>
            </a:ln>
          </p:spPr>
          <p:txBody>
            <a:bodyPr wrap="square" lIns="0" tIns="0" rIns="0" bIns="0" rtlCol="0"/>
            <a:lstStyle/>
            <a:p/>
          </p:txBody>
        </p:sp>
        <p:sp>
          <p:nvSpPr>
            <p:cNvPr id="7" name="object 7"/>
            <p:cNvSpPr/>
            <p:nvPr/>
          </p:nvSpPr>
          <p:spPr>
            <a:xfrm>
              <a:off x="3579876" y="1584960"/>
              <a:ext cx="2668270" cy="1116330"/>
            </a:xfrm>
            <a:custGeom>
              <a:avLst/>
              <a:gdLst/>
              <a:ahLst/>
              <a:cxnLst/>
              <a:rect l="l" t="t" r="r" b="b"/>
              <a:pathLst>
                <a:path w="2668270" h="1116330">
                  <a:moveTo>
                    <a:pt x="2466848" y="0"/>
                  </a:moveTo>
                  <a:lnTo>
                    <a:pt x="200913" y="0"/>
                  </a:lnTo>
                  <a:lnTo>
                    <a:pt x="151129" y="7365"/>
                  </a:lnTo>
                  <a:lnTo>
                    <a:pt x="104139" y="27812"/>
                  </a:lnTo>
                  <a:lnTo>
                    <a:pt x="62737" y="58547"/>
                  </a:lnTo>
                  <a:lnTo>
                    <a:pt x="29718" y="97027"/>
                  </a:lnTo>
                  <a:lnTo>
                    <a:pt x="7874" y="140715"/>
                  </a:lnTo>
                  <a:lnTo>
                    <a:pt x="0" y="186689"/>
                  </a:lnTo>
                  <a:lnTo>
                    <a:pt x="0" y="930910"/>
                  </a:lnTo>
                  <a:lnTo>
                    <a:pt x="7874" y="976884"/>
                  </a:lnTo>
                  <a:lnTo>
                    <a:pt x="29718" y="1020190"/>
                  </a:lnTo>
                  <a:lnTo>
                    <a:pt x="62737" y="1058417"/>
                  </a:lnTo>
                  <a:lnTo>
                    <a:pt x="104139" y="1088898"/>
                  </a:lnTo>
                  <a:lnTo>
                    <a:pt x="151129" y="1109090"/>
                  </a:lnTo>
                  <a:lnTo>
                    <a:pt x="200913" y="1116329"/>
                  </a:lnTo>
                  <a:lnTo>
                    <a:pt x="2466848" y="1116329"/>
                  </a:lnTo>
                  <a:lnTo>
                    <a:pt x="2516632" y="1109090"/>
                  </a:lnTo>
                  <a:lnTo>
                    <a:pt x="2563622" y="1088898"/>
                  </a:lnTo>
                  <a:lnTo>
                    <a:pt x="2605024" y="1058417"/>
                  </a:lnTo>
                  <a:lnTo>
                    <a:pt x="2638044" y="1020190"/>
                  </a:lnTo>
                  <a:lnTo>
                    <a:pt x="2659888" y="976884"/>
                  </a:lnTo>
                  <a:lnTo>
                    <a:pt x="2667762" y="930910"/>
                  </a:lnTo>
                  <a:lnTo>
                    <a:pt x="2667762" y="186689"/>
                  </a:lnTo>
                  <a:lnTo>
                    <a:pt x="2659888" y="140715"/>
                  </a:lnTo>
                  <a:lnTo>
                    <a:pt x="2638044" y="97027"/>
                  </a:lnTo>
                  <a:lnTo>
                    <a:pt x="2605024" y="58547"/>
                  </a:lnTo>
                  <a:lnTo>
                    <a:pt x="2563622" y="27812"/>
                  </a:lnTo>
                  <a:lnTo>
                    <a:pt x="2516632" y="7365"/>
                  </a:lnTo>
                  <a:lnTo>
                    <a:pt x="2466848" y="0"/>
                  </a:lnTo>
                  <a:close/>
                </a:path>
              </a:pathLst>
            </a:custGeom>
            <a:solidFill>
              <a:srgbClr val="FFED66"/>
            </a:solidFill>
          </p:spPr>
          <p:txBody>
            <a:bodyPr wrap="square" lIns="0" tIns="0" rIns="0" bIns="0" rtlCol="0"/>
            <a:lstStyle/>
            <a:p/>
          </p:txBody>
        </p:sp>
        <p:sp>
          <p:nvSpPr>
            <p:cNvPr id="8" name="object 8"/>
            <p:cNvSpPr/>
            <p:nvPr/>
          </p:nvSpPr>
          <p:spPr>
            <a:xfrm>
              <a:off x="3579876" y="1584960"/>
              <a:ext cx="2668270" cy="1116330"/>
            </a:xfrm>
            <a:custGeom>
              <a:avLst/>
              <a:gdLst/>
              <a:ahLst/>
              <a:cxnLst/>
              <a:rect l="l" t="t" r="r" b="b"/>
              <a:pathLst>
                <a:path w="2668270" h="1116330">
                  <a:moveTo>
                    <a:pt x="200913" y="0"/>
                  </a:moveTo>
                  <a:lnTo>
                    <a:pt x="151129" y="7365"/>
                  </a:lnTo>
                  <a:lnTo>
                    <a:pt x="104139" y="27812"/>
                  </a:lnTo>
                  <a:lnTo>
                    <a:pt x="62737" y="58547"/>
                  </a:lnTo>
                  <a:lnTo>
                    <a:pt x="29718" y="97027"/>
                  </a:lnTo>
                  <a:lnTo>
                    <a:pt x="7874" y="140715"/>
                  </a:lnTo>
                  <a:lnTo>
                    <a:pt x="0" y="186689"/>
                  </a:lnTo>
                  <a:lnTo>
                    <a:pt x="0" y="930910"/>
                  </a:lnTo>
                  <a:lnTo>
                    <a:pt x="7874" y="976884"/>
                  </a:lnTo>
                  <a:lnTo>
                    <a:pt x="29718" y="1020190"/>
                  </a:lnTo>
                  <a:lnTo>
                    <a:pt x="62737" y="1058417"/>
                  </a:lnTo>
                  <a:lnTo>
                    <a:pt x="104139" y="1088898"/>
                  </a:lnTo>
                  <a:lnTo>
                    <a:pt x="151129" y="1109090"/>
                  </a:lnTo>
                  <a:lnTo>
                    <a:pt x="200913" y="1116329"/>
                  </a:lnTo>
                  <a:lnTo>
                    <a:pt x="2466848" y="1116329"/>
                  </a:lnTo>
                  <a:lnTo>
                    <a:pt x="2516632" y="1109090"/>
                  </a:lnTo>
                  <a:lnTo>
                    <a:pt x="2563622" y="1088898"/>
                  </a:lnTo>
                  <a:lnTo>
                    <a:pt x="2605024" y="1058417"/>
                  </a:lnTo>
                  <a:lnTo>
                    <a:pt x="2638044" y="1020190"/>
                  </a:lnTo>
                  <a:lnTo>
                    <a:pt x="2659888" y="976884"/>
                  </a:lnTo>
                  <a:lnTo>
                    <a:pt x="2667762" y="930910"/>
                  </a:lnTo>
                  <a:lnTo>
                    <a:pt x="2667762" y="186689"/>
                  </a:lnTo>
                  <a:lnTo>
                    <a:pt x="2659888" y="140715"/>
                  </a:lnTo>
                  <a:lnTo>
                    <a:pt x="2638044" y="97027"/>
                  </a:lnTo>
                  <a:lnTo>
                    <a:pt x="2605024" y="58547"/>
                  </a:lnTo>
                  <a:lnTo>
                    <a:pt x="2563622" y="27812"/>
                  </a:lnTo>
                  <a:lnTo>
                    <a:pt x="2516632" y="7365"/>
                  </a:lnTo>
                  <a:lnTo>
                    <a:pt x="2466848" y="0"/>
                  </a:lnTo>
                  <a:lnTo>
                    <a:pt x="200913" y="0"/>
                  </a:lnTo>
                  <a:close/>
                </a:path>
              </a:pathLst>
            </a:custGeom>
            <a:ln w="9144">
              <a:solidFill>
                <a:srgbClr val="000000"/>
              </a:solidFill>
            </a:ln>
          </p:spPr>
          <p:txBody>
            <a:bodyPr wrap="square" lIns="0" tIns="0" rIns="0" bIns="0" rtlCol="0"/>
            <a:lstStyle/>
            <a:p/>
          </p:txBody>
        </p:sp>
      </p:grpSp>
      <p:sp>
        <p:nvSpPr>
          <p:cNvPr id="9" name="object 9"/>
          <p:cNvSpPr txBox="1">
            <a:spLocks noGrp="1"/>
          </p:cNvSpPr>
          <p:nvPr>
            <p:ph type="title"/>
          </p:nvPr>
        </p:nvSpPr>
        <p:spPr>
          <a:xfrm>
            <a:off x="2161794" y="644906"/>
            <a:ext cx="1257300" cy="570865"/>
          </a:xfrm>
          <a:prstGeom prst="rect"/>
        </p:spPr>
        <p:txBody>
          <a:bodyPr wrap="square" lIns="0" tIns="15875" rIns="0" bIns="0" rtlCol="0" vert="horz">
            <a:spAutoFit/>
          </a:bodyPr>
          <a:lstStyle/>
          <a:p>
            <a:pPr marL="12700">
              <a:lnSpc>
                <a:spcPct val="100000"/>
              </a:lnSpc>
              <a:spcBef>
                <a:spcPts val="125"/>
              </a:spcBef>
            </a:pPr>
            <a:r>
              <a:rPr dirty="0" sz="3550" spc="20" b="0">
                <a:solidFill>
                  <a:srgbClr val="000000"/>
                </a:solidFill>
                <a:latin typeface="Calibri Light"/>
                <a:cs typeface="Calibri Light"/>
              </a:rPr>
              <a:t>W</a:t>
            </a:r>
            <a:r>
              <a:rPr dirty="0" sz="3550" spc="-5" b="0">
                <a:solidFill>
                  <a:srgbClr val="000000"/>
                </a:solidFill>
                <a:latin typeface="Calibri Light"/>
                <a:cs typeface="Calibri Light"/>
              </a:rPr>
              <a:t>h</a:t>
            </a:r>
            <a:r>
              <a:rPr dirty="0" sz="3550" spc="5" b="0">
                <a:solidFill>
                  <a:srgbClr val="000000"/>
                </a:solidFill>
                <a:latin typeface="Calibri Light"/>
                <a:cs typeface="Calibri Light"/>
              </a:rPr>
              <a:t>e</a:t>
            </a:r>
            <a:r>
              <a:rPr dirty="0" sz="3550" spc="-65" b="0">
                <a:solidFill>
                  <a:srgbClr val="000000"/>
                </a:solidFill>
                <a:latin typeface="Calibri Light"/>
                <a:cs typeface="Calibri Light"/>
              </a:rPr>
              <a:t>r</a:t>
            </a:r>
            <a:r>
              <a:rPr dirty="0" sz="3550" spc="10" b="0">
                <a:solidFill>
                  <a:srgbClr val="000000"/>
                </a:solidFill>
                <a:latin typeface="Calibri Light"/>
                <a:cs typeface="Calibri Light"/>
              </a:rPr>
              <a:t>e</a:t>
            </a:r>
            <a:endParaRPr sz="3550">
              <a:latin typeface="Calibri Light"/>
              <a:cs typeface="Calibri Light"/>
            </a:endParaRPr>
          </a:p>
        </p:txBody>
      </p:sp>
      <p:sp>
        <p:nvSpPr>
          <p:cNvPr id="10" name="object 10"/>
          <p:cNvSpPr txBox="1"/>
          <p:nvPr/>
        </p:nvSpPr>
        <p:spPr>
          <a:xfrm>
            <a:off x="3961891" y="644906"/>
            <a:ext cx="2353310" cy="570865"/>
          </a:xfrm>
          <a:prstGeom prst="rect">
            <a:avLst/>
          </a:prstGeom>
        </p:spPr>
        <p:txBody>
          <a:bodyPr wrap="square" lIns="0" tIns="15875" rIns="0" bIns="0" rtlCol="0" vert="horz">
            <a:spAutoFit/>
          </a:bodyPr>
          <a:lstStyle/>
          <a:p>
            <a:pPr marL="12700">
              <a:lnSpc>
                <a:spcPct val="100000"/>
              </a:lnSpc>
              <a:spcBef>
                <a:spcPts val="125"/>
              </a:spcBef>
            </a:pPr>
            <a:r>
              <a:rPr dirty="0" sz="3550" spc="10" b="0">
                <a:latin typeface="Calibri Light"/>
                <a:cs typeface="Calibri Light"/>
              </a:rPr>
              <a:t>does PBL</a:t>
            </a:r>
            <a:r>
              <a:rPr dirty="0" sz="3550" spc="-145" b="0">
                <a:latin typeface="Calibri Light"/>
                <a:cs typeface="Calibri Light"/>
              </a:rPr>
              <a:t> </a:t>
            </a:r>
            <a:r>
              <a:rPr dirty="0" sz="3550" b="0">
                <a:latin typeface="Calibri Light"/>
                <a:cs typeface="Calibri Light"/>
              </a:rPr>
              <a:t>fit?</a:t>
            </a:r>
            <a:endParaRPr sz="3550">
              <a:latin typeface="Calibri Light"/>
              <a:cs typeface="Calibri Light"/>
            </a:endParaRPr>
          </a:p>
        </p:txBody>
      </p:sp>
      <p:sp>
        <p:nvSpPr>
          <p:cNvPr id="11" name="object 11"/>
          <p:cNvSpPr txBox="1"/>
          <p:nvPr/>
        </p:nvSpPr>
        <p:spPr>
          <a:xfrm>
            <a:off x="3866641" y="1963673"/>
            <a:ext cx="1918970" cy="345440"/>
          </a:xfrm>
          <a:prstGeom prst="rect">
            <a:avLst/>
          </a:prstGeom>
        </p:spPr>
        <p:txBody>
          <a:bodyPr wrap="square" lIns="0" tIns="12700" rIns="0" bIns="0" rtlCol="0" vert="horz">
            <a:spAutoFit/>
          </a:bodyPr>
          <a:lstStyle/>
          <a:p>
            <a:pPr marL="12700">
              <a:lnSpc>
                <a:spcPct val="100000"/>
              </a:lnSpc>
              <a:spcBef>
                <a:spcPts val="100"/>
              </a:spcBef>
            </a:pPr>
            <a:r>
              <a:rPr dirty="0" sz="2100" spc="-5">
                <a:latin typeface="Arial"/>
                <a:cs typeface="Arial"/>
              </a:rPr>
              <a:t>Inquiry</a:t>
            </a:r>
            <a:r>
              <a:rPr dirty="0" sz="2100" spc="-155">
                <a:latin typeface="Arial"/>
                <a:cs typeface="Arial"/>
              </a:rPr>
              <a:t> </a:t>
            </a:r>
            <a:r>
              <a:rPr dirty="0" sz="2100" spc="-10">
                <a:latin typeface="Arial"/>
                <a:cs typeface="Arial"/>
              </a:rPr>
              <a:t>Learning</a:t>
            </a:r>
            <a:endParaRPr sz="2100">
              <a:latin typeface="Arial"/>
              <a:cs typeface="Arial"/>
            </a:endParaRPr>
          </a:p>
        </p:txBody>
      </p:sp>
      <p:grpSp>
        <p:nvGrpSpPr>
          <p:cNvPr id="12" name="object 12"/>
          <p:cNvGrpSpPr/>
          <p:nvPr/>
        </p:nvGrpSpPr>
        <p:grpSpPr>
          <a:xfrm>
            <a:off x="3575113" y="3254311"/>
            <a:ext cx="2677795" cy="1125855"/>
            <a:chOff x="3575113" y="3254311"/>
            <a:chExt cx="2677795" cy="1125855"/>
          </a:xfrm>
        </p:grpSpPr>
        <p:sp>
          <p:nvSpPr>
            <p:cNvPr id="13" name="object 13"/>
            <p:cNvSpPr/>
            <p:nvPr/>
          </p:nvSpPr>
          <p:spPr>
            <a:xfrm>
              <a:off x="3579876" y="3259073"/>
              <a:ext cx="2668270" cy="1116330"/>
            </a:xfrm>
            <a:custGeom>
              <a:avLst/>
              <a:gdLst/>
              <a:ahLst/>
              <a:cxnLst/>
              <a:rect l="l" t="t" r="r" b="b"/>
              <a:pathLst>
                <a:path w="2668270" h="1116329">
                  <a:moveTo>
                    <a:pt x="2466848" y="0"/>
                  </a:moveTo>
                  <a:lnTo>
                    <a:pt x="200913" y="0"/>
                  </a:lnTo>
                  <a:lnTo>
                    <a:pt x="151129" y="7238"/>
                  </a:lnTo>
                  <a:lnTo>
                    <a:pt x="104139" y="27431"/>
                  </a:lnTo>
                  <a:lnTo>
                    <a:pt x="62737" y="57912"/>
                  </a:lnTo>
                  <a:lnTo>
                    <a:pt x="29718" y="96138"/>
                  </a:lnTo>
                  <a:lnTo>
                    <a:pt x="7874" y="139446"/>
                  </a:lnTo>
                  <a:lnTo>
                    <a:pt x="0" y="185420"/>
                  </a:lnTo>
                  <a:lnTo>
                    <a:pt x="0" y="929639"/>
                  </a:lnTo>
                  <a:lnTo>
                    <a:pt x="7874" y="976121"/>
                  </a:lnTo>
                  <a:lnTo>
                    <a:pt x="29718" y="1019809"/>
                  </a:lnTo>
                  <a:lnTo>
                    <a:pt x="62737" y="1058290"/>
                  </a:lnTo>
                  <a:lnTo>
                    <a:pt x="104139" y="1088770"/>
                  </a:lnTo>
                  <a:lnTo>
                    <a:pt x="151129" y="1109090"/>
                  </a:lnTo>
                  <a:lnTo>
                    <a:pt x="200913" y="1116330"/>
                  </a:lnTo>
                  <a:lnTo>
                    <a:pt x="2466848" y="1116330"/>
                  </a:lnTo>
                  <a:lnTo>
                    <a:pt x="2516632" y="1109090"/>
                  </a:lnTo>
                  <a:lnTo>
                    <a:pt x="2563622" y="1088770"/>
                  </a:lnTo>
                  <a:lnTo>
                    <a:pt x="2605024" y="1058290"/>
                  </a:lnTo>
                  <a:lnTo>
                    <a:pt x="2638044" y="1019809"/>
                  </a:lnTo>
                  <a:lnTo>
                    <a:pt x="2659888" y="976121"/>
                  </a:lnTo>
                  <a:lnTo>
                    <a:pt x="2667762" y="929639"/>
                  </a:lnTo>
                  <a:lnTo>
                    <a:pt x="2667762" y="185420"/>
                  </a:lnTo>
                  <a:lnTo>
                    <a:pt x="2659888" y="139446"/>
                  </a:lnTo>
                  <a:lnTo>
                    <a:pt x="2638044" y="96138"/>
                  </a:lnTo>
                  <a:lnTo>
                    <a:pt x="2605024" y="57912"/>
                  </a:lnTo>
                  <a:lnTo>
                    <a:pt x="2563622" y="27431"/>
                  </a:lnTo>
                  <a:lnTo>
                    <a:pt x="2516632" y="7238"/>
                  </a:lnTo>
                  <a:lnTo>
                    <a:pt x="2466848" y="0"/>
                  </a:lnTo>
                  <a:close/>
                </a:path>
              </a:pathLst>
            </a:custGeom>
            <a:solidFill>
              <a:srgbClr val="FFED66"/>
            </a:solidFill>
          </p:spPr>
          <p:txBody>
            <a:bodyPr wrap="square" lIns="0" tIns="0" rIns="0" bIns="0" rtlCol="0"/>
            <a:lstStyle/>
            <a:p/>
          </p:txBody>
        </p:sp>
        <p:sp>
          <p:nvSpPr>
            <p:cNvPr id="14" name="object 14"/>
            <p:cNvSpPr/>
            <p:nvPr/>
          </p:nvSpPr>
          <p:spPr>
            <a:xfrm>
              <a:off x="3579876" y="3259073"/>
              <a:ext cx="2668270" cy="1116330"/>
            </a:xfrm>
            <a:custGeom>
              <a:avLst/>
              <a:gdLst/>
              <a:ahLst/>
              <a:cxnLst/>
              <a:rect l="l" t="t" r="r" b="b"/>
              <a:pathLst>
                <a:path w="2668270" h="1116329">
                  <a:moveTo>
                    <a:pt x="200913" y="0"/>
                  </a:moveTo>
                  <a:lnTo>
                    <a:pt x="151129" y="7238"/>
                  </a:lnTo>
                  <a:lnTo>
                    <a:pt x="104139" y="27431"/>
                  </a:lnTo>
                  <a:lnTo>
                    <a:pt x="62737" y="57912"/>
                  </a:lnTo>
                  <a:lnTo>
                    <a:pt x="29718" y="96138"/>
                  </a:lnTo>
                  <a:lnTo>
                    <a:pt x="7874" y="139446"/>
                  </a:lnTo>
                  <a:lnTo>
                    <a:pt x="0" y="185420"/>
                  </a:lnTo>
                  <a:lnTo>
                    <a:pt x="0" y="929639"/>
                  </a:lnTo>
                  <a:lnTo>
                    <a:pt x="7874" y="976121"/>
                  </a:lnTo>
                  <a:lnTo>
                    <a:pt x="29718" y="1019809"/>
                  </a:lnTo>
                  <a:lnTo>
                    <a:pt x="62737" y="1058290"/>
                  </a:lnTo>
                  <a:lnTo>
                    <a:pt x="104139" y="1088770"/>
                  </a:lnTo>
                  <a:lnTo>
                    <a:pt x="151129" y="1109090"/>
                  </a:lnTo>
                  <a:lnTo>
                    <a:pt x="200913" y="1116330"/>
                  </a:lnTo>
                  <a:lnTo>
                    <a:pt x="2466848" y="1116330"/>
                  </a:lnTo>
                  <a:lnTo>
                    <a:pt x="2516632" y="1109090"/>
                  </a:lnTo>
                  <a:lnTo>
                    <a:pt x="2563622" y="1088770"/>
                  </a:lnTo>
                  <a:lnTo>
                    <a:pt x="2605024" y="1058290"/>
                  </a:lnTo>
                  <a:lnTo>
                    <a:pt x="2638044" y="1019809"/>
                  </a:lnTo>
                  <a:lnTo>
                    <a:pt x="2659888" y="976121"/>
                  </a:lnTo>
                  <a:lnTo>
                    <a:pt x="2667762" y="929639"/>
                  </a:lnTo>
                  <a:lnTo>
                    <a:pt x="2667762" y="185420"/>
                  </a:lnTo>
                  <a:lnTo>
                    <a:pt x="2659888" y="139446"/>
                  </a:lnTo>
                  <a:lnTo>
                    <a:pt x="2638044" y="96138"/>
                  </a:lnTo>
                  <a:lnTo>
                    <a:pt x="2605024" y="57912"/>
                  </a:lnTo>
                  <a:lnTo>
                    <a:pt x="2563622" y="27431"/>
                  </a:lnTo>
                  <a:lnTo>
                    <a:pt x="2516632" y="7238"/>
                  </a:lnTo>
                  <a:lnTo>
                    <a:pt x="2466848" y="0"/>
                  </a:lnTo>
                  <a:lnTo>
                    <a:pt x="200913" y="0"/>
                  </a:lnTo>
                  <a:close/>
                </a:path>
              </a:pathLst>
            </a:custGeom>
            <a:ln w="9144">
              <a:solidFill>
                <a:srgbClr val="000000"/>
              </a:solidFill>
            </a:ln>
          </p:spPr>
          <p:txBody>
            <a:bodyPr wrap="square" lIns="0" tIns="0" rIns="0" bIns="0" rtlCol="0"/>
            <a:lstStyle/>
            <a:p/>
          </p:txBody>
        </p:sp>
      </p:grpSp>
      <p:sp>
        <p:nvSpPr>
          <p:cNvPr id="15" name="object 15"/>
          <p:cNvSpPr txBox="1"/>
          <p:nvPr/>
        </p:nvSpPr>
        <p:spPr>
          <a:xfrm>
            <a:off x="4131817" y="3316223"/>
            <a:ext cx="1573530" cy="986155"/>
          </a:xfrm>
          <a:prstGeom prst="rect">
            <a:avLst/>
          </a:prstGeom>
        </p:spPr>
        <p:txBody>
          <a:bodyPr wrap="square" lIns="0" tIns="12700" rIns="0" bIns="0" rtlCol="0" vert="horz">
            <a:spAutoFit/>
          </a:bodyPr>
          <a:lstStyle/>
          <a:p>
            <a:pPr algn="ctr" marL="12700" marR="5080" indent="-1905">
              <a:lnSpc>
                <a:spcPct val="100000"/>
              </a:lnSpc>
              <a:spcBef>
                <a:spcPts val="100"/>
              </a:spcBef>
            </a:pPr>
            <a:r>
              <a:rPr dirty="0" sz="2100" spc="-10">
                <a:latin typeface="Arial"/>
                <a:cs typeface="Arial"/>
              </a:rPr>
              <a:t>Cooperative/  </a:t>
            </a:r>
            <a:r>
              <a:rPr dirty="0" sz="2100" spc="-20">
                <a:latin typeface="Arial"/>
                <a:cs typeface="Arial"/>
              </a:rPr>
              <a:t>C</a:t>
            </a:r>
            <a:r>
              <a:rPr dirty="0" sz="2100" spc="-15">
                <a:latin typeface="Arial"/>
                <a:cs typeface="Arial"/>
              </a:rPr>
              <a:t>o</a:t>
            </a:r>
            <a:r>
              <a:rPr dirty="0" sz="2100" spc="-5">
                <a:latin typeface="Arial"/>
                <a:cs typeface="Arial"/>
              </a:rPr>
              <a:t>ll</a:t>
            </a:r>
            <a:r>
              <a:rPr dirty="0" sz="2100" spc="-25">
                <a:latin typeface="Arial"/>
                <a:cs typeface="Arial"/>
              </a:rPr>
              <a:t>a</a:t>
            </a:r>
            <a:r>
              <a:rPr dirty="0" sz="2100" spc="-10">
                <a:latin typeface="Arial"/>
                <a:cs typeface="Arial"/>
              </a:rPr>
              <a:t>b</a:t>
            </a:r>
            <a:r>
              <a:rPr dirty="0" sz="2100" spc="-25">
                <a:latin typeface="Arial"/>
                <a:cs typeface="Arial"/>
              </a:rPr>
              <a:t>o</a:t>
            </a:r>
            <a:r>
              <a:rPr dirty="0" sz="2100" spc="-5">
                <a:latin typeface="Arial"/>
                <a:cs typeface="Arial"/>
              </a:rPr>
              <a:t>r</a:t>
            </a:r>
            <a:r>
              <a:rPr dirty="0" sz="2100" spc="-25">
                <a:latin typeface="Arial"/>
                <a:cs typeface="Arial"/>
              </a:rPr>
              <a:t>a</a:t>
            </a:r>
            <a:r>
              <a:rPr dirty="0" sz="2100">
                <a:latin typeface="Arial"/>
                <a:cs typeface="Arial"/>
              </a:rPr>
              <a:t>t</a:t>
            </a:r>
            <a:r>
              <a:rPr dirty="0" sz="2100" spc="-5">
                <a:latin typeface="Arial"/>
                <a:cs typeface="Arial"/>
              </a:rPr>
              <a:t>ive  </a:t>
            </a:r>
            <a:r>
              <a:rPr dirty="0" sz="2100" spc="-10">
                <a:latin typeface="Arial"/>
                <a:cs typeface="Arial"/>
              </a:rPr>
              <a:t>Learning</a:t>
            </a:r>
            <a:endParaRPr sz="2100">
              <a:latin typeface="Arial"/>
              <a:cs typeface="Arial"/>
            </a:endParaRPr>
          </a:p>
        </p:txBody>
      </p:sp>
      <p:grpSp>
        <p:nvGrpSpPr>
          <p:cNvPr id="16" name="object 16"/>
          <p:cNvGrpSpPr/>
          <p:nvPr/>
        </p:nvGrpSpPr>
        <p:grpSpPr>
          <a:xfrm>
            <a:off x="463105" y="4927663"/>
            <a:ext cx="2677795" cy="1125855"/>
            <a:chOff x="463105" y="4927663"/>
            <a:chExt cx="2677795" cy="1125855"/>
          </a:xfrm>
        </p:grpSpPr>
        <p:sp>
          <p:nvSpPr>
            <p:cNvPr id="17" name="object 17"/>
            <p:cNvSpPr/>
            <p:nvPr/>
          </p:nvSpPr>
          <p:spPr>
            <a:xfrm>
              <a:off x="467868" y="4932426"/>
              <a:ext cx="2668270" cy="1116330"/>
            </a:xfrm>
            <a:custGeom>
              <a:avLst/>
              <a:gdLst/>
              <a:ahLst/>
              <a:cxnLst/>
              <a:rect l="l" t="t" r="r" b="b"/>
              <a:pathLst>
                <a:path w="2668270" h="1116329">
                  <a:moveTo>
                    <a:pt x="2466848" y="0"/>
                  </a:moveTo>
                  <a:lnTo>
                    <a:pt x="200875" y="0"/>
                  </a:lnTo>
                  <a:lnTo>
                    <a:pt x="151117" y="7238"/>
                  </a:lnTo>
                  <a:lnTo>
                    <a:pt x="104152" y="27431"/>
                  </a:lnTo>
                  <a:lnTo>
                    <a:pt x="62776" y="57912"/>
                  </a:lnTo>
                  <a:lnTo>
                    <a:pt x="29756" y="96138"/>
                  </a:lnTo>
                  <a:lnTo>
                    <a:pt x="7899" y="139446"/>
                  </a:lnTo>
                  <a:lnTo>
                    <a:pt x="0" y="185419"/>
                  </a:lnTo>
                  <a:lnTo>
                    <a:pt x="0" y="929640"/>
                  </a:lnTo>
                  <a:lnTo>
                    <a:pt x="7899" y="975664"/>
                  </a:lnTo>
                  <a:lnTo>
                    <a:pt x="29756" y="1019251"/>
                  </a:lnTo>
                  <a:lnTo>
                    <a:pt x="62776" y="1057757"/>
                  </a:lnTo>
                  <a:lnTo>
                    <a:pt x="104152" y="1088529"/>
                  </a:lnTo>
                  <a:lnTo>
                    <a:pt x="151117" y="1108938"/>
                  </a:lnTo>
                  <a:lnTo>
                    <a:pt x="200875" y="1116330"/>
                  </a:lnTo>
                  <a:lnTo>
                    <a:pt x="2466848" y="1116330"/>
                  </a:lnTo>
                  <a:lnTo>
                    <a:pt x="2516632" y="1108938"/>
                  </a:lnTo>
                  <a:lnTo>
                    <a:pt x="2563622" y="1088529"/>
                  </a:lnTo>
                  <a:lnTo>
                    <a:pt x="2605024" y="1057757"/>
                  </a:lnTo>
                  <a:lnTo>
                    <a:pt x="2638044" y="1019251"/>
                  </a:lnTo>
                  <a:lnTo>
                    <a:pt x="2659888" y="975664"/>
                  </a:lnTo>
                  <a:lnTo>
                    <a:pt x="2667762" y="929640"/>
                  </a:lnTo>
                  <a:lnTo>
                    <a:pt x="2667762" y="185419"/>
                  </a:lnTo>
                  <a:lnTo>
                    <a:pt x="2659888" y="139446"/>
                  </a:lnTo>
                  <a:lnTo>
                    <a:pt x="2638044" y="96138"/>
                  </a:lnTo>
                  <a:lnTo>
                    <a:pt x="2605024" y="57912"/>
                  </a:lnTo>
                  <a:lnTo>
                    <a:pt x="2563622" y="27431"/>
                  </a:lnTo>
                  <a:lnTo>
                    <a:pt x="2516632" y="7238"/>
                  </a:lnTo>
                  <a:lnTo>
                    <a:pt x="2466848" y="0"/>
                  </a:lnTo>
                  <a:close/>
                </a:path>
              </a:pathLst>
            </a:custGeom>
            <a:solidFill>
              <a:srgbClr val="FFED66"/>
            </a:solidFill>
          </p:spPr>
          <p:txBody>
            <a:bodyPr wrap="square" lIns="0" tIns="0" rIns="0" bIns="0" rtlCol="0"/>
            <a:lstStyle/>
            <a:p/>
          </p:txBody>
        </p:sp>
        <p:sp>
          <p:nvSpPr>
            <p:cNvPr id="18" name="object 18"/>
            <p:cNvSpPr/>
            <p:nvPr/>
          </p:nvSpPr>
          <p:spPr>
            <a:xfrm>
              <a:off x="467868" y="4932426"/>
              <a:ext cx="2668270" cy="1116330"/>
            </a:xfrm>
            <a:custGeom>
              <a:avLst/>
              <a:gdLst/>
              <a:ahLst/>
              <a:cxnLst/>
              <a:rect l="l" t="t" r="r" b="b"/>
              <a:pathLst>
                <a:path w="2668270" h="1116329">
                  <a:moveTo>
                    <a:pt x="200875" y="0"/>
                  </a:moveTo>
                  <a:lnTo>
                    <a:pt x="151117" y="7238"/>
                  </a:lnTo>
                  <a:lnTo>
                    <a:pt x="104152" y="27431"/>
                  </a:lnTo>
                  <a:lnTo>
                    <a:pt x="62776" y="57912"/>
                  </a:lnTo>
                  <a:lnTo>
                    <a:pt x="29756" y="96138"/>
                  </a:lnTo>
                  <a:lnTo>
                    <a:pt x="7899" y="139446"/>
                  </a:lnTo>
                  <a:lnTo>
                    <a:pt x="0" y="185419"/>
                  </a:lnTo>
                  <a:lnTo>
                    <a:pt x="0" y="929640"/>
                  </a:lnTo>
                  <a:lnTo>
                    <a:pt x="7899" y="975664"/>
                  </a:lnTo>
                  <a:lnTo>
                    <a:pt x="29756" y="1019251"/>
                  </a:lnTo>
                  <a:lnTo>
                    <a:pt x="62776" y="1057757"/>
                  </a:lnTo>
                  <a:lnTo>
                    <a:pt x="104152" y="1088529"/>
                  </a:lnTo>
                  <a:lnTo>
                    <a:pt x="151117" y="1108938"/>
                  </a:lnTo>
                  <a:lnTo>
                    <a:pt x="200875" y="1116330"/>
                  </a:lnTo>
                  <a:lnTo>
                    <a:pt x="2466848" y="1116330"/>
                  </a:lnTo>
                  <a:lnTo>
                    <a:pt x="2516632" y="1108938"/>
                  </a:lnTo>
                  <a:lnTo>
                    <a:pt x="2563622" y="1088529"/>
                  </a:lnTo>
                  <a:lnTo>
                    <a:pt x="2605024" y="1057757"/>
                  </a:lnTo>
                  <a:lnTo>
                    <a:pt x="2638044" y="1019251"/>
                  </a:lnTo>
                  <a:lnTo>
                    <a:pt x="2659888" y="975664"/>
                  </a:lnTo>
                  <a:lnTo>
                    <a:pt x="2667762" y="929640"/>
                  </a:lnTo>
                  <a:lnTo>
                    <a:pt x="2667762" y="185419"/>
                  </a:lnTo>
                  <a:lnTo>
                    <a:pt x="2659888" y="139446"/>
                  </a:lnTo>
                  <a:lnTo>
                    <a:pt x="2638044" y="96138"/>
                  </a:lnTo>
                  <a:lnTo>
                    <a:pt x="2605024" y="57912"/>
                  </a:lnTo>
                  <a:lnTo>
                    <a:pt x="2563622" y="27431"/>
                  </a:lnTo>
                  <a:lnTo>
                    <a:pt x="2516632" y="7238"/>
                  </a:lnTo>
                  <a:lnTo>
                    <a:pt x="2466848" y="0"/>
                  </a:lnTo>
                  <a:lnTo>
                    <a:pt x="200875" y="0"/>
                  </a:lnTo>
                  <a:close/>
                </a:path>
              </a:pathLst>
            </a:custGeom>
            <a:ln w="9144">
              <a:solidFill>
                <a:srgbClr val="000000"/>
              </a:solidFill>
            </a:ln>
          </p:spPr>
          <p:txBody>
            <a:bodyPr wrap="square" lIns="0" tIns="0" rIns="0" bIns="0" rtlCol="0"/>
            <a:lstStyle/>
            <a:p/>
          </p:txBody>
        </p:sp>
      </p:grpSp>
      <p:sp>
        <p:nvSpPr>
          <p:cNvPr id="19" name="object 19"/>
          <p:cNvSpPr txBox="1"/>
          <p:nvPr/>
        </p:nvSpPr>
        <p:spPr>
          <a:xfrm>
            <a:off x="880872" y="5150358"/>
            <a:ext cx="1699260" cy="665480"/>
          </a:xfrm>
          <a:prstGeom prst="rect">
            <a:avLst/>
          </a:prstGeom>
        </p:spPr>
        <p:txBody>
          <a:bodyPr wrap="square" lIns="0" tIns="12700" rIns="0" bIns="0" rtlCol="0" vert="horz">
            <a:spAutoFit/>
          </a:bodyPr>
          <a:lstStyle/>
          <a:p>
            <a:pPr marL="332740" marR="5080" indent="-320040">
              <a:lnSpc>
                <a:spcPct val="100000"/>
              </a:lnSpc>
              <a:spcBef>
                <a:spcPts val="100"/>
              </a:spcBef>
            </a:pPr>
            <a:r>
              <a:rPr dirty="0" sz="2100">
                <a:latin typeface="Arial"/>
                <a:cs typeface="Arial"/>
              </a:rPr>
              <a:t>P</a:t>
            </a:r>
            <a:r>
              <a:rPr dirty="0" sz="2100" spc="-10">
                <a:latin typeface="Arial"/>
                <a:cs typeface="Arial"/>
              </a:rPr>
              <a:t>r</a:t>
            </a:r>
            <a:r>
              <a:rPr dirty="0" sz="2100" spc="-5">
                <a:latin typeface="Arial"/>
                <a:cs typeface="Arial"/>
              </a:rPr>
              <a:t>oj</a:t>
            </a:r>
            <a:r>
              <a:rPr dirty="0" sz="2100" spc="-15">
                <a:latin typeface="Arial"/>
                <a:cs typeface="Arial"/>
              </a:rPr>
              <a:t>e</a:t>
            </a:r>
            <a:r>
              <a:rPr dirty="0" sz="2100" spc="10">
                <a:latin typeface="Arial"/>
                <a:cs typeface="Arial"/>
              </a:rPr>
              <a:t>c</a:t>
            </a:r>
            <a:r>
              <a:rPr dirty="0" sz="2100" spc="-10">
                <a:latin typeface="Arial"/>
                <a:cs typeface="Arial"/>
              </a:rPr>
              <a:t>t</a:t>
            </a:r>
            <a:r>
              <a:rPr dirty="0" sz="2100">
                <a:latin typeface="Arial"/>
                <a:cs typeface="Arial"/>
              </a:rPr>
              <a:t>-Ba</a:t>
            </a:r>
            <a:r>
              <a:rPr dirty="0" sz="2100" spc="-10">
                <a:latin typeface="Arial"/>
                <a:cs typeface="Arial"/>
              </a:rPr>
              <a:t>s</a:t>
            </a:r>
            <a:r>
              <a:rPr dirty="0" sz="2100" spc="-5">
                <a:latin typeface="Arial"/>
                <a:cs typeface="Arial"/>
              </a:rPr>
              <a:t>ed  </a:t>
            </a:r>
            <a:r>
              <a:rPr dirty="0" sz="2100" spc="-10">
                <a:latin typeface="Arial"/>
                <a:cs typeface="Arial"/>
              </a:rPr>
              <a:t>Learning</a:t>
            </a:r>
            <a:endParaRPr sz="2100">
              <a:latin typeface="Arial"/>
              <a:cs typeface="Arial"/>
            </a:endParaRPr>
          </a:p>
        </p:txBody>
      </p:sp>
      <p:grpSp>
        <p:nvGrpSpPr>
          <p:cNvPr id="20" name="object 20"/>
          <p:cNvGrpSpPr/>
          <p:nvPr/>
        </p:nvGrpSpPr>
        <p:grpSpPr>
          <a:xfrm>
            <a:off x="3575113" y="4927663"/>
            <a:ext cx="2677795" cy="1125855"/>
            <a:chOff x="3575113" y="4927663"/>
            <a:chExt cx="2677795" cy="1125855"/>
          </a:xfrm>
        </p:grpSpPr>
        <p:sp>
          <p:nvSpPr>
            <p:cNvPr id="21" name="object 21"/>
            <p:cNvSpPr/>
            <p:nvPr/>
          </p:nvSpPr>
          <p:spPr>
            <a:xfrm>
              <a:off x="3579876" y="4932426"/>
              <a:ext cx="2668270" cy="1116330"/>
            </a:xfrm>
            <a:custGeom>
              <a:avLst/>
              <a:gdLst/>
              <a:ahLst/>
              <a:cxnLst/>
              <a:rect l="l" t="t" r="r" b="b"/>
              <a:pathLst>
                <a:path w="2668270" h="1116329">
                  <a:moveTo>
                    <a:pt x="2466848" y="0"/>
                  </a:moveTo>
                  <a:lnTo>
                    <a:pt x="200913" y="0"/>
                  </a:lnTo>
                  <a:lnTo>
                    <a:pt x="151129" y="7238"/>
                  </a:lnTo>
                  <a:lnTo>
                    <a:pt x="104139" y="27431"/>
                  </a:lnTo>
                  <a:lnTo>
                    <a:pt x="62737" y="57912"/>
                  </a:lnTo>
                  <a:lnTo>
                    <a:pt x="29718" y="96138"/>
                  </a:lnTo>
                  <a:lnTo>
                    <a:pt x="7874" y="139446"/>
                  </a:lnTo>
                  <a:lnTo>
                    <a:pt x="0" y="185419"/>
                  </a:lnTo>
                  <a:lnTo>
                    <a:pt x="0" y="929640"/>
                  </a:lnTo>
                  <a:lnTo>
                    <a:pt x="7874" y="975664"/>
                  </a:lnTo>
                  <a:lnTo>
                    <a:pt x="29718" y="1019251"/>
                  </a:lnTo>
                  <a:lnTo>
                    <a:pt x="62737" y="1057757"/>
                  </a:lnTo>
                  <a:lnTo>
                    <a:pt x="104139" y="1088529"/>
                  </a:lnTo>
                  <a:lnTo>
                    <a:pt x="151129" y="1108938"/>
                  </a:lnTo>
                  <a:lnTo>
                    <a:pt x="200913" y="1116330"/>
                  </a:lnTo>
                  <a:lnTo>
                    <a:pt x="2466848" y="1116330"/>
                  </a:lnTo>
                  <a:lnTo>
                    <a:pt x="2516632" y="1108938"/>
                  </a:lnTo>
                  <a:lnTo>
                    <a:pt x="2563622" y="1088529"/>
                  </a:lnTo>
                  <a:lnTo>
                    <a:pt x="2605024" y="1057757"/>
                  </a:lnTo>
                  <a:lnTo>
                    <a:pt x="2638044" y="1019251"/>
                  </a:lnTo>
                  <a:lnTo>
                    <a:pt x="2659888" y="975664"/>
                  </a:lnTo>
                  <a:lnTo>
                    <a:pt x="2667762" y="929640"/>
                  </a:lnTo>
                  <a:lnTo>
                    <a:pt x="2667762" y="185419"/>
                  </a:lnTo>
                  <a:lnTo>
                    <a:pt x="2659888" y="139446"/>
                  </a:lnTo>
                  <a:lnTo>
                    <a:pt x="2638044" y="96138"/>
                  </a:lnTo>
                  <a:lnTo>
                    <a:pt x="2605024" y="57912"/>
                  </a:lnTo>
                  <a:lnTo>
                    <a:pt x="2563622" y="27431"/>
                  </a:lnTo>
                  <a:lnTo>
                    <a:pt x="2516632" y="7238"/>
                  </a:lnTo>
                  <a:lnTo>
                    <a:pt x="2466848" y="0"/>
                  </a:lnTo>
                  <a:close/>
                </a:path>
              </a:pathLst>
            </a:custGeom>
            <a:solidFill>
              <a:srgbClr val="FFED66"/>
            </a:solidFill>
          </p:spPr>
          <p:txBody>
            <a:bodyPr wrap="square" lIns="0" tIns="0" rIns="0" bIns="0" rtlCol="0"/>
            <a:lstStyle/>
            <a:p/>
          </p:txBody>
        </p:sp>
        <p:sp>
          <p:nvSpPr>
            <p:cNvPr id="22" name="object 22"/>
            <p:cNvSpPr/>
            <p:nvPr/>
          </p:nvSpPr>
          <p:spPr>
            <a:xfrm>
              <a:off x="3579876" y="4932426"/>
              <a:ext cx="2668270" cy="1116330"/>
            </a:xfrm>
            <a:custGeom>
              <a:avLst/>
              <a:gdLst/>
              <a:ahLst/>
              <a:cxnLst/>
              <a:rect l="l" t="t" r="r" b="b"/>
              <a:pathLst>
                <a:path w="2668270" h="1116329">
                  <a:moveTo>
                    <a:pt x="200913" y="0"/>
                  </a:moveTo>
                  <a:lnTo>
                    <a:pt x="151129" y="7238"/>
                  </a:lnTo>
                  <a:lnTo>
                    <a:pt x="104139" y="27431"/>
                  </a:lnTo>
                  <a:lnTo>
                    <a:pt x="62737" y="57912"/>
                  </a:lnTo>
                  <a:lnTo>
                    <a:pt x="29718" y="96138"/>
                  </a:lnTo>
                  <a:lnTo>
                    <a:pt x="7874" y="139446"/>
                  </a:lnTo>
                  <a:lnTo>
                    <a:pt x="0" y="185419"/>
                  </a:lnTo>
                  <a:lnTo>
                    <a:pt x="0" y="929640"/>
                  </a:lnTo>
                  <a:lnTo>
                    <a:pt x="7874" y="975664"/>
                  </a:lnTo>
                  <a:lnTo>
                    <a:pt x="29718" y="1019251"/>
                  </a:lnTo>
                  <a:lnTo>
                    <a:pt x="62737" y="1057757"/>
                  </a:lnTo>
                  <a:lnTo>
                    <a:pt x="104139" y="1088529"/>
                  </a:lnTo>
                  <a:lnTo>
                    <a:pt x="151129" y="1108938"/>
                  </a:lnTo>
                  <a:lnTo>
                    <a:pt x="200913" y="1116330"/>
                  </a:lnTo>
                  <a:lnTo>
                    <a:pt x="2466848" y="1116330"/>
                  </a:lnTo>
                  <a:lnTo>
                    <a:pt x="2516632" y="1108938"/>
                  </a:lnTo>
                  <a:lnTo>
                    <a:pt x="2563622" y="1088529"/>
                  </a:lnTo>
                  <a:lnTo>
                    <a:pt x="2605024" y="1057757"/>
                  </a:lnTo>
                  <a:lnTo>
                    <a:pt x="2638044" y="1019251"/>
                  </a:lnTo>
                  <a:lnTo>
                    <a:pt x="2659888" y="975664"/>
                  </a:lnTo>
                  <a:lnTo>
                    <a:pt x="2667762" y="929640"/>
                  </a:lnTo>
                  <a:lnTo>
                    <a:pt x="2667762" y="185419"/>
                  </a:lnTo>
                  <a:lnTo>
                    <a:pt x="2659888" y="139446"/>
                  </a:lnTo>
                  <a:lnTo>
                    <a:pt x="2638044" y="96138"/>
                  </a:lnTo>
                  <a:lnTo>
                    <a:pt x="2605024" y="57912"/>
                  </a:lnTo>
                  <a:lnTo>
                    <a:pt x="2563622" y="27431"/>
                  </a:lnTo>
                  <a:lnTo>
                    <a:pt x="2516632" y="7238"/>
                  </a:lnTo>
                  <a:lnTo>
                    <a:pt x="2466848" y="0"/>
                  </a:lnTo>
                  <a:lnTo>
                    <a:pt x="200913" y="0"/>
                  </a:lnTo>
                  <a:close/>
                </a:path>
              </a:pathLst>
            </a:custGeom>
            <a:ln w="9144">
              <a:solidFill>
                <a:srgbClr val="000000"/>
              </a:solidFill>
            </a:ln>
          </p:spPr>
          <p:txBody>
            <a:bodyPr wrap="square" lIns="0" tIns="0" rIns="0" bIns="0" rtlCol="0"/>
            <a:lstStyle/>
            <a:p/>
          </p:txBody>
        </p:sp>
      </p:grpSp>
      <p:sp>
        <p:nvSpPr>
          <p:cNvPr id="23" name="object 23"/>
          <p:cNvSpPr txBox="1"/>
          <p:nvPr/>
        </p:nvSpPr>
        <p:spPr>
          <a:xfrm>
            <a:off x="3906520" y="5150358"/>
            <a:ext cx="1859280" cy="665480"/>
          </a:xfrm>
          <a:prstGeom prst="rect">
            <a:avLst/>
          </a:prstGeom>
        </p:spPr>
        <p:txBody>
          <a:bodyPr wrap="square" lIns="0" tIns="12700" rIns="0" bIns="0" rtlCol="0" vert="horz">
            <a:spAutoFit/>
          </a:bodyPr>
          <a:lstStyle/>
          <a:p>
            <a:pPr marL="412750" marR="5080" indent="-400050">
              <a:lnSpc>
                <a:spcPct val="100000"/>
              </a:lnSpc>
              <a:spcBef>
                <a:spcPts val="100"/>
              </a:spcBef>
            </a:pPr>
            <a:r>
              <a:rPr dirty="0" sz="2100" spc="-5">
                <a:latin typeface="Arial"/>
                <a:cs typeface="Arial"/>
              </a:rPr>
              <a:t>P</a:t>
            </a:r>
            <a:r>
              <a:rPr dirty="0" sz="2100">
                <a:latin typeface="Arial"/>
                <a:cs typeface="Arial"/>
              </a:rPr>
              <a:t>r</a:t>
            </a:r>
            <a:r>
              <a:rPr dirty="0" sz="2100" spc="-15">
                <a:latin typeface="Arial"/>
                <a:cs typeface="Arial"/>
              </a:rPr>
              <a:t>o</a:t>
            </a:r>
            <a:r>
              <a:rPr dirty="0" sz="2100" spc="-5">
                <a:latin typeface="Arial"/>
                <a:cs typeface="Arial"/>
              </a:rPr>
              <a:t>b</a:t>
            </a:r>
            <a:r>
              <a:rPr dirty="0" sz="2100" spc="-15">
                <a:latin typeface="Arial"/>
                <a:cs typeface="Arial"/>
              </a:rPr>
              <a:t>l</a:t>
            </a:r>
            <a:r>
              <a:rPr dirty="0" sz="2100" spc="-10">
                <a:latin typeface="Arial"/>
                <a:cs typeface="Arial"/>
              </a:rPr>
              <a:t>e</a:t>
            </a:r>
            <a:r>
              <a:rPr dirty="0" sz="2100" spc="-5">
                <a:latin typeface="Arial"/>
                <a:cs typeface="Arial"/>
              </a:rPr>
              <a:t>m</a:t>
            </a:r>
            <a:r>
              <a:rPr dirty="0" sz="2100" spc="-15">
                <a:latin typeface="Arial"/>
                <a:cs typeface="Arial"/>
              </a:rPr>
              <a:t>-</a:t>
            </a:r>
            <a:r>
              <a:rPr dirty="0" sz="2100">
                <a:latin typeface="Arial"/>
                <a:cs typeface="Arial"/>
              </a:rPr>
              <a:t>B</a:t>
            </a:r>
            <a:r>
              <a:rPr dirty="0" sz="2100" spc="-25">
                <a:latin typeface="Arial"/>
                <a:cs typeface="Arial"/>
              </a:rPr>
              <a:t>a</a:t>
            </a:r>
            <a:r>
              <a:rPr dirty="0" sz="2100" spc="5">
                <a:latin typeface="Arial"/>
                <a:cs typeface="Arial"/>
              </a:rPr>
              <a:t>s</a:t>
            </a:r>
            <a:r>
              <a:rPr dirty="0" sz="2100" spc="-5">
                <a:latin typeface="Arial"/>
                <a:cs typeface="Arial"/>
              </a:rPr>
              <a:t>ed  </a:t>
            </a:r>
            <a:r>
              <a:rPr dirty="0" sz="2100" spc="-10">
                <a:latin typeface="Arial"/>
                <a:cs typeface="Arial"/>
              </a:rPr>
              <a:t>Learning</a:t>
            </a:r>
            <a:endParaRPr sz="2100">
              <a:latin typeface="Arial"/>
              <a:cs typeface="Arial"/>
            </a:endParaRPr>
          </a:p>
        </p:txBody>
      </p:sp>
      <p:grpSp>
        <p:nvGrpSpPr>
          <p:cNvPr id="24" name="object 24"/>
          <p:cNvGrpSpPr/>
          <p:nvPr/>
        </p:nvGrpSpPr>
        <p:grpSpPr>
          <a:xfrm>
            <a:off x="6687311" y="4927853"/>
            <a:ext cx="2677160" cy="1125855"/>
            <a:chOff x="6687311" y="4927853"/>
            <a:chExt cx="2677160" cy="1125855"/>
          </a:xfrm>
        </p:grpSpPr>
        <p:sp>
          <p:nvSpPr>
            <p:cNvPr id="25" name="object 25"/>
            <p:cNvSpPr/>
            <p:nvPr/>
          </p:nvSpPr>
          <p:spPr>
            <a:xfrm>
              <a:off x="6691883" y="4932425"/>
              <a:ext cx="2668270" cy="1116330"/>
            </a:xfrm>
            <a:custGeom>
              <a:avLst/>
              <a:gdLst/>
              <a:ahLst/>
              <a:cxnLst/>
              <a:rect l="l" t="t" r="r" b="b"/>
              <a:pathLst>
                <a:path w="2668270" h="1116329">
                  <a:moveTo>
                    <a:pt x="2466848" y="0"/>
                  </a:moveTo>
                  <a:lnTo>
                    <a:pt x="202311" y="0"/>
                  </a:lnTo>
                  <a:lnTo>
                    <a:pt x="151892" y="7238"/>
                  </a:lnTo>
                  <a:lnTo>
                    <a:pt x="104521" y="27431"/>
                  </a:lnTo>
                  <a:lnTo>
                    <a:pt x="62992" y="57912"/>
                  </a:lnTo>
                  <a:lnTo>
                    <a:pt x="29845" y="96138"/>
                  </a:lnTo>
                  <a:lnTo>
                    <a:pt x="7874" y="139446"/>
                  </a:lnTo>
                  <a:lnTo>
                    <a:pt x="0" y="185419"/>
                  </a:lnTo>
                  <a:lnTo>
                    <a:pt x="0" y="929640"/>
                  </a:lnTo>
                  <a:lnTo>
                    <a:pt x="7874" y="975664"/>
                  </a:lnTo>
                  <a:lnTo>
                    <a:pt x="29845" y="1019251"/>
                  </a:lnTo>
                  <a:lnTo>
                    <a:pt x="62992" y="1057757"/>
                  </a:lnTo>
                  <a:lnTo>
                    <a:pt x="104521" y="1088529"/>
                  </a:lnTo>
                  <a:lnTo>
                    <a:pt x="151892" y="1108938"/>
                  </a:lnTo>
                  <a:lnTo>
                    <a:pt x="202311" y="1116330"/>
                  </a:lnTo>
                  <a:lnTo>
                    <a:pt x="2466848" y="1116330"/>
                  </a:lnTo>
                  <a:lnTo>
                    <a:pt x="2516632" y="1108938"/>
                  </a:lnTo>
                  <a:lnTo>
                    <a:pt x="2563622" y="1088529"/>
                  </a:lnTo>
                  <a:lnTo>
                    <a:pt x="2605024" y="1057757"/>
                  </a:lnTo>
                  <a:lnTo>
                    <a:pt x="2638044" y="1019251"/>
                  </a:lnTo>
                  <a:lnTo>
                    <a:pt x="2659888" y="975664"/>
                  </a:lnTo>
                  <a:lnTo>
                    <a:pt x="2667762" y="929640"/>
                  </a:lnTo>
                  <a:lnTo>
                    <a:pt x="2667762" y="185419"/>
                  </a:lnTo>
                  <a:lnTo>
                    <a:pt x="2659888" y="139446"/>
                  </a:lnTo>
                  <a:lnTo>
                    <a:pt x="2638044" y="96138"/>
                  </a:lnTo>
                  <a:lnTo>
                    <a:pt x="2605024" y="57912"/>
                  </a:lnTo>
                  <a:lnTo>
                    <a:pt x="2563622" y="27431"/>
                  </a:lnTo>
                  <a:lnTo>
                    <a:pt x="2516632" y="7238"/>
                  </a:lnTo>
                  <a:lnTo>
                    <a:pt x="2466848" y="0"/>
                  </a:lnTo>
                  <a:close/>
                </a:path>
              </a:pathLst>
            </a:custGeom>
            <a:solidFill>
              <a:srgbClr val="FFED66"/>
            </a:solidFill>
          </p:spPr>
          <p:txBody>
            <a:bodyPr wrap="square" lIns="0" tIns="0" rIns="0" bIns="0" rtlCol="0"/>
            <a:lstStyle/>
            <a:p/>
          </p:txBody>
        </p:sp>
        <p:sp>
          <p:nvSpPr>
            <p:cNvPr id="26" name="object 26"/>
            <p:cNvSpPr/>
            <p:nvPr/>
          </p:nvSpPr>
          <p:spPr>
            <a:xfrm>
              <a:off x="6691883" y="4932425"/>
              <a:ext cx="2668270" cy="1116330"/>
            </a:xfrm>
            <a:custGeom>
              <a:avLst/>
              <a:gdLst/>
              <a:ahLst/>
              <a:cxnLst/>
              <a:rect l="l" t="t" r="r" b="b"/>
              <a:pathLst>
                <a:path w="2668270" h="1116329">
                  <a:moveTo>
                    <a:pt x="202311" y="0"/>
                  </a:moveTo>
                  <a:lnTo>
                    <a:pt x="151892" y="7238"/>
                  </a:lnTo>
                  <a:lnTo>
                    <a:pt x="104521" y="27431"/>
                  </a:lnTo>
                  <a:lnTo>
                    <a:pt x="62992" y="57912"/>
                  </a:lnTo>
                  <a:lnTo>
                    <a:pt x="29845" y="96138"/>
                  </a:lnTo>
                  <a:lnTo>
                    <a:pt x="7874" y="139446"/>
                  </a:lnTo>
                  <a:lnTo>
                    <a:pt x="0" y="185419"/>
                  </a:lnTo>
                  <a:lnTo>
                    <a:pt x="0" y="929640"/>
                  </a:lnTo>
                  <a:lnTo>
                    <a:pt x="7874" y="975664"/>
                  </a:lnTo>
                  <a:lnTo>
                    <a:pt x="29845" y="1019251"/>
                  </a:lnTo>
                  <a:lnTo>
                    <a:pt x="62992" y="1057757"/>
                  </a:lnTo>
                  <a:lnTo>
                    <a:pt x="104521" y="1088529"/>
                  </a:lnTo>
                  <a:lnTo>
                    <a:pt x="151892" y="1108938"/>
                  </a:lnTo>
                  <a:lnTo>
                    <a:pt x="202311" y="1116330"/>
                  </a:lnTo>
                  <a:lnTo>
                    <a:pt x="2466848" y="1116330"/>
                  </a:lnTo>
                  <a:lnTo>
                    <a:pt x="2516632" y="1108938"/>
                  </a:lnTo>
                  <a:lnTo>
                    <a:pt x="2563622" y="1088529"/>
                  </a:lnTo>
                  <a:lnTo>
                    <a:pt x="2605024" y="1057757"/>
                  </a:lnTo>
                  <a:lnTo>
                    <a:pt x="2638044" y="1019251"/>
                  </a:lnTo>
                  <a:lnTo>
                    <a:pt x="2659888" y="975664"/>
                  </a:lnTo>
                  <a:lnTo>
                    <a:pt x="2667762" y="929640"/>
                  </a:lnTo>
                  <a:lnTo>
                    <a:pt x="2667762" y="185419"/>
                  </a:lnTo>
                  <a:lnTo>
                    <a:pt x="2659888" y="139446"/>
                  </a:lnTo>
                  <a:lnTo>
                    <a:pt x="2638044" y="96138"/>
                  </a:lnTo>
                  <a:lnTo>
                    <a:pt x="2605024" y="57912"/>
                  </a:lnTo>
                  <a:lnTo>
                    <a:pt x="2563622" y="27431"/>
                  </a:lnTo>
                  <a:lnTo>
                    <a:pt x="2516632" y="7238"/>
                  </a:lnTo>
                  <a:lnTo>
                    <a:pt x="2466848" y="0"/>
                  </a:lnTo>
                  <a:lnTo>
                    <a:pt x="202311" y="0"/>
                  </a:lnTo>
                  <a:close/>
                </a:path>
              </a:pathLst>
            </a:custGeom>
            <a:ln w="9143">
              <a:solidFill>
                <a:srgbClr val="000000"/>
              </a:solidFill>
            </a:ln>
          </p:spPr>
          <p:txBody>
            <a:bodyPr wrap="square" lIns="0" tIns="0" rIns="0" bIns="0" rtlCol="0"/>
            <a:lstStyle/>
            <a:p/>
          </p:txBody>
        </p:sp>
      </p:grpSp>
      <p:sp>
        <p:nvSpPr>
          <p:cNvPr id="27" name="object 27"/>
          <p:cNvSpPr txBox="1"/>
          <p:nvPr/>
        </p:nvSpPr>
        <p:spPr>
          <a:xfrm>
            <a:off x="7153909" y="5310378"/>
            <a:ext cx="1597025" cy="345440"/>
          </a:xfrm>
          <a:prstGeom prst="rect">
            <a:avLst/>
          </a:prstGeom>
        </p:spPr>
        <p:txBody>
          <a:bodyPr wrap="square" lIns="0" tIns="12700" rIns="0" bIns="0" rtlCol="0" vert="horz">
            <a:spAutoFit/>
          </a:bodyPr>
          <a:lstStyle/>
          <a:p>
            <a:pPr marL="12700">
              <a:lnSpc>
                <a:spcPct val="100000"/>
              </a:lnSpc>
              <a:spcBef>
                <a:spcPts val="100"/>
              </a:spcBef>
            </a:pPr>
            <a:r>
              <a:rPr dirty="0" sz="2100" spc="-5">
                <a:latin typeface="Arial"/>
                <a:cs typeface="Arial"/>
              </a:rPr>
              <a:t>Case</a:t>
            </a:r>
            <a:r>
              <a:rPr dirty="0" sz="2100" spc="-130">
                <a:latin typeface="Arial"/>
                <a:cs typeface="Arial"/>
              </a:rPr>
              <a:t> </a:t>
            </a:r>
            <a:r>
              <a:rPr dirty="0" sz="2100" spc="-10">
                <a:latin typeface="Arial"/>
                <a:cs typeface="Arial"/>
              </a:rPr>
              <a:t>Studies</a:t>
            </a:r>
            <a:endParaRPr sz="21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p:nvPr/>
        </p:nvSpPr>
        <p:spPr>
          <a:xfrm>
            <a:off x="408940" y="544321"/>
            <a:ext cx="1647825" cy="330200"/>
          </a:xfrm>
          <a:prstGeom prst="rect">
            <a:avLst/>
          </a:prstGeom>
        </p:spPr>
        <p:txBody>
          <a:bodyPr wrap="square" lIns="0" tIns="12065" rIns="0" bIns="0" rtlCol="0" vert="horz">
            <a:spAutoFit/>
          </a:bodyPr>
          <a:lstStyle/>
          <a:p>
            <a:pPr marL="12700">
              <a:lnSpc>
                <a:spcPct val="100000"/>
              </a:lnSpc>
              <a:spcBef>
                <a:spcPts val="95"/>
              </a:spcBef>
            </a:pPr>
            <a:r>
              <a:rPr dirty="0" sz="2000" spc="-10" b="1">
                <a:solidFill>
                  <a:srgbClr val="FF0000"/>
                </a:solidFill>
                <a:latin typeface="Cambria"/>
                <a:cs typeface="Cambria"/>
              </a:rPr>
              <a:t>CRIT</a:t>
            </a:r>
            <a:r>
              <a:rPr dirty="0" sz="2000" spc="-15" b="1">
                <a:solidFill>
                  <a:srgbClr val="FF0000"/>
                </a:solidFill>
                <a:latin typeface="Cambria"/>
                <a:cs typeface="Cambria"/>
              </a:rPr>
              <a:t>E</a:t>
            </a:r>
            <a:r>
              <a:rPr dirty="0" sz="2000" spc="-5" b="1">
                <a:solidFill>
                  <a:srgbClr val="FF0000"/>
                </a:solidFill>
                <a:latin typeface="Cambria"/>
                <a:cs typeface="Cambria"/>
              </a:rPr>
              <a:t>RION</a:t>
            </a:r>
            <a:r>
              <a:rPr dirty="0" sz="2000" spc="-10" b="1">
                <a:solidFill>
                  <a:srgbClr val="FF0000"/>
                </a:solidFill>
                <a:latin typeface="Cambria"/>
                <a:cs typeface="Cambria"/>
              </a:rPr>
              <a:t>-1</a:t>
            </a:r>
            <a:r>
              <a:rPr dirty="0" sz="2000" spc="-5" b="1">
                <a:solidFill>
                  <a:srgbClr val="FF0000"/>
                </a:solidFill>
                <a:latin typeface="Cambria"/>
                <a:cs typeface="Cambria"/>
              </a:rPr>
              <a:t>:</a:t>
            </a:r>
            <a:endParaRPr sz="2000">
              <a:latin typeface="Cambria"/>
              <a:cs typeface="Cambria"/>
            </a:endParaRPr>
          </a:p>
        </p:txBody>
      </p:sp>
      <p:sp>
        <p:nvSpPr>
          <p:cNvPr id="13" name="object 13"/>
          <p:cNvSpPr txBox="1"/>
          <p:nvPr/>
        </p:nvSpPr>
        <p:spPr>
          <a:xfrm>
            <a:off x="2237994" y="544321"/>
            <a:ext cx="6906259" cy="330200"/>
          </a:xfrm>
          <a:prstGeom prst="rect">
            <a:avLst/>
          </a:prstGeom>
        </p:spPr>
        <p:txBody>
          <a:bodyPr wrap="square" lIns="0" tIns="12065" rIns="0" bIns="0" rtlCol="0" vert="horz">
            <a:spAutoFit/>
          </a:bodyPr>
          <a:lstStyle/>
          <a:p>
            <a:pPr marL="12700">
              <a:lnSpc>
                <a:spcPct val="100000"/>
              </a:lnSpc>
              <a:spcBef>
                <a:spcPts val="95"/>
              </a:spcBef>
            </a:pPr>
            <a:r>
              <a:rPr dirty="0" sz="2000" spc="-10" b="1">
                <a:solidFill>
                  <a:srgbClr val="FF0000"/>
                </a:solidFill>
                <a:latin typeface="Cambria"/>
                <a:cs typeface="Cambria"/>
              </a:rPr>
              <a:t>Vision, Mission </a:t>
            </a:r>
            <a:r>
              <a:rPr dirty="0" sz="2000" spc="-5" b="1">
                <a:solidFill>
                  <a:srgbClr val="FF0000"/>
                </a:solidFill>
                <a:latin typeface="Cambria"/>
                <a:cs typeface="Cambria"/>
              </a:rPr>
              <a:t>and </a:t>
            </a:r>
            <a:r>
              <a:rPr dirty="0" sz="2000" spc="-15" b="1">
                <a:solidFill>
                  <a:srgbClr val="FF0000"/>
                </a:solidFill>
                <a:latin typeface="Cambria"/>
                <a:cs typeface="Cambria"/>
              </a:rPr>
              <a:t>Program </a:t>
            </a:r>
            <a:r>
              <a:rPr dirty="0" sz="2000" spc="-5" b="1">
                <a:solidFill>
                  <a:srgbClr val="FF0000"/>
                </a:solidFill>
                <a:latin typeface="Cambria"/>
                <a:cs typeface="Cambria"/>
              </a:rPr>
              <a:t>Educational </a:t>
            </a:r>
            <a:r>
              <a:rPr dirty="0" sz="2000" spc="-15" b="1">
                <a:solidFill>
                  <a:srgbClr val="FF0000"/>
                </a:solidFill>
                <a:latin typeface="Cambria"/>
                <a:cs typeface="Cambria"/>
              </a:rPr>
              <a:t>Objectives</a:t>
            </a:r>
            <a:r>
              <a:rPr dirty="0" sz="2000" spc="35" b="1">
                <a:solidFill>
                  <a:srgbClr val="FF0000"/>
                </a:solidFill>
                <a:latin typeface="Cambria"/>
                <a:cs typeface="Cambria"/>
              </a:rPr>
              <a:t> </a:t>
            </a:r>
            <a:r>
              <a:rPr dirty="0" sz="2000" spc="-10" b="1">
                <a:solidFill>
                  <a:srgbClr val="FF0000"/>
                </a:solidFill>
                <a:latin typeface="Cambria"/>
                <a:cs typeface="Cambria"/>
              </a:rPr>
              <a:t>(PEOs)</a:t>
            </a:r>
            <a:endParaRPr sz="2000">
              <a:latin typeface="Cambria"/>
              <a:cs typeface="Cambria"/>
            </a:endParaRPr>
          </a:p>
        </p:txBody>
      </p:sp>
      <p:sp>
        <p:nvSpPr>
          <p:cNvPr id="14" name="object 14"/>
          <p:cNvSpPr txBox="1"/>
          <p:nvPr/>
        </p:nvSpPr>
        <p:spPr>
          <a:xfrm>
            <a:off x="574040" y="1625854"/>
            <a:ext cx="8841740" cy="3654425"/>
          </a:xfrm>
          <a:prstGeom prst="rect">
            <a:avLst/>
          </a:prstGeom>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1.1. State the </a:t>
            </a:r>
            <a:r>
              <a:rPr dirty="0" sz="2200" spc="-15" b="1">
                <a:solidFill>
                  <a:srgbClr val="0000CC"/>
                </a:solidFill>
                <a:latin typeface="Times New Roman"/>
                <a:cs typeface="Times New Roman"/>
              </a:rPr>
              <a:t>Vision </a:t>
            </a:r>
            <a:r>
              <a:rPr dirty="0" sz="2200" b="1">
                <a:solidFill>
                  <a:srgbClr val="0000CC"/>
                </a:solidFill>
                <a:latin typeface="Times New Roman"/>
                <a:cs typeface="Times New Roman"/>
              </a:rPr>
              <a:t>and Mission of the Department and</a:t>
            </a:r>
            <a:r>
              <a:rPr dirty="0" sz="2200" spc="-325" b="1">
                <a:solidFill>
                  <a:srgbClr val="0000CC"/>
                </a:solidFill>
                <a:latin typeface="Times New Roman"/>
                <a:cs typeface="Times New Roman"/>
              </a:rPr>
              <a:t> </a:t>
            </a:r>
            <a:r>
              <a:rPr dirty="0" sz="2200" b="1">
                <a:solidFill>
                  <a:srgbClr val="0000CC"/>
                </a:solidFill>
                <a:latin typeface="Times New Roman"/>
                <a:cs typeface="Times New Roman"/>
              </a:rPr>
              <a:t>Institute.</a:t>
            </a:r>
            <a:endParaRPr sz="2200">
              <a:latin typeface="Times New Roman"/>
              <a:cs typeface="Times New Roman"/>
            </a:endParaRPr>
          </a:p>
          <a:p>
            <a:pPr>
              <a:lnSpc>
                <a:spcPct val="100000"/>
              </a:lnSpc>
              <a:spcBef>
                <a:spcPts val="40"/>
              </a:spcBef>
            </a:pPr>
            <a:endParaRPr sz="1850">
              <a:latin typeface="Times New Roman"/>
              <a:cs typeface="Times New Roman"/>
            </a:endParaRPr>
          </a:p>
          <a:p>
            <a:pPr marL="469900" marR="5715" indent="-457200">
              <a:lnSpc>
                <a:spcPct val="150000"/>
              </a:lnSpc>
              <a:buFont typeface="Wingdings"/>
              <a:buChar char=""/>
              <a:tabLst>
                <a:tab pos="469265" algn="l"/>
                <a:tab pos="469900" algn="l"/>
                <a:tab pos="1341755" algn="l"/>
                <a:tab pos="2555240" algn="l"/>
                <a:tab pos="3677920" algn="l"/>
                <a:tab pos="4813300" algn="l"/>
                <a:tab pos="6167755" algn="l"/>
                <a:tab pos="6715125" algn="l"/>
                <a:tab pos="7757159" algn="l"/>
              </a:tabLst>
            </a:pPr>
            <a:r>
              <a:rPr dirty="0" sz="2200" spc="-135">
                <a:latin typeface="Times New Roman"/>
                <a:cs typeface="Times New Roman"/>
              </a:rPr>
              <a:t>V</a:t>
            </a:r>
            <a:r>
              <a:rPr dirty="0" sz="2200">
                <a:latin typeface="Times New Roman"/>
                <a:cs typeface="Times New Roman"/>
              </a:rPr>
              <a:t>isi</a:t>
            </a:r>
            <a:r>
              <a:rPr dirty="0" sz="2200" spc="-10">
                <a:latin typeface="Times New Roman"/>
                <a:cs typeface="Times New Roman"/>
              </a:rPr>
              <a:t>o</a:t>
            </a:r>
            <a:r>
              <a:rPr dirty="0" sz="2200">
                <a:latin typeface="Times New Roman"/>
                <a:cs typeface="Times New Roman"/>
              </a:rPr>
              <a:t>n</a:t>
            </a:r>
            <a:r>
              <a:rPr dirty="0" sz="2200">
                <a:latin typeface="Times New Roman"/>
                <a:cs typeface="Times New Roman"/>
              </a:rPr>
              <a:t>	</a:t>
            </a:r>
            <a:r>
              <a:rPr dirty="0" sz="2200">
                <a:latin typeface="Times New Roman"/>
                <a:cs typeface="Times New Roman"/>
              </a:rPr>
              <a:t>stat</a:t>
            </a:r>
            <a:r>
              <a:rPr dirty="0" sz="2200" spc="-15">
                <a:latin typeface="Times New Roman"/>
                <a:cs typeface="Times New Roman"/>
              </a:rPr>
              <a:t>e</a:t>
            </a:r>
            <a:r>
              <a:rPr dirty="0" sz="2200">
                <a:latin typeface="Times New Roman"/>
                <a:cs typeface="Times New Roman"/>
              </a:rPr>
              <a:t>ment</a:t>
            </a:r>
            <a:r>
              <a:rPr dirty="0" sz="2200">
                <a:latin typeface="Times New Roman"/>
                <a:cs typeface="Times New Roman"/>
              </a:rPr>
              <a:t>	</a:t>
            </a:r>
            <a:r>
              <a:rPr dirty="0" sz="2200">
                <a:latin typeface="Times New Roman"/>
                <a:cs typeface="Times New Roman"/>
              </a:rPr>
              <a:t>typically</a:t>
            </a:r>
            <a:r>
              <a:rPr dirty="0" sz="2200">
                <a:latin typeface="Times New Roman"/>
                <a:cs typeface="Times New Roman"/>
              </a:rPr>
              <a:t>	</a:t>
            </a:r>
            <a:r>
              <a:rPr dirty="0" sz="2200">
                <a:latin typeface="Times New Roman"/>
                <a:cs typeface="Times New Roman"/>
              </a:rPr>
              <a:t>indicat</a:t>
            </a:r>
            <a:r>
              <a:rPr dirty="0" sz="2200" spc="-15">
                <a:latin typeface="Times New Roman"/>
                <a:cs typeface="Times New Roman"/>
              </a:rPr>
              <a:t>e</a:t>
            </a:r>
            <a:r>
              <a:rPr dirty="0" sz="2200">
                <a:latin typeface="Times New Roman"/>
                <a:cs typeface="Times New Roman"/>
              </a:rPr>
              <a:t>s</a:t>
            </a:r>
            <a:r>
              <a:rPr dirty="0" sz="2200">
                <a:latin typeface="Times New Roman"/>
                <a:cs typeface="Times New Roman"/>
              </a:rPr>
              <a:t>	</a:t>
            </a:r>
            <a:r>
              <a:rPr dirty="0" sz="2200">
                <a:latin typeface="Times New Roman"/>
                <a:cs typeface="Times New Roman"/>
              </a:rPr>
              <a:t>aspira</a:t>
            </a:r>
            <a:r>
              <a:rPr dirty="0" sz="2200" spc="-10">
                <a:latin typeface="Times New Roman"/>
                <a:cs typeface="Times New Roman"/>
              </a:rPr>
              <a:t>t</a:t>
            </a:r>
            <a:r>
              <a:rPr dirty="0" sz="2200">
                <a:latin typeface="Times New Roman"/>
                <a:cs typeface="Times New Roman"/>
              </a:rPr>
              <a:t>ions</a:t>
            </a:r>
            <a:r>
              <a:rPr dirty="0" sz="2200">
                <a:latin typeface="Times New Roman"/>
                <a:cs typeface="Times New Roman"/>
              </a:rPr>
              <a:t>	</a:t>
            </a:r>
            <a:r>
              <a:rPr dirty="0" sz="2200">
                <a:latin typeface="Times New Roman"/>
                <a:cs typeface="Times New Roman"/>
              </a:rPr>
              <a:t>and</a:t>
            </a:r>
            <a:r>
              <a:rPr dirty="0" sz="2200">
                <a:latin typeface="Times New Roman"/>
                <a:cs typeface="Times New Roman"/>
              </a:rPr>
              <a:t>	</a:t>
            </a:r>
            <a:r>
              <a:rPr dirty="0" sz="2200">
                <a:latin typeface="Times New Roman"/>
                <a:cs typeface="Times New Roman"/>
              </a:rPr>
              <a:t>M</a:t>
            </a:r>
            <a:r>
              <a:rPr dirty="0" sz="2200" spc="-10">
                <a:latin typeface="Times New Roman"/>
                <a:cs typeface="Times New Roman"/>
              </a:rPr>
              <a:t>i</a:t>
            </a:r>
            <a:r>
              <a:rPr dirty="0" sz="2200">
                <a:latin typeface="Times New Roman"/>
                <a:cs typeface="Times New Roman"/>
              </a:rPr>
              <a:t>s</a:t>
            </a:r>
            <a:r>
              <a:rPr dirty="0" sz="2200" spc="-10">
                <a:latin typeface="Times New Roman"/>
                <a:cs typeface="Times New Roman"/>
              </a:rPr>
              <a:t>s</a:t>
            </a:r>
            <a:r>
              <a:rPr dirty="0" sz="2200">
                <a:latin typeface="Times New Roman"/>
                <a:cs typeface="Times New Roman"/>
              </a:rPr>
              <a:t>ion</a:t>
            </a:r>
            <a:r>
              <a:rPr dirty="0" sz="2200">
                <a:latin typeface="Times New Roman"/>
                <a:cs typeface="Times New Roman"/>
              </a:rPr>
              <a:t>	</a:t>
            </a:r>
            <a:r>
              <a:rPr dirty="0" sz="2200">
                <a:latin typeface="Times New Roman"/>
                <a:cs typeface="Times New Roman"/>
              </a:rPr>
              <a:t>state</a:t>
            </a:r>
            <a:r>
              <a:rPr dirty="0" sz="2200" spc="-15">
                <a:latin typeface="Times New Roman"/>
                <a:cs typeface="Times New Roman"/>
              </a:rPr>
              <a:t>m</a:t>
            </a:r>
            <a:r>
              <a:rPr dirty="0" sz="2200">
                <a:latin typeface="Times New Roman"/>
                <a:cs typeface="Times New Roman"/>
              </a:rPr>
              <a:t>ent  </a:t>
            </a:r>
            <a:r>
              <a:rPr dirty="0" sz="2200">
                <a:latin typeface="Times New Roman"/>
                <a:cs typeface="Times New Roman"/>
              </a:rPr>
              <a:t>states the broad approach to achieve</a:t>
            </a:r>
            <a:r>
              <a:rPr dirty="0" sz="2200" spc="-80">
                <a:latin typeface="Times New Roman"/>
                <a:cs typeface="Times New Roman"/>
              </a:rPr>
              <a:t> </a:t>
            </a:r>
            <a:r>
              <a:rPr dirty="0" sz="2200">
                <a:latin typeface="Times New Roman"/>
                <a:cs typeface="Times New Roman"/>
              </a:rPr>
              <a:t>aspirations</a:t>
            </a:r>
            <a:endParaRPr sz="2200">
              <a:latin typeface="Times New Roman"/>
              <a:cs typeface="Times New Roman"/>
            </a:endParaRPr>
          </a:p>
          <a:p>
            <a:pPr marL="469900" marR="5080" indent="-457200">
              <a:lnSpc>
                <a:spcPct val="150000"/>
              </a:lnSpc>
              <a:buFont typeface="Wingdings"/>
              <a:buChar char=""/>
              <a:tabLst>
                <a:tab pos="469265" algn="l"/>
                <a:tab pos="469900" algn="l"/>
              </a:tabLst>
            </a:pPr>
            <a:r>
              <a:rPr dirty="0" sz="2200">
                <a:latin typeface="Times New Roman"/>
                <a:cs typeface="Times New Roman"/>
              </a:rPr>
              <a:t>Should </a:t>
            </a:r>
            <a:r>
              <a:rPr dirty="0" sz="2200" spc="-5">
                <a:latin typeface="Times New Roman"/>
                <a:cs typeface="Times New Roman"/>
              </a:rPr>
              <a:t>be </a:t>
            </a:r>
            <a:r>
              <a:rPr dirty="0" sz="2200">
                <a:latin typeface="Times New Roman"/>
                <a:cs typeface="Times New Roman"/>
              </a:rPr>
              <a:t>written in a simple </a:t>
            </a:r>
            <a:r>
              <a:rPr dirty="0" sz="2200" spc="-5">
                <a:latin typeface="Times New Roman"/>
                <a:cs typeface="Times New Roman"/>
              </a:rPr>
              <a:t>language, easy </a:t>
            </a:r>
            <a:r>
              <a:rPr dirty="0" sz="2200">
                <a:latin typeface="Times New Roman"/>
                <a:cs typeface="Times New Roman"/>
              </a:rPr>
              <a:t>to communicate and </a:t>
            </a:r>
            <a:r>
              <a:rPr dirty="0" sz="2200" spc="-5">
                <a:latin typeface="Times New Roman"/>
                <a:cs typeface="Times New Roman"/>
              </a:rPr>
              <a:t>should  </a:t>
            </a:r>
            <a:r>
              <a:rPr dirty="0" sz="2200">
                <a:latin typeface="Times New Roman"/>
                <a:cs typeface="Times New Roman"/>
              </a:rPr>
              <a:t>define objectives which are out of reach </a:t>
            </a:r>
            <a:r>
              <a:rPr dirty="0" sz="2200" spc="-5">
                <a:latin typeface="Times New Roman"/>
                <a:cs typeface="Times New Roman"/>
              </a:rPr>
              <a:t>in </a:t>
            </a:r>
            <a:r>
              <a:rPr dirty="0" sz="2200">
                <a:latin typeface="Times New Roman"/>
                <a:cs typeface="Times New Roman"/>
              </a:rPr>
              <a:t>the present</a:t>
            </a:r>
            <a:r>
              <a:rPr dirty="0" sz="2200" spc="-100">
                <a:latin typeface="Times New Roman"/>
                <a:cs typeface="Times New Roman"/>
              </a:rPr>
              <a:t> </a:t>
            </a:r>
            <a:r>
              <a:rPr dirty="0" sz="2200">
                <a:latin typeface="Times New Roman"/>
                <a:cs typeface="Times New Roman"/>
              </a:rPr>
              <a:t>context</a:t>
            </a:r>
            <a:endParaRPr sz="2200">
              <a:latin typeface="Times New Roman"/>
              <a:cs typeface="Times New Roman"/>
            </a:endParaRPr>
          </a:p>
          <a:p>
            <a:pPr marL="469900" marR="5080" indent="-457200">
              <a:lnSpc>
                <a:spcPct val="150000"/>
              </a:lnSpc>
              <a:buFont typeface="Wingdings"/>
              <a:buChar char=""/>
              <a:tabLst>
                <a:tab pos="469265" algn="l"/>
                <a:tab pos="469900" algn="l"/>
              </a:tabLst>
            </a:pPr>
            <a:r>
              <a:rPr dirty="0" sz="2200" spc="-5">
                <a:latin typeface="Times New Roman"/>
                <a:cs typeface="Times New Roman"/>
              </a:rPr>
              <a:t>Department </a:t>
            </a:r>
            <a:r>
              <a:rPr dirty="0" sz="2200" spc="-25">
                <a:latin typeface="Times New Roman"/>
                <a:cs typeface="Times New Roman"/>
              </a:rPr>
              <a:t>Vision </a:t>
            </a:r>
            <a:r>
              <a:rPr dirty="0" sz="2200" spc="-5">
                <a:latin typeface="Times New Roman"/>
                <a:cs typeface="Times New Roman"/>
              </a:rPr>
              <a:t>and Mission statements </a:t>
            </a:r>
            <a:r>
              <a:rPr dirty="0" sz="2200">
                <a:latin typeface="Times New Roman"/>
                <a:cs typeface="Times New Roman"/>
              </a:rPr>
              <a:t>shall be </a:t>
            </a:r>
            <a:r>
              <a:rPr dirty="0" sz="2200" spc="-5">
                <a:latin typeface="Times New Roman"/>
                <a:cs typeface="Times New Roman"/>
              </a:rPr>
              <a:t>consistent </a:t>
            </a:r>
            <a:r>
              <a:rPr dirty="0" sz="2200">
                <a:latin typeface="Times New Roman"/>
                <a:cs typeface="Times New Roman"/>
              </a:rPr>
              <a:t>with the  Institute </a:t>
            </a:r>
            <a:r>
              <a:rPr dirty="0" sz="2200" spc="-25">
                <a:latin typeface="Times New Roman"/>
                <a:cs typeface="Times New Roman"/>
              </a:rPr>
              <a:t>Vision </a:t>
            </a:r>
            <a:r>
              <a:rPr dirty="0" sz="2200">
                <a:latin typeface="Times New Roman"/>
                <a:cs typeface="Times New Roman"/>
              </a:rPr>
              <a:t>and Mission</a:t>
            </a:r>
            <a:r>
              <a:rPr dirty="0" sz="2200" spc="-60">
                <a:latin typeface="Times New Roman"/>
                <a:cs typeface="Times New Roman"/>
              </a:rPr>
              <a:t> </a:t>
            </a:r>
            <a:r>
              <a:rPr dirty="0" sz="2200">
                <a:latin typeface="Times New Roman"/>
                <a:cs typeface="Times New Roman"/>
              </a:rPr>
              <a:t>statements</a:t>
            </a:r>
            <a:endParaRPr sz="2200">
              <a:latin typeface="Times New Roman"/>
              <a:cs typeface="Times New Roman"/>
            </a:endParaRPr>
          </a:p>
        </p:txBody>
      </p:sp>
      <p:sp>
        <p:nvSpPr>
          <p:cNvPr id="15" name="object 15"/>
          <p:cNvSpPr txBox="1"/>
          <p:nvPr/>
        </p:nvSpPr>
        <p:spPr>
          <a:xfrm>
            <a:off x="559308" y="6319011"/>
            <a:ext cx="123825" cy="299720"/>
          </a:xfrm>
          <a:prstGeom prst="rect">
            <a:avLst/>
          </a:prstGeom>
        </p:spPr>
        <p:txBody>
          <a:bodyPr wrap="square" lIns="0" tIns="12700" rIns="0" bIns="0" rtlCol="0" vert="horz">
            <a:spAutoFit/>
          </a:bodyPr>
          <a:lstStyle/>
          <a:p>
            <a:pPr marL="12700">
              <a:lnSpc>
                <a:spcPct val="100000"/>
              </a:lnSpc>
              <a:spcBef>
                <a:spcPts val="100"/>
              </a:spcBef>
            </a:pPr>
            <a:r>
              <a:rPr dirty="0" sz="1800">
                <a:latin typeface="Georgia"/>
                <a:cs typeface="Georgia"/>
              </a:rPr>
              <a:t>1</a:t>
            </a:r>
            <a:endParaRPr sz="1800">
              <a:latin typeface="Georgia"/>
              <a:cs typeface="Georgi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5949950"/>
          </a:xfrm>
          <a:custGeom>
            <a:avLst/>
            <a:gdLst/>
            <a:ahLst/>
            <a:cxnLst/>
            <a:rect l="l" t="t" r="r" b="b"/>
            <a:pathLst>
              <a:path w="9906000" h="5949950">
                <a:moveTo>
                  <a:pt x="0" y="5949696"/>
                </a:moveTo>
                <a:lnTo>
                  <a:pt x="9906000" y="5949696"/>
                </a:lnTo>
                <a:lnTo>
                  <a:pt x="9906000" y="0"/>
                </a:lnTo>
                <a:lnTo>
                  <a:pt x="0" y="0"/>
                </a:lnTo>
                <a:lnTo>
                  <a:pt x="0" y="5949696"/>
                </a:lnTo>
                <a:close/>
              </a:path>
            </a:pathLst>
          </a:custGeom>
          <a:solidFill>
            <a:srgbClr val="DAE2F3"/>
          </a:solidFill>
        </p:spPr>
        <p:txBody>
          <a:bodyPr wrap="square" lIns="0" tIns="0" rIns="0" bIns="0" rtlCol="0"/>
          <a:lstStyle/>
          <a:p/>
        </p:txBody>
      </p:sp>
      <p:sp>
        <p:nvSpPr>
          <p:cNvPr id="3" name="object 3"/>
          <p:cNvSpPr/>
          <p:nvPr/>
        </p:nvSpPr>
        <p:spPr>
          <a:xfrm>
            <a:off x="0" y="1497330"/>
            <a:ext cx="9905999" cy="5100066"/>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1874266" y="644906"/>
            <a:ext cx="2011045" cy="570865"/>
          </a:xfrm>
          <a:prstGeom prst="rect"/>
        </p:spPr>
        <p:txBody>
          <a:bodyPr wrap="square" lIns="0" tIns="15875" rIns="0" bIns="0" rtlCol="0" vert="horz">
            <a:spAutoFit/>
          </a:bodyPr>
          <a:lstStyle/>
          <a:p>
            <a:pPr marL="12700">
              <a:lnSpc>
                <a:spcPct val="100000"/>
              </a:lnSpc>
              <a:spcBef>
                <a:spcPts val="125"/>
              </a:spcBef>
            </a:pPr>
            <a:r>
              <a:rPr dirty="0" sz="3550" spc="-10" b="0">
                <a:solidFill>
                  <a:srgbClr val="000000"/>
                </a:solidFill>
                <a:latin typeface="Calibri Light"/>
                <a:cs typeface="Calibri Light"/>
              </a:rPr>
              <a:t>What’s</a:t>
            </a:r>
            <a:r>
              <a:rPr dirty="0" sz="3550" spc="-55" b="0">
                <a:solidFill>
                  <a:srgbClr val="000000"/>
                </a:solidFill>
                <a:latin typeface="Calibri Light"/>
                <a:cs typeface="Calibri Light"/>
              </a:rPr>
              <a:t> </a:t>
            </a:r>
            <a:r>
              <a:rPr dirty="0" sz="3550" spc="5" b="0">
                <a:solidFill>
                  <a:srgbClr val="000000"/>
                </a:solidFill>
                <a:latin typeface="Calibri Light"/>
                <a:cs typeface="Calibri Light"/>
              </a:rPr>
              <a:t>the</a:t>
            </a:r>
            <a:endParaRPr sz="3550">
              <a:latin typeface="Calibri Light"/>
              <a:cs typeface="Calibri Light"/>
            </a:endParaRPr>
          </a:p>
        </p:txBody>
      </p:sp>
      <p:sp>
        <p:nvSpPr>
          <p:cNvPr id="5" name="object 5"/>
          <p:cNvSpPr txBox="1"/>
          <p:nvPr/>
        </p:nvSpPr>
        <p:spPr>
          <a:xfrm>
            <a:off x="4671821" y="644906"/>
            <a:ext cx="2116455" cy="570865"/>
          </a:xfrm>
          <a:prstGeom prst="rect">
            <a:avLst/>
          </a:prstGeom>
        </p:spPr>
        <p:txBody>
          <a:bodyPr wrap="square" lIns="0" tIns="15875" rIns="0" bIns="0" rtlCol="0" vert="horz">
            <a:spAutoFit/>
          </a:bodyPr>
          <a:lstStyle/>
          <a:p>
            <a:pPr marL="12700">
              <a:lnSpc>
                <a:spcPct val="100000"/>
              </a:lnSpc>
              <a:spcBef>
                <a:spcPts val="125"/>
              </a:spcBef>
            </a:pPr>
            <a:r>
              <a:rPr dirty="0" sz="3550" spc="15" b="0">
                <a:latin typeface="Calibri Light"/>
                <a:cs typeface="Calibri Light"/>
              </a:rPr>
              <a:t>D</a:t>
            </a:r>
            <a:r>
              <a:rPr dirty="0" sz="3550" spc="15" b="0">
                <a:latin typeface="Calibri Light"/>
                <a:cs typeface="Calibri Light"/>
              </a:rPr>
              <a:t>i</a:t>
            </a:r>
            <a:r>
              <a:rPr dirty="0" sz="3550" spc="-60" b="0">
                <a:latin typeface="Calibri Light"/>
                <a:cs typeface="Calibri Light"/>
              </a:rPr>
              <a:t>f</a:t>
            </a:r>
            <a:r>
              <a:rPr dirty="0" sz="3550" spc="-95" b="0">
                <a:latin typeface="Calibri Light"/>
                <a:cs typeface="Calibri Light"/>
              </a:rPr>
              <a:t>f</a:t>
            </a:r>
            <a:r>
              <a:rPr dirty="0" sz="3550" spc="5" b="0">
                <a:latin typeface="Calibri Light"/>
                <a:cs typeface="Calibri Light"/>
              </a:rPr>
              <a:t>e</a:t>
            </a:r>
            <a:r>
              <a:rPr dirty="0" sz="3550" spc="-60" b="0">
                <a:latin typeface="Calibri Light"/>
                <a:cs typeface="Calibri Light"/>
              </a:rPr>
              <a:t>r</a:t>
            </a:r>
            <a:r>
              <a:rPr dirty="0" sz="3550" spc="15" b="0">
                <a:latin typeface="Calibri Light"/>
                <a:cs typeface="Calibri Light"/>
              </a:rPr>
              <a:t>e</a:t>
            </a:r>
            <a:r>
              <a:rPr dirty="0" sz="3550" b="0">
                <a:latin typeface="Calibri Light"/>
                <a:cs typeface="Calibri Light"/>
              </a:rPr>
              <a:t>n</a:t>
            </a:r>
            <a:r>
              <a:rPr dirty="0" sz="3550" spc="10" b="0">
                <a:latin typeface="Calibri Light"/>
                <a:cs typeface="Calibri Light"/>
              </a:rPr>
              <a:t>ce?</a:t>
            </a:r>
            <a:endParaRPr sz="3550">
              <a:latin typeface="Calibri Light"/>
              <a:cs typeface="Calibri Light"/>
            </a:endParaRPr>
          </a:p>
        </p:txBody>
      </p:sp>
      <p:sp>
        <p:nvSpPr>
          <p:cNvPr id="6" name="object 6"/>
          <p:cNvSpPr txBox="1"/>
          <p:nvPr/>
        </p:nvSpPr>
        <p:spPr>
          <a:xfrm>
            <a:off x="1059688" y="2842767"/>
            <a:ext cx="2178685" cy="2220595"/>
          </a:xfrm>
          <a:prstGeom prst="rect">
            <a:avLst/>
          </a:prstGeom>
        </p:spPr>
        <p:txBody>
          <a:bodyPr wrap="square" lIns="0" tIns="12700" rIns="0" bIns="0" rtlCol="0" vert="horz">
            <a:spAutoFit/>
          </a:bodyPr>
          <a:lstStyle/>
          <a:p>
            <a:pPr marL="664210" marR="261620" indent="-285115">
              <a:lnSpc>
                <a:spcPct val="100000"/>
              </a:lnSpc>
              <a:spcBef>
                <a:spcPts val="100"/>
              </a:spcBef>
            </a:pPr>
            <a:r>
              <a:rPr dirty="0" sz="1800" spc="-5" b="1">
                <a:latin typeface="Arial"/>
                <a:cs typeface="Arial"/>
              </a:rPr>
              <a:t>P</a:t>
            </a:r>
            <a:r>
              <a:rPr dirty="0" sz="1800" spc="-10" b="1">
                <a:latin typeface="Arial"/>
                <a:cs typeface="Arial"/>
              </a:rPr>
              <a:t>r</a:t>
            </a:r>
            <a:r>
              <a:rPr dirty="0" sz="1800" spc="-5" b="1">
                <a:latin typeface="Arial"/>
                <a:cs typeface="Arial"/>
              </a:rPr>
              <a:t>o</a:t>
            </a:r>
            <a:r>
              <a:rPr dirty="0" sz="1800" b="1">
                <a:latin typeface="Arial"/>
                <a:cs typeface="Arial"/>
              </a:rPr>
              <a:t>j</a:t>
            </a:r>
            <a:r>
              <a:rPr dirty="0" sz="1800" spc="-10" b="1">
                <a:latin typeface="Arial"/>
                <a:cs typeface="Arial"/>
              </a:rPr>
              <a:t>ec</a:t>
            </a:r>
            <a:r>
              <a:rPr dirty="0" sz="1800" spc="-15" b="1">
                <a:latin typeface="Arial"/>
                <a:cs typeface="Arial"/>
              </a:rPr>
              <a:t>t</a:t>
            </a:r>
            <a:r>
              <a:rPr dirty="0" sz="1800" spc="-15" b="1">
                <a:latin typeface="Arial"/>
                <a:cs typeface="Arial"/>
              </a:rPr>
              <a:t>-</a:t>
            </a:r>
            <a:r>
              <a:rPr dirty="0" sz="1800" spc="-10" b="1">
                <a:latin typeface="Arial"/>
                <a:cs typeface="Arial"/>
              </a:rPr>
              <a:t>Ba</a:t>
            </a:r>
            <a:r>
              <a:rPr dirty="0" sz="1800" spc="-25" b="1">
                <a:latin typeface="Arial"/>
                <a:cs typeface="Arial"/>
              </a:rPr>
              <a:t>s</a:t>
            </a:r>
            <a:r>
              <a:rPr dirty="0" sz="1800" spc="-5" b="1">
                <a:latin typeface="Arial"/>
                <a:cs typeface="Arial"/>
              </a:rPr>
              <a:t>ed  </a:t>
            </a:r>
            <a:r>
              <a:rPr dirty="0" sz="1800" spc="-10" b="1">
                <a:latin typeface="Arial"/>
                <a:cs typeface="Arial"/>
              </a:rPr>
              <a:t>Learning</a:t>
            </a:r>
            <a:endParaRPr sz="1800">
              <a:latin typeface="Arial"/>
              <a:cs typeface="Arial"/>
            </a:endParaRPr>
          </a:p>
          <a:p>
            <a:pPr marL="187960" indent="-175260">
              <a:lnSpc>
                <a:spcPct val="100000"/>
              </a:lnSpc>
              <a:buChar char="•"/>
              <a:tabLst>
                <a:tab pos="187960" algn="l"/>
              </a:tabLst>
            </a:pPr>
            <a:r>
              <a:rPr dirty="0" sz="1800" spc="-15">
                <a:latin typeface="Arial"/>
                <a:cs typeface="Arial"/>
              </a:rPr>
              <a:t>Individual </a:t>
            </a:r>
            <a:r>
              <a:rPr dirty="0" sz="1800" spc="-5">
                <a:latin typeface="Arial"/>
                <a:cs typeface="Arial"/>
              </a:rPr>
              <a:t>or</a:t>
            </a:r>
            <a:r>
              <a:rPr dirty="0" sz="1800" spc="-55">
                <a:latin typeface="Arial"/>
                <a:cs typeface="Arial"/>
              </a:rPr>
              <a:t> </a:t>
            </a:r>
            <a:r>
              <a:rPr dirty="0" sz="1800" spc="-20">
                <a:latin typeface="Arial"/>
                <a:cs typeface="Arial"/>
              </a:rPr>
              <a:t>group</a:t>
            </a:r>
            <a:endParaRPr sz="1800">
              <a:latin typeface="Arial"/>
              <a:cs typeface="Arial"/>
            </a:endParaRPr>
          </a:p>
          <a:p>
            <a:pPr marL="187325" marR="5080" indent="-175260">
              <a:lnSpc>
                <a:spcPct val="100000"/>
              </a:lnSpc>
              <a:buChar char="•"/>
              <a:tabLst>
                <a:tab pos="187960" algn="l"/>
              </a:tabLst>
            </a:pPr>
            <a:r>
              <a:rPr dirty="0" sz="1800" spc="-35">
                <a:latin typeface="Arial"/>
                <a:cs typeface="Arial"/>
              </a:rPr>
              <a:t>Teacher </a:t>
            </a:r>
            <a:r>
              <a:rPr dirty="0" sz="1800" spc="-15">
                <a:latin typeface="Arial"/>
                <a:cs typeface="Arial"/>
              </a:rPr>
              <a:t>defines</a:t>
            </a:r>
            <a:r>
              <a:rPr dirty="0" sz="1800" spc="-65">
                <a:latin typeface="Arial"/>
                <a:cs typeface="Arial"/>
              </a:rPr>
              <a:t> </a:t>
            </a:r>
            <a:r>
              <a:rPr dirty="0" sz="1800" spc="-5">
                <a:latin typeface="Arial"/>
                <a:cs typeface="Arial"/>
              </a:rPr>
              <a:t>the  </a:t>
            </a:r>
            <a:r>
              <a:rPr dirty="0" sz="1800" spc="-15">
                <a:latin typeface="Arial"/>
                <a:cs typeface="Arial"/>
              </a:rPr>
              <a:t>problem</a:t>
            </a:r>
            <a:endParaRPr sz="1800">
              <a:latin typeface="Arial"/>
              <a:cs typeface="Arial"/>
            </a:endParaRPr>
          </a:p>
          <a:p>
            <a:pPr marL="187325" marR="225425" indent="-175260">
              <a:lnSpc>
                <a:spcPct val="100000"/>
              </a:lnSpc>
              <a:buChar char="•"/>
              <a:tabLst>
                <a:tab pos="187960" algn="l"/>
              </a:tabLst>
            </a:pPr>
            <a:r>
              <a:rPr dirty="0" sz="1800" spc="-35">
                <a:latin typeface="Arial"/>
                <a:cs typeface="Arial"/>
              </a:rPr>
              <a:t>Teacher</a:t>
            </a:r>
            <a:r>
              <a:rPr dirty="0" sz="1800" spc="-145">
                <a:latin typeface="Arial"/>
                <a:cs typeface="Arial"/>
              </a:rPr>
              <a:t> </a:t>
            </a:r>
            <a:r>
              <a:rPr dirty="0" sz="1800" spc="-10">
                <a:latin typeface="Arial"/>
                <a:cs typeface="Arial"/>
              </a:rPr>
              <a:t>identifies  action</a:t>
            </a:r>
            <a:r>
              <a:rPr dirty="0" sz="1800" spc="-30">
                <a:latin typeface="Arial"/>
                <a:cs typeface="Arial"/>
              </a:rPr>
              <a:t> </a:t>
            </a:r>
            <a:r>
              <a:rPr dirty="0" sz="1800" spc="-10">
                <a:latin typeface="Arial"/>
                <a:cs typeface="Arial"/>
              </a:rPr>
              <a:t>steps</a:t>
            </a:r>
            <a:endParaRPr sz="1800">
              <a:latin typeface="Arial"/>
              <a:cs typeface="Arial"/>
            </a:endParaRPr>
          </a:p>
          <a:p>
            <a:pPr marL="187960" indent="-175260">
              <a:lnSpc>
                <a:spcPct val="100000"/>
              </a:lnSpc>
              <a:buChar char="•"/>
              <a:tabLst>
                <a:tab pos="187960" algn="l"/>
              </a:tabLst>
            </a:pPr>
            <a:r>
              <a:rPr dirty="0" sz="1800" spc="-10">
                <a:latin typeface="Arial"/>
                <a:cs typeface="Arial"/>
              </a:rPr>
              <a:t>Create </a:t>
            </a:r>
            <a:r>
              <a:rPr dirty="0" sz="1800" spc="-5">
                <a:latin typeface="Arial"/>
                <a:cs typeface="Arial"/>
              </a:rPr>
              <a:t>a</a:t>
            </a:r>
            <a:r>
              <a:rPr dirty="0" sz="1800" spc="-45">
                <a:latin typeface="Arial"/>
                <a:cs typeface="Arial"/>
              </a:rPr>
              <a:t> </a:t>
            </a:r>
            <a:r>
              <a:rPr dirty="0" sz="1800" spc="-10">
                <a:latin typeface="Arial"/>
                <a:cs typeface="Arial"/>
              </a:rPr>
              <a:t>product</a:t>
            </a:r>
            <a:endParaRPr sz="1800">
              <a:latin typeface="Arial"/>
              <a:cs typeface="Arial"/>
            </a:endParaRPr>
          </a:p>
        </p:txBody>
      </p:sp>
      <p:sp>
        <p:nvSpPr>
          <p:cNvPr id="7" name="object 7"/>
          <p:cNvSpPr txBox="1"/>
          <p:nvPr/>
        </p:nvSpPr>
        <p:spPr>
          <a:xfrm>
            <a:off x="3709923" y="2842767"/>
            <a:ext cx="2037080" cy="2220595"/>
          </a:xfrm>
          <a:prstGeom prst="rect">
            <a:avLst/>
          </a:prstGeom>
        </p:spPr>
        <p:txBody>
          <a:bodyPr wrap="square" lIns="0" tIns="12700" rIns="0" bIns="0" rtlCol="0" vert="horz">
            <a:spAutoFit/>
          </a:bodyPr>
          <a:lstStyle/>
          <a:p>
            <a:pPr marL="814069">
              <a:lnSpc>
                <a:spcPct val="100000"/>
              </a:lnSpc>
              <a:spcBef>
                <a:spcPts val="100"/>
              </a:spcBef>
            </a:pPr>
            <a:r>
              <a:rPr dirty="0" sz="1800" spc="-5" b="1">
                <a:latin typeface="Arial"/>
                <a:cs typeface="Arial"/>
              </a:rPr>
              <a:t>Both</a:t>
            </a:r>
            <a:endParaRPr sz="1800">
              <a:latin typeface="Arial"/>
              <a:cs typeface="Arial"/>
            </a:endParaRPr>
          </a:p>
          <a:p>
            <a:pPr marL="186055" indent="-173990">
              <a:lnSpc>
                <a:spcPct val="100000"/>
              </a:lnSpc>
              <a:buChar char="•"/>
              <a:tabLst>
                <a:tab pos="186690" algn="l"/>
              </a:tabLst>
            </a:pPr>
            <a:r>
              <a:rPr dirty="0" sz="1800" spc="-35">
                <a:latin typeface="Arial"/>
                <a:cs typeface="Arial"/>
              </a:rPr>
              <a:t>Teacher </a:t>
            </a:r>
            <a:r>
              <a:rPr dirty="0" sz="1800" spc="-10">
                <a:latin typeface="Arial"/>
                <a:cs typeface="Arial"/>
              </a:rPr>
              <a:t>as</a:t>
            </a:r>
            <a:r>
              <a:rPr dirty="0" sz="1800" spc="-65">
                <a:latin typeface="Arial"/>
                <a:cs typeface="Arial"/>
              </a:rPr>
              <a:t> </a:t>
            </a:r>
            <a:r>
              <a:rPr dirty="0" sz="1800" spc="-15">
                <a:latin typeface="Arial"/>
                <a:cs typeface="Arial"/>
              </a:rPr>
              <a:t>guide</a:t>
            </a:r>
            <a:endParaRPr sz="1800">
              <a:latin typeface="Arial"/>
              <a:cs typeface="Arial"/>
            </a:endParaRPr>
          </a:p>
          <a:p>
            <a:pPr marL="186055" indent="-173990">
              <a:lnSpc>
                <a:spcPct val="100000"/>
              </a:lnSpc>
              <a:buChar char="•"/>
              <a:tabLst>
                <a:tab pos="186690" algn="l"/>
              </a:tabLst>
            </a:pPr>
            <a:r>
              <a:rPr dirty="0" sz="1800" spc="-10">
                <a:latin typeface="Arial"/>
                <a:cs typeface="Arial"/>
              </a:rPr>
              <a:t>Students </a:t>
            </a:r>
            <a:r>
              <a:rPr dirty="0" sz="1800" spc="-5">
                <a:latin typeface="Arial"/>
                <a:cs typeface="Arial"/>
              </a:rPr>
              <a:t>at</a:t>
            </a:r>
            <a:r>
              <a:rPr dirty="0" sz="1800" spc="-100">
                <a:latin typeface="Arial"/>
                <a:cs typeface="Arial"/>
              </a:rPr>
              <a:t> </a:t>
            </a:r>
            <a:r>
              <a:rPr dirty="0" sz="1800" spc="-10">
                <a:latin typeface="Arial"/>
                <a:cs typeface="Arial"/>
              </a:rPr>
              <a:t>centre</a:t>
            </a:r>
            <a:endParaRPr sz="1800">
              <a:latin typeface="Arial"/>
              <a:cs typeface="Arial"/>
            </a:endParaRPr>
          </a:p>
          <a:p>
            <a:pPr marL="186055" marR="631825" indent="-173990">
              <a:lnSpc>
                <a:spcPct val="100000"/>
              </a:lnSpc>
              <a:buChar char="•"/>
              <a:tabLst>
                <a:tab pos="186690" algn="l"/>
              </a:tabLst>
            </a:pPr>
            <a:r>
              <a:rPr dirty="0" sz="1800" spc="-15">
                <a:latin typeface="Arial"/>
                <a:cs typeface="Arial"/>
              </a:rPr>
              <a:t>Real-world  </a:t>
            </a:r>
            <a:r>
              <a:rPr dirty="0" sz="1800" spc="10">
                <a:latin typeface="Arial"/>
                <a:cs typeface="Arial"/>
              </a:rPr>
              <a:t>c</a:t>
            </a:r>
            <a:r>
              <a:rPr dirty="0" sz="1800" spc="-25">
                <a:latin typeface="Arial"/>
                <a:cs typeface="Arial"/>
              </a:rPr>
              <a:t>o</a:t>
            </a:r>
            <a:r>
              <a:rPr dirty="0" sz="1800" spc="-10">
                <a:latin typeface="Arial"/>
                <a:cs typeface="Arial"/>
              </a:rPr>
              <a:t>n</a:t>
            </a:r>
            <a:r>
              <a:rPr dirty="0" sz="1800" spc="-25">
                <a:latin typeface="Arial"/>
                <a:cs typeface="Arial"/>
              </a:rPr>
              <a:t>n</a:t>
            </a:r>
            <a:r>
              <a:rPr dirty="0" sz="1800" spc="-10">
                <a:latin typeface="Arial"/>
                <a:cs typeface="Arial"/>
              </a:rPr>
              <a:t>e</a:t>
            </a:r>
            <a:r>
              <a:rPr dirty="0" sz="1800" spc="-15">
                <a:latin typeface="Arial"/>
                <a:cs typeface="Arial"/>
              </a:rPr>
              <a:t>c</a:t>
            </a:r>
            <a:r>
              <a:rPr dirty="0" sz="1800" spc="-5">
                <a:latin typeface="Arial"/>
                <a:cs typeface="Arial"/>
              </a:rPr>
              <a:t>t</a:t>
            </a:r>
            <a:r>
              <a:rPr dirty="0" sz="1800" spc="-10">
                <a:latin typeface="Arial"/>
                <a:cs typeface="Arial"/>
              </a:rPr>
              <a:t>i</a:t>
            </a:r>
            <a:r>
              <a:rPr dirty="0" sz="1800" spc="-25">
                <a:latin typeface="Arial"/>
                <a:cs typeface="Arial"/>
              </a:rPr>
              <a:t>o</a:t>
            </a:r>
            <a:r>
              <a:rPr dirty="0" sz="1800" spc="-10">
                <a:latin typeface="Arial"/>
                <a:cs typeface="Arial"/>
              </a:rPr>
              <a:t>ns</a:t>
            </a:r>
            <a:endParaRPr sz="1800">
              <a:latin typeface="Arial"/>
              <a:cs typeface="Arial"/>
            </a:endParaRPr>
          </a:p>
          <a:p>
            <a:pPr marL="186055" indent="-173990">
              <a:lnSpc>
                <a:spcPct val="100000"/>
              </a:lnSpc>
              <a:buChar char="•"/>
              <a:tabLst>
                <a:tab pos="186690" algn="l"/>
              </a:tabLst>
            </a:pPr>
            <a:r>
              <a:rPr dirty="0" sz="1800">
                <a:latin typeface="Arial"/>
                <a:cs typeface="Arial"/>
              </a:rPr>
              <a:t>Active</a:t>
            </a:r>
            <a:r>
              <a:rPr dirty="0" sz="1800" spc="-30">
                <a:latin typeface="Arial"/>
                <a:cs typeface="Arial"/>
              </a:rPr>
              <a:t> </a:t>
            </a:r>
            <a:r>
              <a:rPr dirty="0" sz="1800" spc="-15">
                <a:latin typeface="Arial"/>
                <a:cs typeface="Arial"/>
              </a:rPr>
              <a:t>learning</a:t>
            </a:r>
            <a:endParaRPr sz="1800">
              <a:latin typeface="Arial"/>
              <a:cs typeface="Arial"/>
            </a:endParaRPr>
          </a:p>
          <a:p>
            <a:pPr marL="186055" marR="502920" indent="-173990">
              <a:lnSpc>
                <a:spcPct val="100000"/>
              </a:lnSpc>
              <a:buChar char="•"/>
              <a:tabLst>
                <a:tab pos="186690" algn="l"/>
              </a:tabLst>
            </a:pPr>
            <a:r>
              <a:rPr dirty="0" sz="1800" spc="-10">
                <a:latin typeface="Arial"/>
                <a:cs typeface="Arial"/>
              </a:rPr>
              <a:t>Self </a:t>
            </a:r>
            <a:r>
              <a:rPr dirty="0" sz="1800" spc="-5">
                <a:latin typeface="Arial"/>
                <a:cs typeface="Arial"/>
              </a:rPr>
              <a:t>and</a:t>
            </a:r>
            <a:r>
              <a:rPr dirty="0" sz="1800" spc="-155">
                <a:latin typeface="Arial"/>
                <a:cs typeface="Arial"/>
              </a:rPr>
              <a:t> </a:t>
            </a:r>
            <a:r>
              <a:rPr dirty="0" sz="1800" spc="-15">
                <a:latin typeface="Arial"/>
                <a:cs typeface="Arial"/>
              </a:rPr>
              <a:t>peer  assessment</a:t>
            </a:r>
            <a:endParaRPr sz="1800">
              <a:latin typeface="Arial"/>
              <a:cs typeface="Arial"/>
            </a:endParaRPr>
          </a:p>
        </p:txBody>
      </p:sp>
      <p:sp>
        <p:nvSpPr>
          <p:cNvPr id="8" name="object 8"/>
          <p:cNvSpPr txBox="1"/>
          <p:nvPr/>
        </p:nvSpPr>
        <p:spPr>
          <a:xfrm>
            <a:off x="6285738" y="2842767"/>
            <a:ext cx="2147570" cy="2494915"/>
          </a:xfrm>
          <a:prstGeom prst="rect">
            <a:avLst/>
          </a:prstGeom>
        </p:spPr>
        <p:txBody>
          <a:bodyPr wrap="square" lIns="0" tIns="12700" rIns="0" bIns="0" rtlCol="0" vert="horz">
            <a:spAutoFit/>
          </a:bodyPr>
          <a:lstStyle/>
          <a:p>
            <a:pPr marL="626745" marR="194945" indent="-354330">
              <a:lnSpc>
                <a:spcPct val="100000"/>
              </a:lnSpc>
              <a:spcBef>
                <a:spcPts val="100"/>
              </a:spcBef>
            </a:pPr>
            <a:r>
              <a:rPr dirty="0" sz="1800" spc="-5" b="1">
                <a:latin typeface="Arial"/>
                <a:cs typeface="Arial"/>
              </a:rPr>
              <a:t>P</a:t>
            </a:r>
            <a:r>
              <a:rPr dirty="0" sz="1800" spc="-10" b="1">
                <a:latin typeface="Arial"/>
                <a:cs typeface="Arial"/>
              </a:rPr>
              <a:t>r</a:t>
            </a:r>
            <a:r>
              <a:rPr dirty="0" sz="1800" spc="-5" b="1">
                <a:latin typeface="Arial"/>
                <a:cs typeface="Arial"/>
              </a:rPr>
              <a:t>o</a:t>
            </a:r>
            <a:r>
              <a:rPr dirty="0" sz="1800" spc="10" b="1">
                <a:latin typeface="Arial"/>
                <a:cs typeface="Arial"/>
              </a:rPr>
              <a:t>b</a:t>
            </a:r>
            <a:r>
              <a:rPr dirty="0" sz="1800" spc="-5" b="1">
                <a:latin typeface="Arial"/>
                <a:cs typeface="Arial"/>
              </a:rPr>
              <a:t>l</a:t>
            </a:r>
            <a:r>
              <a:rPr dirty="0" sz="1800" spc="-10" b="1">
                <a:latin typeface="Arial"/>
                <a:cs typeface="Arial"/>
              </a:rPr>
              <a:t>e</a:t>
            </a:r>
            <a:r>
              <a:rPr dirty="0" sz="1800" spc="-25" b="1">
                <a:latin typeface="Arial"/>
                <a:cs typeface="Arial"/>
              </a:rPr>
              <a:t>m</a:t>
            </a:r>
            <a:r>
              <a:rPr dirty="0" sz="1800" spc="10" b="1">
                <a:latin typeface="Arial"/>
                <a:cs typeface="Arial"/>
              </a:rPr>
              <a:t>-</a:t>
            </a:r>
            <a:r>
              <a:rPr dirty="0" sz="1800" spc="-15" b="1">
                <a:latin typeface="Arial"/>
                <a:cs typeface="Arial"/>
              </a:rPr>
              <a:t>B</a:t>
            </a:r>
            <a:r>
              <a:rPr dirty="0" sz="1800" spc="-10" b="1">
                <a:latin typeface="Arial"/>
                <a:cs typeface="Arial"/>
              </a:rPr>
              <a:t>a</a:t>
            </a:r>
            <a:r>
              <a:rPr dirty="0" sz="1800" spc="-25" b="1">
                <a:latin typeface="Arial"/>
                <a:cs typeface="Arial"/>
              </a:rPr>
              <a:t>s</a:t>
            </a:r>
            <a:r>
              <a:rPr dirty="0" sz="1800" spc="-5" b="1">
                <a:latin typeface="Arial"/>
                <a:cs typeface="Arial"/>
              </a:rPr>
              <a:t>ed  </a:t>
            </a:r>
            <a:r>
              <a:rPr dirty="0" sz="1800" spc="-10" b="1">
                <a:latin typeface="Arial"/>
                <a:cs typeface="Arial"/>
              </a:rPr>
              <a:t>Learning</a:t>
            </a:r>
            <a:endParaRPr sz="1800">
              <a:latin typeface="Arial"/>
              <a:cs typeface="Arial"/>
            </a:endParaRPr>
          </a:p>
          <a:p>
            <a:pPr marL="186055" indent="-173990">
              <a:lnSpc>
                <a:spcPct val="100000"/>
              </a:lnSpc>
              <a:buChar char="•"/>
              <a:tabLst>
                <a:tab pos="186690" algn="l"/>
              </a:tabLst>
            </a:pPr>
            <a:r>
              <a:rPr dirty="0" sz="1800" spc="-10">
                <a:latin typeface="Arial"/>
                <a:cs typeface="Arial"/>
              </a:rPr>
              <a:t>Groups</a:t>
            </a:r>
            <a:endParaRPr sz="1800">
              <a:latin typeface="Arial"/>
              <a:cs typeface="Arial"/>
            </a:endParaRPr>
          </a:p>
          <a:p>
            <a:pPr marL="186055" marR="5080" indent="-173990">
              <a:lnSpc>
                <a:spcPct val="100000"/>
              </a:lnSpc>
              <a:buChar char="•"/>
              <a:tabLst>
                <a:tab pos="186690" algn="l"/>
              </a:tabLst>
            </a:pPr>
            <a:r>
              <a:rPr dirty="0" sz="1800" spc="-10">
                <a:latin typeface="Arial"/>
                <a:cs typeface="Arial"/>
              </a:rPr>
              <a:t>Students define</a:t>
            </a:r>
            <a:r>
              <a:rPr dirty="0" sz="1800" spc="-130">
                <a:latin typeface="Arial"/>
                <a:cs typeface="Arial"/>
              </a:rPr>
              <a:t> </a:t>
            </a:r>
            <a:r>
              <a:rPr dirty="0" sz="1800" spc="-5">
                <a:latin typeface="Arial"/>
                <a:cs typeface="Arial"/>
              </a:rPr>
              <a:t>the  </a:t>
            </a:r>
            <a:r>
              <a:rPr dirty="0" sz="1800" spc="-15">
                <a:latin typeface="Arial"/>
                <a:cs typeface="Arial"/>
              </a:rPr>
              <a:t>problem</a:t>
            </a:r>
            <a:endParaRPr sz="1800">
              <a:latin typeface="Arial"/>
              <a:cs typeface="Arial"/>
            </a:endParaRPr>
          </a:p>
          <a:p>
            <a:pPr marL="186055" marR="282575" indent="-173990">
              <a:lnSpc>
                <a:spcPct val="100000"/>
              </a:lnSpc>
              <a:buChar char="•"/>
              <a:tabLst>
                <a:tab pos="186690" algn="l"/>
              </a:tabLst>
            </a:pPr>
            <a:r>
              <a:rPr dirty="0" sz="1800" spc="-10">
                <a:latin typeface="Arial"/>
                <a:cs typeface="Arial"/>
              </a:rPr>
              <a:t>Students</a:t>
            </a:r>
            <a:r>
              <a:rPr dirty="0" sz="1800" spc="-110">
                <a:latin typeface="Arial"/>
                <a:cs typeface="Arial"/>
              </a:rPr>
              <a:t> </a:t>
            </a:r>
            <a:r>
              <a:rPr dirty="0" sz="1800" spc="-10">
                <a:latin typeface="Arial"/>
                <a:cs typeface="Arial"/>
              </a:rPr>
              <a:t>identify  action</a:t>
            </a:r>
            <a:r>
              <a:rPr dirty="0" sz="1800" spc="-30">
                <a:latin typeface="Arial"/>
                <a:cs typeface="Arial"/>
              </a:rPr>
              <a:t> </a:t>
            </a:r>
            <a:r>
              <a:rPr dirty="0" sz="1800" spc="-10">
                <a:latin typeface="Arial"/>
                <a:cs typeface="Arial"/>
              </a:rPr>
              <a:t>steps</a:t>
            </a:r>
            <a:endParaRPr sz="1800">
              <a:latin typeface="Arial"/>
              <a:cs typeface="Arial"/>
            </a:endParaRPr>
          </a:p>
          <a:p>
            <a:pPr marL="186055" indent="-173990">
              <a:lnSpc>
                <a:spcPct val="100000"/>
              </a:lnSpc>
              <a:buChar char="•"/>
              <a:tabLst>
                <a:tab pos="186690" algn="l"/>
              </a:tabLst>
            </a:pPr>
            <a:r>
              <a:rPr dirty="0" sz="1800" spc="-10">
                <a:latin typeface="Arial"/>
                <a:cs typeface="Arial"/>
              </a:rPr>
              <a:t>Create </a:t>
            </a:r>
            <a:r>
              <a:rPr dirty="0" sz="1800" spc="-5">
                <a:latin typeface="Arial"/>
                <a:cs typeface="Arial"/>
              </a:rPr>
              <a:t>a</a:t>
            </a:r>
            <a:r>
              <a:rPr dirty="0" sz="1800" spc="-50">
                <a:latin typeface="Arial"/>
                <a:cs typeface="Arial"/>
              </a:rPr>
              <a:t> </a:t>
            </a:r>
            <a:r>
              <a:rPr dirty="0" sz="1800" spc="-15">
                <a:latin typeface="Arial"/>
                <a:cs typeface="Arial"/>
              </a:rPr>
              <a:t>solution</a:t>
            </a:r>
            <a:endParaRPr sz="1800">
              <a:latin typeface="Arial"/>
              <a:cs typeface="Arial"/>
            </a:endParaRPr>
          </a:p>
          <a:p>
            <a:pPr marL="186055" indent="-173990">
              <a:lnSpc>
                <a:spcPct val="100000"/>
              </a:lnSpc>
              <a:buChar char="•"/>
              <a:tabLst>
                <a:tab pos="186690" algn="l"/>
              </a:tabLst>
            </a:pPr>
            <a:r>
              <a:rPr dirty="0" sz="1800" spc="-10">
                <a:latin typeface="Arial"/>
                <a:cs typeface="Arial"/>
              </a:rPr>
              <a:t>Metacognition</a:t>
            </a:r>
            <a:endParaRPr sz="1800">
              <a:latin typeface="Arial"/>
              <a:cs typeface="Arial"/>
            </a:endParaRPr>
          </a:p>
        </p:txBody>
      </p:sp>
      <p:grpSp>
        <p:nvGrpSpPr>
          <p:cNvPr id="9" name="object 9"/>
          <p:cNvGrpSpPr/>
          <p:nvPr/>
        </p:nvGrpSpPr>
        <p:grpSpPr>
          <a:xfrm>
            <a:off x="-9144" y="5940552"/>
            <a:ext cx="9925050" cy="927735"/>
            <a:chOff x="-9144" y="5940552"/>
            <a:chExt cx="9925050" cy="927735"/>
          </a:xfrm>
        </p:grpSpPr>
        <p:sp>
          <p:nvSpPr>
            <p:cNvPr id="10" name="object 10"/>
            <p:cNvSpPr/>
            <p:nvPr/>
          </p:nvSpPr>
          <p:spPr>
            <a:xfrm>
              <a:off x="0" y="5949696"/>
              <a:ext cx="9906000" cy="908685"/>
            </a:xfrm>
            <a:custGeom>
              <a:avLst/>
              <a:gdLst/>
              <a:ahLst/>
              <a:cxnLst/>
              <a:rect l="l" t="t" r="r" b="b"/>
              <a:pathLst>
                <a:path w="9906000" h="908684">
                  <a:moveTo>
                    <a:pt x="9906000" y="0"/>
                  </a:moveTo>
                  <a:lnTo>
                    <a:pt x="0" y="0"/>
                  </a:lnTo>
                  <a:lnTo>
                    <a:pt x="0" y="908303"/>
                  </a:lnTo>
                  <a:lnTo>
                    <a:pt x="9906000" y="908303"/>
                  </a:lnTo>
                  <a:lnTo>
                    <a:pt x="9906000" y="0"/>
                  </a:lnTo>
                  <a:close/>
                </a:path>
              </a:pathLst>
            </a:custGeom>
            <a:solidFill>
              <a:srgbClr val="FFFFFF"/>
            </a:solidFill>
          </p:spPr>
          <p:txBody>
            <a:bodyPr wrap="square" lIns="0" tIns="0" rIns="0" bIns="0" rtlCol="0"/>
            <a:lstStyle/>
            <a:p/>
          </p:txBody>
        </p:sp>
        <p:sp>
          <p:nvSpPr>
            <p:cNvPr id="11" name="object 11"/>
            <p:cNvSpPr/>
            <p:nvPr/>
          </p:nvSpPr>
          <p:spPr>
            <a:xfrm>
              <a:off x="380" y="5950077"/>
              <a:ext cx="9906000" cy="908685"/>
            </a:xfrm>
            <a:custGeom>
              <a:avLst/>
              <a:gdLst/>
              <a:ahLst/>
              <a:cxnLst/>
              <a:rect l="l" t="t" r="r" b="b"/>
              <a:pathLst>
                <a:path w="9906000" h="908684">
                  <a:moveTo>
                    <a:pt x="0" y="0"/>
                  </a:moveTo>
                  <a:lnTo>
                    <a:pt x="9906000" y="0"/>
                  </a:lnTo>
                  <a:lnTo>
                    <a:pt x="9906000" y="908303"/>
                  </a:lnTo>
                </a:path>
                <a:path w="9906000" h="908684">
                  <a:moveTo>
                    <a:pt x="0" y="908303"/>
                  </a:moveTo>
                  <a:lnTo>
                    <a:pt x="0" y="0"/>
                  </a:lnTo>
                </a:path>
              </a:pathLst>
            </a:custGeom>
            <a:ln w="19050">
              <a:solidFill>
                <a:srgbClr val="000000"/>
              </a:solidFill>
            </a:ln>
          </p:spPr>
          <p:txBody>
            <a:bodyPr wrap="square" lIns="0" tIns="0" rIns="0" bIns="0" rtlCol="0"/>
            <a:lstStyle/>
            <a:p/>
          </p:txBody>
        </p:sp>
      </p:grpSp>
      <p:sp>
        <p:nvSpPr>
          <p:cNvPr id="12" name="object 12"/>
          <p:cNvSpPr txBox="1"/>
          <p:nvPr/>
        </p:nvSpPr>
        <p:spPr>
          <a:xfrm>
            <a:off x="360679" y="5978652"/>
            <a:ext cx="1424305"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Arial"/>
                <a:cs typeface="Arial"/>
              </a:rPr>
              <a:t>Bottom</a:t>
            </a:r>
            <a:r>
              <a:rPr dirty="0" sz="1800" spc="-110" b="1">
                <a:latin typeface="Arial"/>
                <a:cs typeface="Arial"/>
              </a:rPr>
              <a:t> </a:t>
            </a:r>
            <a:r>
              <a:rPr dirty="0" sz="1800" spc="-10" b="1">
                <a:latin typeface="Arial"/>
                <a:cs typeface="Arial"/>
              </a:rPr>
              <a:t>Line:</a:t>
            </a:r>
            <a:endParaRPr sz="1800">
              <a:latin typeface="Arial"/>
              <a:cs typeface="Arial"/>
            </a:endParaRPr>
          </a:p>
        </p:txBody>
      </p:sp>
      <p:sp>
        <p:nvSpPr>
          <p:cNvPr id="13" name="object 13"/>
          <p:cNvSpPr txBox="1"/>
          <p:nvPr/>
        </p:nvSpPr>
        <p:spPr>
          <a:xfrm>
            <a:off x="2065527" y="5978652"/>
            <a:ext cx="6095365" cy="574040"/>
          </a:xfrm>
          <a:prstGeom prst="rect">
            <a:avLst/>
          </a:prstGeom>
        </p:spPr>
        <p:txBody>
          <a:bodyPr wrap="square" lIns="0" tIns="12700" rIns="0" bIns="0" rtlCol="0" vert="horz">
            <a:spAutoFit/>
          </a:bodyPr>
          <a:lstStyle/>
          <a:p>
            <a:pPr marL="12700" marR="5080">
              <a:lnSpc>
                <a:spcPct val="100000"/>
              </a:lnSpc>
              <a:spcBef>
                <a:spcPts val="100"/>
              </a:spcBef>
            </a:pPr>
            <a:r>
              <a:rPr dirty="0" sz="1800" spc="-5" b="1">
                <a:latin typeface="Arial"/>
                <a:cs typeface="Arial"/>
              </a:rPr>
              <a:t>In </a:t>
            </a:r>
            <a:r>
              <a:rPr dirty="0" sz="1800" spc="-10" b="1">
                <a:latin typeface="Arial"/>
                <a:cs typeface="Arial"/>
              </a:rPr>
              <a:t>Problem-Based Learning, students </a:t>
            </a:r>
            <a:r>
              <a:rPr dirty="0" sz="1800" spc="-5" b="1">
                <a:latin typeface="Arial"/>
                <a:cs typeface="Arial"/>
              </a:rPr>
              <a:t>have more </a:t>
            </a:r>
            <a:r>
              <a:rPr dirty="0" sz="1800" b="1">
                <a:latin typeface="Arial"/>
                <a:cs typeface="Arial"/>
              </a:rPr>
              <a:t>control  </a:t>
            </a:r>
            <a:r>
              <a:rPr dirty="0" sz="1800" spc="-10" b="1">
                <a:latin typeface="Arial"/>
                <a:cs typeface="Arial"/>
              </a:rPr>
              <a:t>over their </a:t>
            </a:r>
            <a:r>
              <a:rPr dirty="0" sz="1800" spc="-5" b="1">
                <a:latin typeface="Arial"/>
                <a:cs typeface="Arial"/>
              </a:rPr>
              <a:t>own </a:t>
            </a:r>
            <a:r>
              <a:rPr dirty="0" sz="1800" spc="-10" b="1">
                <a:latin typeface="Arial"/>
                <a:cs typeface="Arial"/>
              </a:rPr>
              <a:t>learning and </a:t>
            </a:r>
            <a:r>
              <a:rPr dirty="0" sz="1800" spc="-5" b="1">
                <a:latin typeface="Arial"/>
                <a:cs typeface="Arial"/>
              </a:rPr>
              <a:t>the </a:t>
            </a:r>
            <a:r>
              <a:rPr dirty="0" sz="1800" spc="-15" b="1">
                <a:latin typeface="Arial"/>
                <a:cs typeface="Arial"/>
              </a:rPr>
              <a:t>processes</a:t>
            </a:r>
            <a:r>
              <a:rPr dirty="0" sz="1800" spc="60" b="1">
                <a:latin typeface="Arial"/>
                <a:cs typeface="Arial"/>
              </a:rPr>
              <a:t> </a:t>
            </a:r>
            <a:r>
              <a:rPr dirty="0" sz="1800" spc="-10" b="1">
                <a:latin typeface="Arial"/>
                <a:cs typeface="Arial"/>
              </a:rPr>
              <a:t>involved.</a:t>
            </a:r>
            <a:endParaRPr sz="180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grpSp>
        <p:nvGrpSpPr>
          <p:cNvPr id="3" name="object 3"/>
          <p:cNvGrpSpPr/>
          <p:nvPr/>
        </p:nvGrpSpPr>
        <p:grpSpPr>
          <a:xfrm>
            <a:off x="-126492" y="5470397"/>
            <a:ext cx="10160000" cy="781685"/>
            <a:chOff x="-126492" y="5470397"/>
            <a:chExt cx="10160000" cy="781685"/>
          </a:xfrm>
        </p:grpSpPr>
        <p:sp>
          <p:nvSpPr>
            <p:cNvPr id="4" name="object 4"/>
            <p:cNvSpPr/>
            <p:nvPr/>
          </p:nvSpPr>
          <p:spPr>
            <a:xfrm>
              <a:off x="380" y="5687948"/>
              <a:ext cx="9906000" cy="437515"/>
            </a:xfrm>
            <a:custGeom>
              <a:avLst/>
              <a:gdLst/>
              <a:ahLst/>
              <a:cxnLst/>
              <a:rect l="l" t="t" r="r" b="b"/>
              <a:pathLst>
                <a:path w="9906000" h="437514">
                  <a:moveTo>
                    <a:pt x="9906000" y="427863"/>
                  </a:moveTo>
                  <a:lnTo>
                    <a:pt x="9831705" y="414921"/>
                  </a:lnTo>
                  <a:lnTo>
                    <a:pt x="9777730" y="405663"/>
                  </a:lnTo>
                  <a:lnTo>
                    <a:pt x="9723628" y="396506"/>
                  </a:lnTo>
                  <a:lnTo>
                    <a:pt x="9669653" y="387451"/>
                  </a:lnTo>
                  <a:lnTo>
                    <a:pt x="9615678" y="378510"/>
                  </a:lnTo>
                  <a:lnTo>
                    <a:pt x="9561576" y="369671"/>
                  </a:lnTo>
                  <a:lnTo>
                    <a:pt x="9507474" y="360933"/>
                  </a:lnTo>
                  <a:lnTo>
                    <a:pt x="9453372" y="352297"/>
                  </a:lnTo>
                  <a:lnTo>
                    <a:pt x="9399397" y="343763"/>
                  </a:lnTo>
                  <a:lnTo>
                    <a:pt x="9345168" y="335343"/>
                  </a:lnTo>
                  <a:lnTo>
                    <a:pt x="9291066" y="327025"/>
                  </a:lnTo>
                  <a:lnTo>
                    <a:pt x="9236964" y="318808"/>
                  </a:lnTo>
                  <a:lnTo>
                    <a:pt x="9182862" y="310692"/>
                  </a:lnTo>
                  <a:lnTo>
                    <a:pt x="9128633" y="302691"/>
                  </a:lnTo>
                  <a:lnTo>
                    <a:pt x="9074531" y="294792"/>
                  </a:lnTo>
                  <a:lnTo>
                    <a:pt x="9020302" y="286994"/>
                  </a:lnTo>
                  <a:lnTo>
                    <a:pt x="8966073" y="279298"/>
                  </a:lnTo>
                  <a:lnTo>
                    <a:pt x="8911844" y="271716"/>
                  </a:lnTo>
                  <a:lnTo>
                    <a:pt x="8857615" y="264236"/>
                  </a:lnTo>
                  <a:lnTo>
                    <a:pt x="8803386" y="256857"/>
                  </a:lnTo>
                  <a:lnTo>
                    <a:pt x="8749157" y="249580"/>
                  </a:lnTo>
                  <a:lnTo>
                    <a:pt x="8694801" y="242404"/>
                  </a:lnTo>
                  <a:lnTo>
                    <a:pt x="8640572" y="235343"/>
                  </a:lnTo>
                  <a:lnTo>
                    <a:pt x="8586216" y="228384"/>
                  </a:lnTo>
                  <a:lnTo>
                    <a:pt x="8531987" y="221526"/>
                  </a:lnTo>
                  <a:lnTo>
                    <a:pt x="8477631" y="214769"/>
                  </a:lnTo>
                  <a:lnTo>
                    <a:pt x="8423275" y="208127"/>
                  </a:lnTo>
                  <a:lnTo>
                    <a:pt x="8369046" y="201587"/>
                  </a:lnTo>
                  <a:lnTo>
                    <a:pt x="8314690" y="195148"/>
                  </a:lnTo>
                  <a:lnTo>
                    <a:pt x="8260334" y="188810"/>
                  </a:lnTo>
                  <a:lnTo>
                    <a:pt x="8205851" y="182575"/>
                  </a:lnTo>
                  <a:lnTo>
                    <a:pt x="8151495" y="176453"/>
                  </a:lnTo>
                  <a:lnTo>
                    <a:pt x="8097139" y="170434"/>
                  </a:lnTo>
                  <a:lnTo>
                    <a:pt x="8042656" y="164515"/>
                  </a:lnTo>
                  <a:lnTo>
                    <a:pt x="7988300" y="158711"/>
                  </a:lnTo>
                  <a:lnTo>
                    <a:pt x="7933817" y="152996"/>
                  </a:lnTo>
                  <a:lnTo>
                    <a:pt x="7879461" y="147396"/>
                  </a:lnTo>
                  <a:lnTo>
                    <a:pt x="7824978" y="141897"/>
                  </a:lnTo>
                  <a:lnTo>
                    <a:pt x="7770495" y="136512"/>
                  </a:lnTo>
                  <a:lnTo>
                    <a:pt x="7716139" y="131216"/>
                  </a:lnTo>
                  <a:lnTo>
                    <a:pt x="7661656" y="126034"/>
                  </a:lnTo>
                  <a:lnTo>
                    <a:pt x="7607173" y="120954"/>
                  </a:lnTo>
                  <a:lnTo>
                    <a:pt x="7552690" y="115976"/>
                  </a:lnTo>
                  <a:lnTo>
                    <a:pt x="7498207" y="111099"/>
                  </a:lnTo>
                  <a:lnTo>
                    <a:pt x="7443597" y="106337"/>
                  </a:lnTo>
                  <a:lnTo>
                    <a:pt x="7389114" y="101676"/>
                  </a:lnTo>
                  <a:lnTo>
                    <a:pt x="7334631" y="97116"/>
                  </a:lnTo>
                  <a:lnTo>
                    <a:pt x="7280148" y="92671"/>
                  </a:lnTo>
                  <a:lnTo>
                    <a:pt x="7225538" y="88315"/>
                  </a:lnTo>
                  <a:lnTo>
                    <a:pt x="7171055" y="84073"/>
                  </a:lnTo>
                  <a:lnTo>
                    <a:pt x="7116445" y="79933"/>
                  </a:lnTo>
                  <a:lnTo>
                    <a:pt x="7061962" y="75895"/>
                  </a:lnTo>
                  <a:lnTo>
                    <a:pt x="7007352" y="71970"/>
                  </a:lnTo>
                  <a:lnTo>
                    <a:pt x="6952742" y="68148"/>
                  </a:lnTo>
                  <a:lnTo>
                    <a:pt x="6898132" y="64427"/>
                  </a:lnTo>
                  <a:lnTo>
                    <a:pt x="6843649" y="60807"/>
                  </a:lnTo>
                  <a:lnTo>
                    <a:pt x="6789039" y="57289"/>
                  </a:lnTo>
                  <a:lnTo>
                    <a:pt x="6734429" y="53886"/>
                  </a:lnTo>
                  <a:lnTo>
                    <a:pt x="6679819" y="50584"/>
                  </a:lnTo>
                  <a:lnTo>
                    <a:pt x="6625209" y="47383"/>
                  </a:lnTo>
                  <a:lnTo>
                    <a:pt x="6570599" y="44284"/>
                  </a:lnTo>
                  <a:lnTo>
                    <a:pt x="6515989" y="41300"/>
                  </a:lnTo>
                  <a:lnTo>
                    <a:pt x="6461379" y="38404"/>
                  </a:lnTo>
                  <a:lnTo>
                    <a:pt x="6406769" y="35623"/>
                  </a:lnTo>
                  <a:lnTo>
                    <a:pt x="6352159" y="32956"/>
                  </a:lnTo>
                  <a:lnTo>
                    <a:pt x="6297422" y="30378"/>
                  </a:lnTo>
                  <a:lnTo>
                    <a:pt x="6242812" y="27914"/>
                  </a:lnTo>
                  <a:lnTo>
                    <a:pt x="6188202" y="25552"/>
                  </a:lnTo>
                  <a:lnTo>
                    <a:pt x="6133592" y="23291"/>
                  </a:lnTo>
                  <a:lnTo>
                    <a:pt x="6078855" y="21132"/>
                  </a:lnTo>
                  <a:lnTo>
                    <a:pt x="6024245" y="19088"/>
                  </a:lnTo>
                  <a:lnTo>
                    <a:pt x="5969508" y="17144"/>
                  </a:lnTo>
                  <a:lnTo>
                    <a:pt x="5914898" y="15303"/>
                  </a:lnTo>
                  <a:lnTo>
                    <a:pt x="5860288" y="13563"/>
                  </a:lnTo>
                  <a:lnTo>
                    <a:pt x="5805551" y="11937"/>
                  </a:lnTo>
                  <a:lnTo>
                    <a:pt x="5750941" y="10401"/>
                  </a:lnTo>
                  <a:lnTo>
                    <a:pt x="5696204" y="8978"/>
                  </a:lnTo>
                  <a:lnTo>
                    <a:pt x="5641594" y="7670"/>
                  </a:lnTo>
                  <a:lnTo>
                    <a:pt x="5586857" y="6451"/>
                  </a:lnTo>
                  <a:lnTo>
                    <a:pt x="5532247" y="5346"/>
                  </a:lnTo>
                  <a:lnTo>
                    <a:pt x="5477510" y="4343"/>
                  </a:lnTo>
                  <a:lnTo>
                    <a:pt x="5422773" y="3441"/>
                  </a:lnTo>
                  <a:lnTo>
                    <a:pt x="5368163" y="2641"/>
                  </a:lnTo>
                  <a:lnTo>
                    <a:pt x="5313426" y="1955"/>
                  </a:lnTo>
                  <a:lnTo>
                    <a:pt x="5258816" y="1358"/>
                  </a:lnTo>
                  <a:lnTo>
                    <a:pt x="5204079" y="876"/>
                  </a:lnTo>
                  <a:lnTo>
                    <a:pt x="5149342" y="507"/>
                  </a:lnTo>
                  <a:lnTo>
                    <a:pt x="5094732" y="228"/>
                  </a:lnTo>
                  <a:lnTo>
                    <a:pt x="5039995" y="63"/>
                  </a:lnTo>
                  <a:lnTo>
                    <a:pt x="4985385" y="0"/>
                  </a:lnTo>
                  <a:lnTo>
                    <a:pt x="4930648" y="38"/>
                  </a:lnTo>
                  <a:lnTo>
                    <a:pt x="4875911" y="190"/>
                  </a:lnTo>
                  <a:lnTo>
                    <a:pt x="4821301" y="431"/>
                  </a:lnTo>
                  <a:lnTo>
                    <a:pt x="4766564" y="787"/>
                  </a:lnTo>
                  <a:lnTo>
                    <a:pt x="4711827" y="1244"/>
                  </a:lnTo>
                  <a:lnTo>
                    <a:pt x="4657217" y="1803"/>
                  </a:lnTo>
                  <a:lnTo>
                    <a:pt x="4602480" y="2476"/>
                  </a:lnTo>
                  <a:lnTo>
                    <a:pt x="4547870" y="3251"/>
                  </a:lnTo>
                  <a:lnTo>
                    <a:pt x="4493133" y="4127"/>
                  </a:lnTo>
                  <a:lnTo>
                    <a:pt x="4438523" y="5105"/>
                  </a:lnTo>
                  <a:lnTo>
                    <a:pt x="4383786" y="6184"/>
                  </a:lnTo>
                  <a:lnTo>
                    <a:pt x="4329049" y="7378"/>
                  </a:lnTo>
                  <a:lnTo>
                    <a:pt x="4274439" y="8674"/>
                  </a:lnTo>
                  <a:lnTo>
                    <a:pt x="4219702" y="10071"/>
                  </a:lnTo>
                  <a:lnTo>
                    <a:pt x="4165092" y="11582"/>
                  </a:lnTo>
                  <a:lnTo>
                    <a:pt x="4110482" y="13182"/>
                  </a:lnTo>
                  <a:lnTo>
                    <a:pt x="4055745" y="14897"/>
                  </a:lnTo>
                  <a:lnTo>
                    <a:pt x="4001135" y="16713"/>
                  </a:lnTo>
                  <a:lnTo>
                    <a:pt x="3946398" y="18630"/>
                  </a:lnTo>
                  <a:lnTo>
                    <a:pt x="3891788" y="20662"/>
                  </a:lnTo>
                  <a:lnTo>
                    <a:pt x="3837178" y="22783"/>
                  </a:lnTo>
                  <a:lnTo>
                    <a:pt x="3782441" y="25018"/>
                  </a:lnTo>
                  <a:lnTo>
                    <a:pt x="3727831" y="27368"/>
                  </a:lnTo>
                  <a:lnTo>
                    <a:pt x="3673221" y="29806"/>
                  </a:lnTo>
                  <a:lnTo>
                    <a:pt x="3618611" y="32359"/>
                  </a:lnTo>
                  <a:lnTo>
                    <a:pt x="3564001" y="35013"/>
                  </a:lnTo>
                  <a:lnTo>
                    <a:pt x="3509264" y="37769"/>
                  </a:lnTo>
                  <a:lnTo>
                    <a:pt x="3454654" y="40627"/>
                  </a:lnTo>
                  <a:lnTo>
                    <a:pt x="3400044" y="43599"/>
                  </a:lnTo>
                  <a:lnTo>
                    <a:pt x="3345434" y="46659"/>
                  </a:lnTo>
                  <a:lnTo>
                    <a:pt x="3290824" y="49834"/>
                  </a:lnTo>
                  <a:lnTo>
                    <a:pt x="3236214" y="53124"/>
                  </a:lnTo>
                  <a:lnTo>
                    <a:pt x="3181731" y="56502"/>
                  </a:lnTo>
                  <a:lnTo>
                    <a:pt x="3127121" y="59994"/>
                  </a:lnTo>
                  <a:lnTo>
                    <a:pt x="3072511" y="63588"/>
                  </a:lnTo>
                  <a:lnTo>
                    <a:pt x="3017901" y="67284"/>
                  </a:lnTo>
                  <a:lnTo>
                    <a:pt x="2963418" y="71081"/>
                  </a:lnTo>
                  <a:lnTo>
                    <a:pt x="2908808" y="74993"/>
                  </a:lnTo>
                  <a:lnTo>
                    <a:pt x="2854198" y="79006"/>
                  </a:lnTo>
                  <a:lnTo>
                    <a:pt x="2799715" y="83121"/>
                  </a:lnTo>
                  <a:lnTo>
                    <a:pt x="2745105" y="87337"/>
                  </a:lnTo>
                  <a:lnTo>
                    <a:pt x="2690622" y="91668"/>
                  </a:lnTo>
                  <a:lnTo>
                    <a:pt x="2636139" y="96088"/>
                  </a:lnTo>
                  <a:lnTo>
                    <a:pt x="2581529" y="100622"/>
                  </a:lnTo>
                  <a:lnTo>
                    <a:pt x="2527046" y="105270"/>
                  </a:lnTo>
                  <a:lnTo>
                    <a:pt x="2472563" y="110007"/>
                  </a:lnTo>
                  <a:lnTo>
                    <a:pt x="2418080" y="114858"/>
                  </a:lnTo>
                  <a:lnTo>
                    <a:pt x="2363597" y="119811"/>
                  </a:lnTo>
                  <a:lnTo>
                    <a:pt x="2309114" y="124866"/>
                  </a:lnTo>
                  <a:lnTo>
                    <a:pt x="2254631" y="130022"/>
                  </a:lnTo>
                  <a:lnTo>
                    <a:pt x="2200148" y="135293"/>
                  </a:lnTo>
                  <a:lnTo>
                    <a:pt x="2145792" y="140652"/>
                  </a:lnTo>
                  <a:lnTo>
                    <a:pt x="2091308" y="146126"/>
                  </a:lnTo>
                  <a:lnTo>
                    <a:pt x="2036826" y="151714"/>
                  </a:lnTo>
                  <a:lnTo>
                    <a:pt x="1982470" y="157391"/>
                  </a:lnTo>
                  <a:lnTo>
                    <a:pt x="1927987" y="163182"/>
                  </a:lnTo>
                  <a:lnTo>
                    <a:pt x="1873631" y="169075"/>
                  </a:lnTo>
                  <a:lnTo>
                    <a:pt x="1819275" y="175069"/>
                  </a:lnTo>
                  <a:lnTo>
                    <a:pt x="1764792" y="181165"/>
                  </a:lnTo>
                  <a:lnTo>
                    <a:pt x="1710436" y="187375"/>
                  </a:lnTo>
                  <a:lnTo>
                    <a:pt x="1656080" y="193687"/>
                  </a:lnTo>
                  <a:lnTo>
                    <a:pt x="1601724" y="200101"/>
                  </a:lnTo>
                  <a:lnTo>
                    <a:pt x="1547495" y="206616"/>
                  </a:lnTo>
                  <a:lnTo>
                    <a:pt x="1493139" y="213245"/>
                  </a:lnTo>
                  <a:lnTo>
                    <a:pt x="1438783" y="219976"/>
                  </a:lnTo>
                  <a:lnTo>
                    <a:pt x="1384554" y="226809"/>
                  </a:lnTo>
                  <a:lnTo>
                    <a:pt x="1330198" y="233743"/>
                  </a:lnTo>
                  <a:lnTo>
                    <a:pt x="1275969" y="240779"/>
                  </a:lnTo>
                  <a:lnTo>
                    <a:pt x="1221663" y="247929"/>
                  </a:lnTo>
                  <a:lnTo>
                    <a:pt x="1167409" y="255181"/>
                  </a:lnTo>
                  <a:lnTo>
                    <a:pt x="1113167" y="262534"/>
                  </a:lnTo>
                  <a:lnTo>
                    <a:pt x="1058938" y="269989"/>
                  </a:lnTo>
                  <a:lnTo>
                    <a:pt x="1004722" y="277558"/>
                  </a:lnTo>
                  <a:lnTo>
                    <a:pt x="950518" y="285229"/>
                  </a:lnTo>
                  <a:lnTo>
                    <a:pt x="896340" y="293001"/>
                  </a:lnTo>
                  <a:lnTo>
                    <a:pt x="842162" y="300875"/>
                  </a:lnTo>
                  <a:lnTo>
                    <a:pt x="787996" y="308863"/>
                  </a:lnTo>
                  <a:lnTo>
                    <a:pt x="733856" y="316941"/>
                  </a:lnTo>
                  <a:lnTo>
                    <a:pt x="679716" y="325132"/>
                  </a:lnTo>
                  <a:lnTo>
                    <a:pt x="625602" y="333438"/>
                  </a:lnTo>
                  <a:lnTo>
                    <a:pt x="571500" y="341833"/>
                  </a:lnTo>
                  <a:lnTo>
                    <a:pt x="517398" y="350342"/>
                  </a:lnTo>
                  <a:lnTo>
                    <a:pt x="463321" y="358940"/>
                  </a:lnTo>
                  <a:lnTo>
                    <a:pt x="409270" y="367664"/>
                  </a:lnTo>
                  <a:lnTo>
                    <a:pt x="355219" y="376478"/>
                  </a:lnTo>
                  <a:lnTo>
                    <a:pt x="301193" y="385394"/>
                  </a:lnTo>
                  <a:lnTo>
                    <a:pt x="247180" y="394423"/>
                  </a:lnTo>
                  <a:lnTo>
                    <a:pt x="193179" y="403555"/>
                  </a:lnTo>
                  <a:lnTo>
                    <a:pt x="139192" y="412800"/>
                  </a:lnTo>
                  <a:lnTo>
                    <a:pt x="85227" y="422135"/>
                  </a:lnTo>
                  <a:lnTo>
                    <a:pt x="31276" y="431584"/>
                  </a:lnTo>
                  <a:lnTo>
                    <a:pt x="0" y="437121"/>
                  </a:lnTo>
                </a:path>
              </a:pathLst>
            </a:custGeom>
            <a:ln w="253746">
              <a:solidFill>
                <a:srgbClr val="B0B0B0"/>
              </a:solidFill>
            </a:ln>
          </p:spPr>
          <p:txBody>
            <a:bodyPr wrap="square" lIns="0" tIns="0" rIns="0" bIns="0" rtlCol="0"/>
            <a:lstStyle/>
            <a:p/>
          </p:txBody>
        </p:sp>
        <p:sp>
          <p:nvSpPr>
            <p:cNvPr id="5" name="object 5"/>
            <p:cNvSpPr/>
            <p:nvPr/>
          </p:nvSpPr>
          <p:spPr>
            <a:xfrm>
              <a:off x="380" y="5498972"/>
              <a:ext cx="9906000" cy="437515"/>
            </a:xfrm>
            <a:custGeom>
              <a:avLst/>
              <a:gdLst/>
              <a:ahLst/>
              <a:cxnLst/>
              <a:rect l="l" t="t" r="r" b="b"/>
              <a:pathLst>
                <a:path w="9906000" h="437514">
                  <a:moveTo>
                    <a:pt x="9906000" y="427863"/>
                  </a:moveTo>
                  <a:lnTo>
                    <a:pt x="9831705" y="414921"/>
                  </a:lnTo>
                  <a:lnTo>
                    <a:pt x="9777730" y="405663"/>
                  </a:lnTo>
                  <a:lnTo>
                    <a:pt x="9723628" y="396506"/>
                  </a:lnTo>
                  <a:lnTo>
                    <a:pt x="9669653" y="387451"/>
                  </a:lnTo>
                  <a:lnTo>
                    <a:pt x="9615678" y="378510"/>
                  </a:lnTo>
                  <a:lnTo>
                    <a:pt x="9561576" y="369671"/>
                  </a:lnTo>
                  <a:lnTo>
                    <a:pt x="9507474" y="360933"/>
                  </a:lnTo>
                  <a:lnTo>
                    <a:pt x="9453372" y="352297"/>
                  </a:lnTo>
                  <a:lnTo>
                    <a:pt x="9399397" y="343763"/>
                  </a:lnTo>
                  <a:lnTo>
                    <a:pt x="9345168" y="335343"/>
                  </a:lnTo>
                  <a:lnTo>
                    <a:pt x="9291066" y="327024"/>
                  </a:lnTo>
                  <a:lnTo>
                    <a:pt x="9236964" y="318808"/>
                  </a:lnTo>
                  <a:lnTo>
                    <a:pt x="9182862" y="310705"/>
                  </a:lnTo>
                  <a:lnTo>
                    <a:pt x="9128633" y="302691"/>
                  </a:lnTo>
                  <a:lnTo>
                    <a:pt x="9074531" y="294792"/>
                  </a:lnTo>
                  <a:lnTo>
                    <a:pt x="9020302" y="286994"/>
                  </a:lnTo>
                  <a:lnTo>
                    <a:pt x="8966073" y="279298"/>
                  </a:lnTo>
                  <a:lnTo>
                    <a:pt x="8911844" y="271716"/>
                  </a:lnTo>
                  <a:lnTo>
                    <a:pt x="8857615" y="264236"/>
                  </a:lnTo>
                  <a:lnTo>
                    <a:pt x="8803386" y="256857"/>
                  </a:lnTo>
                  <a:lnTo>
                    <a:pt x="8749157" y="249580"/>
                  </a:lnTo>
                  <a:lnTo>
                    <a:pt x="8694801" y="242404"/>
                  </a:lnTo>
                  <a:lnTo>
                    <a:pt x="8640572" y="235343"/>
                  </a:lnTo>
                  <a:lnTo>
                    <a:pt x="8586216" y="228384"/>
                  </a:lnTo>
                  <a:lnTo>
                    <a:pt x="8531987" y="221526"/>
                  </a:lnTo>
                  <a:lnTo>
                    <a:pt x="8477631" y="214769"/>
                  </a:lnTo>
                  <a:lnTo>
                    <a:pt x="8423275" y="208127"/>
                  </a:lnTo>
                  <a:lnTo>
                    <a:pt x="8369046" y="201587"/>
                  </a:lnTo>
                  <a:lnTo>
                    <a:pt x="8314690" y="195148"/>
                  </a:lnTo>
                  <a:lnTo>
                    <a:pt x="8260334" y="188810"/>
                  </a:lnTo>
                  <a:lnTo>
                    <a:pt x="8205851" y="182575"/>
                  </a:lnTo>
                  <a:lnTo>
                    <a:pt x="8151495" y="176453"/>
                  </a:lnTo>
                  <a:lnTo>
                    <a:pt x="8097139" y="170433"/>
                  </a:lnTo>
                  <a:lnTo>
                    <a:pt x="8042656" y="164515"/>
                  </a:lnTo>
                  <a:lnTo>
                    <a:pt x="7988300" y="158711"/>
                  </a:lnTo>
                  <a:lnTo>
                    <a:pt x="7933817" y="152996"/>
                  </a:lnTo>
                  <a:lnTo>
                    <a:pt x="7879461" y="147396"/>
                  </a:lnTo>
                  <a:lnTo>
                    <a:pt x="7824978" y="141897"/>
                  </a:lnTo>
                  <a:lnTo>
                    <a:pt x="7770495" y="136512"/>
                  </a:lnTo>
                  <a:lnTo>
                    <a:pt x="7716139" y="131216"/>
                  </a:lnTo>
                  <a:lnTo>
                    <a:pt x="7661656" y="126034"/>
                  </a:lnTo>
                  <a:lnTo>
                    <a:pt x="7607173" y="120954"/>
                  </a:lnTo>
                  <a:lnTo>
                    <a:pt x="7552690" y="115976"/>
                  </a:lnTo>
                  <a:lnTo>
                    <a:pt x="7498207" y="111099"/>
                  </a:lnTo>
                  <a:lnTo>
                    <a:pt x="7443597" y="106337"/>
                  </a:lnTo>
                  <a:lnTo>
                    <a:pt x="7389114" y="101676"/>
                  </a:lnTo>
                  <a:lnTo>
                    <a:pt x="7334631" y="97116"/>
                  </a:lnTo>
                  <a:lnTo>
                    <a:pt x="7280148" y="92671"/>
                  </a:lnTo>
                  <a:lnTo>
                    <a:pt x="7225538" y="88264"/>
                  </a:lnTo>
                  <a:lnTo>
                    <a:pt x="7171055" y="84073"/>
                  </a:lnTo>
                  <a:lnTo>
                    <a:pt x="7116445" y="79882"/>
                  </a:lnTo>
                  <a:lnTo>
                    <a:pt x="7061962" y="75945"/>
                  </a:lnTo>
                  <a:lnTo>
                    <a:pt x="7007352" y="72008"/>
                  </a:lnTo>
                  <a:lnTo>
                    <a:pt x="6952742" y="68198"/>
                  </a:lnTo>
                  <a:lnTo>
                    <a:pt x="6898132" y="64388"/>
                  </a:lnTo>
                  <a:lnTo>
                    <a:pt x="6843649" y="60832"/>
                  </a:lnTo>
                  <a:lnTo>
                    <a:pt x="6789039" y="57276"/>
                  </a:lnTo>
                  <a:lnTo>
                    <a:pt x="6734429" y="53847"/>
                  </a:lnTo>
                  <a:lnTo>
                    <a:pt x="6679819" y="50545"/>
                  </a:lnTo>
                  <a:lnTo>
                    <a:pt x="6625209" y="47370"/>
                  </a:lnTo>
                  <a:lnTo>
                    <a:pt x="6570599" y="44322"/>
                  </a:lnTo>
                  <a:lnTo>
                    <a:pt x="6515989" y="41274"/>
                  </a:lnTo>
                  <a:lnTo>
                    <a:pt x="6461379" y="38353"/>
                  </a:lnTo>
                  <a:lnTo>
                    <a:pt x="6406769" y="35686"/>
                  </a:lnTo>
                  <a:lnTo>
                    <a:pt x="6352159" y="32892"/>
                  </a:lnTo>
                  <a:lnTo>
                    <a:pt x="6297422" y="30352"/>
                  </a:lnTo>
                  <a:lnTo>
                    <a:pt x="6242812" y="27939"/>
                  </a:lnTo>
                  <a:lnTo>
                    <a:pt x="6188202" y="25526"/>
                  </a:lnTo>
                  <a:lnTo>
                    <a:pt x="6133592" y="23240"/>
                  </a:lnTo>
                  <a:lnTo>
                    <a:pt x="6078855" y="21081"/>
                  </a:lnTo>
                  <a:lnTo>
                    <a:pt x="6024245" y="19049"/>
                  </a:lnTo>
                  <a:lnTo>
                    <a:pt x="5969508" y="17144"/>
                  </a:lnTo>
                  <a:lnTo>
                    <a:pt x="5914898" y="15239"/>
                  </a:lnTo>
                  <a:lnTo>
                    <a:pt x="5860288" y="13588"/>
                  </a:lnTo>
                  <a:lnTo>
                    <a:pt x="5805551" y="11937"/>
                  </a:lnTo>
                  <a:lnTo>
                    <a:pt x="5750941" y="10413"/>
                  </a:lnTo>
                  <a:lnTo>
                    <a:pt x="5696204" y="9016"/>
                  </a:lnTo>
                  <a:lnTo>
                    <a:pt x="5641594" y="7619"/>
                  </a:lnTo>
                  <a:lnTo>
                    <a:pt x="5586857" y="6476"/>
                  </a:lnTo>
                  <a:lnTo>
                    <a:pt x="5532247" y="5333"/>
                  </a:lnTo>
                  <a:lnTo>
                    <a:pt x="5477510" y="4317"/>
                  </a:lnTo>
                  <a:lnTo>
                    <a:pt x="5422773" y="3428"/>
                  </a:lnTo>
                  <a:lnTo>
                    <a:pt x="5368163" y="2666"/>
                  </a:lnTo>
                  <a:lnTo>
                    <a:pt x="5313426" y="1904"/>
                  </a:lnTo>
                  <a:lnTo>
                    <a:pt x="5258816" y="1396"/>
                  </a:lnTo>
                  <a:lnTo>
                    <a:pt x="5204079" y="888"/>
                  </a:lnTo>
                  <a:lnTo>
                    <a:pt x="5149342" y="507"/>
                  </a:lnTo>
                  <a:lnTo>
                    <a:pt x="5094732" y="253"/>
                  </a:lnTo>
                  <a:lnTo>
                    <a:pt x="5039995" y="126"/>
                  </a:lnTo>
                  <a:lnTo>
                    <a:pt x="4985385" y="0"/>
                  </a:lnTo>
                  <a:lnTo>
                    <a:pt x="4930648" y="0"/>
                  </a:lnTo>
                  <a:lnTo>
                    <a:pt x="4875911" y="126"/>
                  </a:lnTo>
                  <a:lnTo>
                    <a:pt x="4821301" y="380"/>
                  </a:lnTo>
                  <a:lnTo>
                    <a:pt x="4766564" y="761"/>
                  </a:lnTo>
                  <a:lnTo>
                    <a:pt x="4711827" y="1269"/>
                  </a:lnTo>
                  <a:lnTo>
                    <a:pt x="4657217" y="1777"/>
                  </a:lnTo>
                  <a:lnTo>
                    <a:pt x="4602480" y="2412"/>
                  </a:lnTo>
                  <a:lnTo>
                    <a:pt x="4547870" y="3301"/>
                  </a:lnTo>
                  <a:lnTo>
                    <a:pt x="4493133" y="4063"/>
                  </a:lnTo>
                  <a:lnTo>
                    <a:pt x="4438523" y="5079"/>
                  </a:lnTo>
                  <a:lnTo>
                    <a:pt x="4383786" y="6222"/>
                  </a:lnTo>
                  <a:lnTo>
                    <a:pt x="4329049" y="7365"/>
                  </a:lnTo>
                  <a:lnTo>
                    <a:pt x="4274439" y="8635"/>
                  </a:lnTo>
                  <a:lnTo>
                    <a:pt x="4219702" y="10032"/>
                  </a:lnTo>
                  <a:lnTo>
                    <a:pt x="4165092" y="11556"/>
                  </a:lnTo>
                  <a:lnTo>
                    <a:pt x="4110482" y="13207"/>
                  </a:lnTo>
                  <a:lnTo>
                    <a:pt x="4055745" y="14858"/>
                  </a:lnTo>
                  <a:lnTo>
                    <a:pt x="4001135" y="16763"/>
                  </a:lnTo>
                  <a:lnTo>
                    <a:pt x="3946398" y="18668"/>
                  </a:lnTo>
                  <a:lnTo>
                    <a:pt x="3891788" y="20700"/>
                  </a:lnTo>
                  <a:lnTo>
                    <a:pt x="3837178" y="22732"/>
                  </a:lnTo>
                  <a:lnTo>
                    <a:pt x="3782441" y="25018"/>
                  </a:lnTo>
                  <a:lnTo>
                    <a:pt x="3727831" y="27304"/>
                  </a:lnTo>
                  <a:lnTo>
                    <a:pt x="3673221" y="29844"/>
                  </a:lnTo>
                  <a:lnTo>
                    <a:pt x="3618611" y="32384"/>
                  </a:lnTo>
                  <a:lnTo>
                    <a:pt x="3564001" y="35051"/>
                  </a:lnTo>
                  <a:lnTo>
                    <a:pt x="3509264" y="37718"/>
                  </a:lnTo>
                  <a:lnTo>
                    <a:pt x="3454654" y="40639"/>
                  </a:lnTo>
                  <a:lnTo>
                    <a:pt x="3400044" y="43560"/>
                  </a:lnTo>
                  <a:lnTo>
                    <a:pt x="3345434" y="46608"/>
                  </a:lnTo>
                  <a:lnTo>
                    <a:pt x="3290824" y="49783"/>
                  </a:lnTo>
                  <a:lnTo>
                    <a:pt x="3236214" y="53085"/>
                  </a:lnTo>
                  <a:lnTo>
                    <a:pt x="3181731" y="56514"/>
                  </a:lnTo>
                  <a:lnTo>
                    <a:pt x="3127121" y="59943"/>
                  </a:lnTo>
                  <a:lnTo>
                    <a:pt x="3072511" y="63626"/>
                  </a:lnTo>
                  <a:lnTo>
                    <a:pt x="3017901" y="67309"/>
                  </a:lnTo>
                  <a:lnTo>
                    <a:pt x="2963418" y="71119"/>
                  </a:lnTo>
                  <a:lnTo>
                    <a:pt x="2908808" y="74929"/>
                  </a:lnTo>
                  <a:lnTo>
                    <a:pt x="2854198" y="78993"/>
                  </a:lnTo>
                  <a:lnTo>
                    <a:pt x="2799715" y="83057"/>
                  </a:lnTo>
                  <a:lnTo>
                    <a:pt x="2745105" y="87375"/>
                  </a:lnTo>
                  <a:lnTo>
                    <a:pt x="2690622" y="91668"/>
                  </a:lnTo>
                  <a:lnTo>
                    <a:pt x="2636139" y="96088"/>
                  </a:lnTo>
                  <a:lnTo>
                    <a:pt x="2581529" y="100622"/>
                  </a:lnTo>
                  <a:lnTo>
                    <a:pt x="2527046" y="105270"/>
                  </a:lnTo>
                  <a:lnTo>
                    <a:pt x="2472563" y="110007"/>
                  </a:lnTo>
                  <a:lnTo>
                    <a:pt x="2418080" y="114858"/>
                  </a:lnTo>
                  <a:lnTo>
                    <a:pt x="2363597" y="119811"/>
                  </a:lnTo>
                  <a:lnTo>
                    <a:pt x="2309114" y="124866"/>
                  </a:lnTo>
                  <a:lnTo>
                    <a:pt x="2254631" y="130022"/>
                  </a:lnTo>
                  <a:lnTo>
                    <a:pt x="2200148" y="135293"/>
                  </a:lnTo>
                  <a:lnTo>
                    <a:pt x="2145792" y="140652"/>
                  </a:lnTo>
                  <a:lnTo>
                    <a:pt x="2091308" y="146126"/>
                  </a:lnTo>
                  <a:lnTo>
                    <a:pt x="2036826" y="151714"/>
                  </a:lnTo>
                  <a:lnTo>
                    <a:pt x="1982470" y="157391"/>
                  </a:lnTo>
                  <a:lnTo>
                    <a:pt x="1927987" y="163182"/>
                  </a:lnTo>
                  <a:lnTo>
                    <a:pt x="1873631" y="169075"/>
                  </a:lnTo>
                  <a:lnTo>
                    <a:pt x="1819275" y="175069"/>
                  </a:lnTo>
                  <a:lnTo>
                    <a:pt x="1764792" y="181165"/>
                  </a:lnTo>
                  <a:lnTo>
                    <a:pt x="1710436" y="187375"/>
                  </a:lnTo>
                  <a:lnTo>
                    <a:pt x="1656080" y="193687"/>
                  </a:lnTo>
                  <a:lnTo>
                    <a:pt x="1601724" y="200101"/>
                  </a:lnTo>
                  <a:lnTo>
                    <a:pt x="1547495" y="206616"/>
                  </a:lnTo>
                  <a:lnTo>
                    <a:pt x="1493139" y="213245"/>
                  </a:lnTo>
                  <a:lnTo>
                    <a:pt x="1438783" y="219976"/>
                  </a:lnTo>
                  <a:lnTo>
                    <a:pt x="1384554" y="226809"/>
                  </a:lnTo>
                  <a:lnTo>
                    <a:pt x="1330198" y="233743"/>
                  </a:lnTo>
                  <a:lnTo>
                    <a:pt x="1275969" y="240779"/>
                  </a:lnTo>
                  <a:lnTo>
                    <a:pt x="1221663" y="247929"/>
                  </a:lnTo>
                  <a:lnTo>
                    <a:pt x="1167409" y="255181"/>
                  </a:lnTo>
                  <a:lnTo>
                    <a:pt x="1113167" y="262534"/>
                  </a:lnTo>
                  <a:lnTo>
                    <a:pt x="1058938" y="269989"/>
                  </a:lnTo>
                  <a:lnTo>
                    <a:pt x="1004722" y="277558"/>
                  </a:lnTo>
                  <a:lnTo>
                    <a:pt x="950518" y="285229"/>
                  </a:lnTo>
                  <a:lnTo>
                    <a:pt x="896340" y="293001"/>
                  </a:lnTo>
                  <a:lnTo>
                    <a:pt x="842162" y="300875"/>
                  </a:lnTo>
                  <a:lnTo>
                    <a:pt x="787996" y="308863"/>
                  </a:lnTo>
                  <a:lnTo>
                    <a:pt x="733856" y="316941"/>
                  </a:lnTo>
                  <a:lnTo>
                    <a:pt x="679716" y="325132"/>
                  </a:lnTo>
                  <a:lnTo>
                    <a:pt x="625602" y="333438"/>
                  </a:lnTo>
                  <a:lnTo>
                    <a:pt x="571500" y="341833"/>
                  </a:lnTo>
                  <a:lnTo>
                    <a:pt x="517398" y="350342"/>
                  </a:lnTo>
                  <a:lnTo>
                    <a:pt x="463321" y="358952"/>
                  </a:lnTo>
                  <a:lnTo>
                    <a:pt x="409270" y="367664"/>
                  </a:lnTo>
                  <a:lnTo>
                    <a:pt x="355219" y="376478"/>
                  </a:lnTo>
                  <a:lnTo>
                    <a:pt x="301193" y="385406"/>
                  </a:lnTo>
                  <a:lnTo>
                    <a:pt x="247180" y="394423"/>
                  </a:lnTo>
                  <a:lnTo>
                    <a:pt x="193179" y="403555"/>
                  </a:lnTo>
                  <a:lnTo>
                    <a:pt x="139192" y="412800"/>
                  </a:lnTo>
                  <a:lnTo>
                    <a:pt x="85227" y="422135"/>
                  </a:lnTo>
                  <a:lnTo>
                    <a:pt x="31276" y="431584"/>
                  </a:lnTo>
                  <a:lnTo>
                    <a:pt x="0" y="437121"/>
                  </a:lnTo>
                </a:path>
              </a:pathLst>
            </a:custGeom>
            <a:ln w="57150">
              <a:solidFill>
                <a:srgbClr val="DCDCDC"/>
              </a:solidFill>
            </a:ln>
          </p:spPr>
          <p:txBody>
            <a:bodyPr wrap="square" lIns="0" tIns="0" rIns="0" bIns="0" rtlCol="0"/>
            <a:lstStyle/>
            <a:p/>
          </p:txBody>
        </p:sp>
      </p:grpSp>
      <p:sp>
        <p:nvSpPr>
          <p:cNvPr id="6" name="object 6"/>
          <p:cNvSpPr txBox="1">
            <a:spLocks noGrp="1"/>
          </p:cNvSpPr>
          <p:nvPr>
            <p:ph type="title"/>
          </p:nvPr>
        </p:nvSpPr>
        <p:spPr>
          <a:xfrm>
            <a:off x="1219453" y="613409"/>
            <a:ext cx="7926070" cy="635635"/>
          </a:xfrm>
          <a:prstGeom prst="rect"/>
        </p:spPr>
        <p:txBody>
          <a:bodyPr wrap="square" lIns="0" tIns="13335" rIns="0" bIns="0" rtlCol="0" vert="horz">
            <a:spAutoFit/>
          </a:bodyPr>
          <a:lstStyle/>
          <a:p>
            <a:pPr marL="12700">
              <a:lnSpc>
                <a:spcPct val="100000"/>
              </a:lnSpc>
              <a:spcBef>
                <a:spcPts val="105"/>
              </a:spcBef>
            </a:pPr>
            <a:r>
              <a:rPr dirty="0" sz="4000" spc="-20" b="0">
                <a:latin typeface="Calibri Light"/>
                <a:cs typeface="Calibri Light"/>
              </a:rPr>
              <a:t>Advantages </a:t>
            </a:r>
            <a:r>
              <a:rPr dirty="0" sz="4000" spc="-5" b="0">
                <a:latin typeface="Calibri Light"/>
                <a:cs typeface="Calibri Light"/>
              </a:rPr>
              <a:t>of </a:t>
            </a:r>
            <a:r>
              <a:rPr dirty="0" sz="4000" spc="-20" b="0">
                <a:latin typeface="Calibri Light"/>
                <a:cs typeface="Calibri Light"/>
              </a:rPr>
              <a:t>Problem </a:t>
            </a:r>
            <a:r>
              <a:rPr dirty="0" sz="4000" b="0">
                <a:latin typeface="Calibri Light"/>
                <a:cs typeface="Calibri Light"/>
              </a:rPr>
              <a:t>Based</a:t>
            </a:r>
            <a:r>
              <a:rPr dirty="0" sz="4000" spc="-135" b="0">
                <a:latin typeface="Calibri Light"/>
                <a:cs typeface="Calibri Light"/>
              </a:rPr>
              <a:t> </a:t>
            </a:r>
            <a:r>
              <a:rPr dirty="0" sz="4000" spc="-5" b="0">
                <a:latin typeface="Calibri Light"/>
                <a:cs typeface="Calibri Light"/>
              </a:rPr>
              <a:t>Learning</a:t>
            </a:r>
            <a:endParaRPr sz="4000">
              <a:latin typeface="Calibri Light"/>
              <a:cs typeface="Calibri Light"/>
            </a:endParaRPr>
          </a:p>
        </p:txBody>
      </p:sp>
      <p:sp>
        <p:nvSpPr>
          <p:cNvPr id="7" name="object 7"/>
          <p:cNvSpPr txBox="1"/>
          <p:nvPr/>
        </p:nvSpPr>
        <p:spPr>
          <a:xfrm>
            <a:off x="1219453" y="1751278"/>
            <a:ext cx="8247380" cy="3619500"/>
          </a:xfrm>
          <a:prstGeom prst="rect">
            <a:avLst/>
          </a:prstGeom>
        </p:spPr>
        <p:txBody>
          <a:bodyPr wrap="square" lIns="0" tIns="62865" rIns="0" bIns="0" rtlCol="0" vert="horz">
            <a:spAutoFit/>
          </a:bodyPr>
          <a:lstStyle/>
          <a:p>
            <a:pPr marL="355600" indent="-343535">
              <a:lnSpc>
                <a:spcPct val="100000"/>
              </a:lnSpc>
              <a:spcBef>
                <a:spcPts val="495"/>
              </a:spcBef>
              <a:buChar char="•"/>
              <a:tabLst>
                <a:tab pos="355600" algn="l"/>
                <a:tab pos="356235" algn="l"/>
              </a:tabLst>
            </a:pPr>
            <a:r>
              <a:rPr dirty="0" sz="3200" spc="-5">
                <a:latin typeface="Arial"/>
                <a:cs typeface="Arial"/>
              </a:rPr>
              <a:t>Can be incorporated in any</a:t>
            </a:r>
            <a:r>
              <a:rPr dirty="0" sz="3200" spc="-10">
                <a:latin typeface="Arial"/>
                <a:cs typeface="Arial"/>
              </a:rPr>
              <a:t> </a:t>
            </a:r>
            <a:r>
              <a:rPr dirty="0" sz="3200" spc="-5">
                <a:latin typeface="Arial"/>
                <a:cs typeface="Arial"/>
              </a:rPr>
              <a:t>course</a:t>
            </a:r>
            <a:endParaRPr sz="3200">
              <a:latin typeface="Arial"/>
              <a:cs typeface="Arial"/>
            </a:endParaRPr>
          </a:p>
          <a:p>
            <a:pPr marL="355600" indent="-343535">
              <a:lnSpc>
                <a:spcPct val="100000"/>
              </a:lnSpc>
              <a:spcBef>
                <a:spcPts val="395"/>
              </a:spcBef>
              <a:buChar char="•"/>
              <a:tabLst>
                <a:tab pos="355600" algn="l"/>
                <a:tab pos="356235" algn="l"/>
              </a:tabLst>
            </a:pPr>
            <a:r>
              <a:rPr dirty="0" sz="3200" spc="-5">
                <a:latin typeface="Arial"/>
                <a:cs typeface="Arial"/>
              </a:rPr>
              <a:t>Learner-centred</a:t>
            </a:r>
            <a:endParaRPr sz="3200">
              <a:latin typeface="Arial"/>
              <a:cs typeface="Arial"/>
            </a:endParaRPr>
          </a:p>
          <a:p>
            <a:pPr marL="355600" marR="123825" indent="-343535">
              <a:lnSpc>
                <a:spcPts val="3500"/>
              </a:lnSpc>
              <a:spcBef>
                <a:spcPts val="965"/>
              </a:spcBef>
              <a:buChar char="•"/>
              <a:tabLst>
                <a:tab pos="355600" algn="l"/>
                <a:tab pos="356235" algn="l"/>
                <a:tab pos="7235190" algn="l"/>
              </a:tabLst>
            </a:pPr>
            <a:r>
              <a:rPr dirty="0" sz="3200" spc="-5">
                <a:latin typeface="Arial"/>
                <a:cs typeface="Arial"/>
              </a:rPr>
              <a:t>Students</a:t>
            </a:r>
            <a:r>
              <a:rPr dirty="0" sz="3200" spc="-15">
                <a:latin typeface="Arial"/>
                <a:cs typeface="Arial"/>
              </a:rPr>
              <a:t> </a:t>
            </a:r>
            <a:r>
              <a:rPr dirty="0" sz="3200" spc="-5">
                <a:latin typeface="Arial"/>
                <a:cs typeface="Arial"/>
              </a:rPr>
              <a:t>acquire</a:t>
            </a:r>
            <a:r>
              <a:rPr dirty="0" sz="3200" spc="-10">
                <a:latin typeface="Arial"/>
                <a:cs typeface="Arial"/>
              </a:rPr>
              <a:t> </a:t>
            </a:r>
            <a:r>
              <a:rPr dirty="0" sz="3200" spc="-5">
                <a:latin typeface="Arial"/>
                <a:cs typeface="Arial"/>
              </a:rPr>
              <a:t>content</a:t>
            </a:r>
            <a:r>
              <a:rPr dirty="0" sz="3200" spc="-20">
                <a:latin typeface="Arial"/>
                <a:cs typeface="Arial"/>
              </a:rPr>
              <a:t> </a:t>
            </a:r>
            <a:r>
              <a:rPr dirty="0" sz="3200" spc="-5">
                <a:latin typeface="Arial"/>
                <a:cs typeface="Arial"/>
              </a:rPr>
              <a:t>knowledg</a:t>
            </a:r>
            <a:r>
              <a:rPr dirty="0" sz="3200" spc="-15">
                <a:latin typeface="Arial"/>
                <a:cs typeface="Arial"/>
              </a:rPr>
              <a:t>e</a:t>
            </a:r>
            <a:r>
              <a:rPr dirty="0" sz="3200">
                <a:latin typeface="Arial"/>
                <a:cs typeface="Arial"/>
              </a:rPr>
              <a:t>,	</a:t>
            </a:r>
            <a:r>
              <a:rPr dirty="0" sz="3200" spc="-5">
                <a:latin typeface="Arial"/>
                <a:cs typeface="Arial"/>
              </a:rPr>
              <a:t>skills  </a:t>
            </a:r>
            <a:r>
              <a:rPr dirty="0" sz="3200" spc="-5">
                <a:latin typeface="Arial"/>
                <a:cs typeface="Arial"/>
              </a:rPr>
              <a:t>and</a:t>
            </a:r>
            <a:r>
              <a:rPr dirty="0" sz="3200" spc="-15">
                <a:latin typeface="Arial"/>
                <a:cs typeface="Arial"/>
              </a:rPr>
              <a:t> </a:t>
            </a:r>
            <a:r>
              <a:rPr dirty="0" sz="3200" spc="-5">
                <a:latin typeface="Arial"/>
                <a:cs typeface="Arial"/>
              </a:rPr>
              <a:t>attitudes</a:t>
            </a:r>
            <a:endParaRPr sz="3200">
              <a:latin typeface="Arial"/>
              <a:cs typeface="Arial"/>
            </a:endParaRPr>
          </a:p>
          <a:p>
            <a:pPr marL="355600" marR="5080" indent="-343535">
              <a:lnSpc>
                <a:spcPct val="100000"/>
              </a:lnSpc>
              <a:spcBef>
                <a:spcPts val="340"/>
              </a:spcBef>
              <a:buChar char="•"/>
              <a:tabLst>
                <a:tab pos="355600" algn="l"/>
                <a:tab pos="356235" algn="l"/>
              </a:tabLst>
            </a:pPr>
            <a:r>
              <a:rPr dirty="0" sz="3200" spc="-5">
                <a:latin typeface="Arial"/>
                <a:cs typeface="Arial"/>
              </a:rPr>
              <a:t>Facilitates measurement of skill based  Programme Out comes </a:t>
            </a:r>
            <a:r>
              <a:rPr dirty="0" sz="3200" spc="-40">
                <a:latin typeface="Arial"/>
                <a:cs typeface="Arial"/>
              </a:rPr>
              <a:t>namely, </a:t>
            </a:r>
            <a:r>
              <a:rPr dirty="0" sz="3200" spc="-95">
                <a:solidFill>
                  <a:srgbClr val="FF0000"/>
                </a:solidFill>
                <a:latin typeface="Arial"/>
                <a:cs typeface="Arial"/>
              </a:rPr>
              <a:t>Team </a:t>
            </a:r>
            <a:r>
              <a:rPr dirty="0" sz="3200" spc="-5">
                <a:solidFill>
                  <a:srgbClr val="FF0000"/>
                </a:solidFill>
                <a:latin typeface="Arial"/>
                <a:cs typeface="Arial"/>
              </a:rPr>
              <a:t>work,  Communication, Life long</a:t>
            </a:r>
            <a:r>
              <a:rPr dirty="0" sz="3200" spc="-20">
                <a:solidFill>
                  <a:srgbClr val="FF0000"/>
                </a:solidFill>
                <a:latin typeface="Arial"/>
                <a:cs typeface="Arial"/>
              </a:rPr>
              <a:t> </a:t>
            </a:r>
            <a:r>
              <a:rPr dirty="0" sz="3200" spc="-5">
                <a:solidFill>
                  <a:srgbClr val="FF0000"/>
                </a:solidFill>
                <a:latin typeface="Arial"/>
                <a:cs typeface="Arial"/>
              </a:rPr>
              <a:t>learning</a:t>
            </a:r>
            <a:r>
              <a:rPr dirty="0" sz="3200" spc="-5">
                <a:latin typeface="Arial"/>
                <a:cs typeface="Arial"/>
              </a:rPr>
              <a:t>…</a:t>
            </a:r>
            <a:endParaRPr sz="32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sp>
        <p:nvSpPr>
          <p:cNvPr id="3" name="object 3"/>
          <p:cNvSpPr txBox="1"/>
          <p:nvPr/>
        </p:nvSpPr>
        <p:spPr>
          <a:xfrm>
            <a:off x="2699766" y="1624076"/>
            <a:ext cx="1365885" cy="570865"/>
          </a:xfrm>
          <a:prstGeom prst="rect">
            <a:avLst/>
          </a:prstGeom>
        </p:spPr>
        <p:txBody>
          <a:bodyPr wrap="square" lIns="0" tIns="15875" rIns="0" bIns="0" rtlCol="0" vert="horz">
            <a:spAutoFit/>
          </a:bodyPr>
          <a:lstStyle/>
          <a:p>
            <a:pPr marL="12700">
              <a:lnSpc>
                <a:spcPct val="100000"/>
              </a:lnSpc>
              <a:spcBef>
                <a:spcPts val="125"/>
              </a:spcBef>
            </a:pPr>
            <a:r>
              <a:rPr dirty="0" sz="3550" spc="10" b="0">
                <a:solidFill>
                  <a:srgbClr val="FF0000"/>
                </a:solidFill>
                <a:latin typeface="Calibri Light"/>
                <a:cs typeface="Calibri Light"/>
              </a:rPr>
              <a:t>Sample</a:t>
            </a:r>
            <a:endParaRPr sz="3550">
              <a:latin typeface="Calibri Light"/>
              <a:cs typeface="Calibri Light"/>
            </a:endParaRPr>
          </a:p>
        </p:txBody>
      </p:sp>
      <p:sp>
        <p:nvSpPr>
          <p:cNvPr id="4" name="object 4"/>
          <p:cNvSpPr txBox="1">
            <a:spLocks noGrp="1"/>
          </p:cNvSpPr>
          <p:nvPr>
            <p:ph type="title"/>
          </p:nvPr>
        </p:nvSpPr>
        <p:spPr>
          <a:xfrm>
            <a:off x="4752085" y="1624076"/>
            <a:ext cx="1551940" cy="570865"/>
          </a:xfrm>
          <a:prstGeom prst="rect"/>
        </p:spPr>
        <p:txBody>
          <a:bodyPr wrap="square" lIns="0" tIns="15875" rIns="0" bIns="0" rtlCol="0" vert="horz">
            <a:spAutoFit/>
          </a:bodyPr>
          <a:lstStyle/>
          <a:p>
            <a:pPr marL="12700">
              <a:lnSpc>
                <a:spcPct val="100000"/>
              </a:lnSpc>
              <a:spcBef>
                <a:spcPts val="125"/>
              </a:spcBef>
            </a:pPr>
            <a:r>
              <a:rPr dirty="0" sz="3550" spc="-15" b="0">
                <a:latin typeface="Calibri Light"/>
                <a:cs typeface="Calibri Light"/>
              </a:rPr>
              <a:t>Problem</a:t>
            </a:r>
            <a:endParaRPr sz="3550">
              <a:latin typeface="Calibri Light"/>
              <a:cs typeface="Calibri Ligh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sp>
        <p:nvSpPr>
          <p:cNvPr id="3" name="object 3"/>
          <p:cNvSpPr txBox="1">
            <a:spLocks noGrp="1"/>
          </p:cNvSpPr>
          <p:nvPr>
            <p:ph type="title"/>
          </p:nvPr>
        </p:nvSpPr>
        <p:spPr>
          <a:xfrm>
            <a:off x="2667507" y="363219"/>
            <a:ext cx="3437890" cy="570865"/>
          </a:xfrm>
          <a:prstGeom prst="rect"/>
        </p:spPr>
        <p:txBody>
          <a:bodyPr wrap="square" lIns="0" tIns="15875" rIns="0" bIns="0" rtlCol="0" vert="horz">
            <a:spAutoFit/>
          </a:bodyPr>
          <a:lstStyle/>
          <a:p>
            <a:pPr marL="12700">
              <a:lnSpc>
                <a:spcPct val="100000"/>
              </a:lnSpc>
              <a:spcBef>
                <a:spcPts val="125"/>
              </a:spcBef>
            </a:pPr>
            <a:r>
              <a:rPr dirty="0" sz="3550" spc="-15" b="0">
                <a:solidFill>
                  <a:srgbClr val="000000"/>
                </a:solidFill>
                <a:latin typeface="Calibri Light"/>
                <a:cs typeface="Calibri Light"/>
              </a:rPr>
              <a:t>Problem</a:t>
            </a:r>
            <a:r>
              <a:rPr dirty="0" sz="3550" spc="-100" b="0">
                <a:solidFill>
                  <a:srgbClr val="000000"/>
                </a:solidFill>
                <a:latin typeface="Calibri Light"/>
                <a:cs typeface="Calibri Light"/>
              </a:rPr>
              <a:t> </a:t>
            </a:r>
            <a:r>
              <a:rPr dirty="0" sz="3550" spc="5" b="0">
                <a:solidFill>
                  <a:srgbClr val="000000"/>
                </a:solidFill>
                <a:latin typeface="Calibri Light"/>
                <a:cs typeface="Calibri Light"/>
              </a:rPr>
              <a:t>Definition</a:t>
            </a:r>
            <a:endParaRPr sz="3550">
              <a:latin typeface="Calibri Light"/>
              <a:cs typeface="Calibri Light"/>
            </a:endParaRPr>
          </a:p>
        </p:txBody>
      </p:sp>
      <p:sp>
        <p:nvSpPr>
          <p:cNvPr id="4" name="object 4"/>
          <p:cNvSpPr txBox="1"/>
          <p:nvPr/>
        </p:nvSpPr>
        <p:spPr>
          <a:xfrm>
            <a:off x="1435353" y="1272793"/>
            <a:ext cx="8332470" cy="452755"/>
          </a:xfrm>
          <a:prstGeom prst="rect">
            <a:avLst/>
          </a:prstGeom>
        </p:spPr>
        <p:txBody>
          <a:bodyPr wrap="square" lIns="0" tIns="12700" rIns="0" bIns="0" rtlCol="0" vert="horz">
            <a:spAutoFit/>
          </a:bodyPr>
          <a:lstStyle/>
          <a:p>
            <a:pPr marL="12700">
              <a:lnSpc>
                <a:spcPct val="100000"/>
              </a:lnSpc>
              <a:spcBef>
                <a:spcPts val="100"/>
              </a:spcBef>
            </a:pPr>
            <a:r>
              <a:rPr dirty="0" sz="2800" b="1">
                <a:latin typeface="Calibri"/>
                <a:cs typeface="Calibri"/>
              </a:rPr>
              <a:t>BMS</a:t>
            </a:r>
            <a:r>
              <a:rPr dirty="0" sz="2800" spc="135" b="1">
                <a:latin typeface="Calibri"/>
                <a:cs typeface="Calibri"/>
              </a:rPr>
              <a:t> </a:t>
            </a:r>
            <a:r>
              <a:rPr dirty="0" sz="2800" spc="-5" b="1">
                <a:latin typeface="Calibri"/>
                <a:cs typeface="Calibri"/>
              </a:rPr>
              <a:t>Construction</a:t>
            </a:r>
            <a:r>
              <a:rPr dirty="0" sz="2800" spc="130" b="1">
                <a:latin typeface="Calibri"/>
                <a:cs typeface="Calibri"/>
              </a:rPr>
              <a:t> </a:t>
            </a:r>
            <a:r>
              <a:rPr dirty="0" sz="2800" spc="-10" b="1">
                <a:latin typeface="Calibri"/>
                <a:cs typeface="Calibri"/>
              </a:rPr>
              <a:t>Company</a:t>
            </a:r>
            <a:r>
              <a:rPr dirty="0" sz="2800" spc="120" b="1">
                <a:latin typeface="Calibri"/>
                <a:cs typeface="Calibri"/>
              </a:rPr>
              <a:t> </a:t>
            </a:r>
            <a:r>
              <a:rPr dirty="0" sz="2800" spc="-5">
                <a:latin typeface="Calibri"/>
                <a:cs typeface="Calibri"/>
              </a:rPr>
              <a:t>has</a:t>
            </a:r>
            <a:r>
              <a:rPr dirty="0" sz="2800" spc="130">
                <a:latin typeface="Calibri"/>
                <a:cs typeface="Calibri"/>
              </a:rPr>
              <a:t> </a:t>
            </a:r>
            <a:r>
              <a:rPr dirty="0" sz="2800" spc="-5">
                <a:latin typeface="Calibri"/>
                <a:cs typeface="Calibri"/>
              </a:rPr>
              <a:t>been</a:t>
            </a:r>
            <a:r>
              <a:rPr dirty="0" sz="2800" spc="125">
                <a:latin typeface="Calibri"/>
                <a:cs typeface="Calibri"/>
              </a:rPr>
              <a:t> </a:t>
            </a:r>
            <a:r>
              <a:rPr dirty="0" sz="2800" spc="-5">
                <a:latin typeface="Calibri"/>
                <a:cs typeface="Calibri"/>
              </a:rPr>
              <a:t>in</a:t>
            </a:r>
            <a:r>
              <a:rPr dirty="0" sz="2800" spc="130">
                <a:latin typeface="Calibri"/>
                <a:cs typeface="Calibri"/>
              </a:rPr>
              <a:t> </a:t>
            </a:r>
            <a:r>
              <a:rPr dirty="0" sz="2800">
                <a:latin typeface="Calibri"/>
                <a:cs typeface="Calibri"/>
              </a:rPr>
              <a:t>the</a:t>
            </a:r>
            <a:r>
              <a:rPr dirty="0" sz="2800" spc="130">
                <a:latin typeface="Calibri"/>
                <a:cs typeface="Calibri"/>
              </a:rPr>
              <a:t> </a:t>
            </a:r>
            <a:r>
              <a:rPr dirty="0" sz="2800" spc="-30">
                <a:latin typeface="Calibri"/>
                <a:cs typeface="Calibri"/>
              </a:rPr>
              <a:t>forefront</a:t>
            </a:r>
            <a:r>
              <a:rPr dirty="0" sz="2800" spc="130">
                <a:latin typeface="Calibri"/>
                <a:cs typeface="Calibri"/>
              </a:rPr>
              <a:t> </a:t>
            </a:r>
            <a:r>
              <a:rPr dirty="0" sz="2800" spc="-5">
                <a:latin typeface="Calibri"/>
                <a:cs typeface="Calibri"/>
              </a:rPr>
              <a:t>of</a:t>
            </a:r>
            <a:endParaRPr sz="2800">
              <a:latin typeface="Calibri"/>
              <a:cs typeface="Calibri"/>
            </a:endParaRPr>
          </a:p>
        </p:txBody>
      </p:sp>
      <p:sp>
        <p:nvSpPr>
          <p:cNvPr id="5" name="object 5"/>
          <p:cNvSpPr txBox="1"/>
          <p:nvPr/>
        </p:nvSpPr>
        <p:spPr>
          <a:xfrm>
            <a:off x="1435353" y="1699513"/>
            <a:ext cx="5828665" cy="452755"/>
          </a:xfrm>
          <a:prstGeom prst="rect">
            <a:avLst/>
          </a:prstGeom>
        </p:spPr>
        <p:txBody>
          <a:bodyPr wrap="square" lIns="0" tIns="12700" rIns="0" bIns="0" rtlCol="0" vert="horz">
            <a:spAutoFit/>
          </a:bodyPr>
          <a:lstStyle/>
          <a:p>
            <a:pPr marL="12700">
              <a:lnSpc>
                <a:spcPct val="100000"/>
              </a:lnSpc>
              <a:spcBef>
                <a:spcPts val="100"/>
              </a:spcBef>
              <a:tabLst>
                <a:tab pos="1633220" algn="l"/>
                <a:tab pos="3808729" algn="l"/>
                <a:tab pos="4439285" algn="l"/>
                <a:tab pos="5605780" algn="l"/>
              </a:tabLst>
            </a:pPr>
            <a:r>
              <a:rPr dirty="0" sz="2800" spc="-30">
                <a:latin typeface="Calibri"/>
                <a:cs typeface="Calibri"/>
              </a:rPr>
              <a:t>c</a:t>
            </a:r>
            <a:r>
              <a:rPr dirty="0" sz="2800" spc="-5">
                <a:latin typeface="Calibri"/>
                <a:cs typeface="Calibri"/>
              </a:rPr>
              <a:t>o</a:t>
            </a:r>
            <a:r>
              <a:rPr dirty="0" sz="2800" spc="5">
                <a:latin typeface="Calibri"/>
                <a:cs typeface="Calibri"/>
              </a:rPr>
              <a:t>n</a:t>
            </a:r>
            <a:r>
              <a:rPr dirty="0" sz="2800">
                <a:latin typeface="Calibri"/>
                <a:cs typeface="Calibri"/>
              </a:rPr>
              <a:t>c</a:t>
            </a:r>
            <a:r>
              <a:rPr dirty="0" sz="2800" spc="-35">
                <a:latin typeface="Calibri"/>
                <a:cs typeface="Calibri"/>
              </a:rPr>
              <a:t>r</a:t>
            </a:r>
            <a:r>
              <a:rPr dirty="0" sz="2800" spc="-25">
                <a:latin typeface="Calibri"/>
                <a:cs typeface="Calibri"/>
              </a:rPr>
              <a:t>e</a:t>
            </a:r>
            <a:r>
              <a:rPr dirty="0" sz="2800" spc="-35">
                <a:latin typeface="Calibri"/>
                <a:cs typeface="Calibri"/>
              </a:rPr>
              <a:t>t</a:t>
            </a:r>
            <a:r>
              <a:rPr dirty="0" sz="2800">
                <a:latin typeface="Calibri"/>
                <a:cs typeface="Calibri"/>
              </a:rPr>
              <a:t>e</a:t>
            </a:r>
            <a:r>
              <a:rPr dirty="0" sz="2800">
                <a:latin typeface="Calibri"/>
                <a:cs typeface="Calibri"/>
              </a:rPr>
              <a:t>	</a:t>
            </a:r>
            <a:r>
              <a:rPr dirty="0" sz="2800" spc="-30">
                <a:latin typeface="Calibri"/>
                <a:cs typeface="Calibri"/>
              </a:rPr>
              <a:t>c</a:t>
            </a:r>
            <a:r>
              <a:rPr dirty="0" sz="2800" spc="-5">
                <a:latin typeface="Calibri"/>
                <a:cs typeface="Calibri"/>
              </a:rPr>
              <a:t>on</a:t>
            </a:r>
            <a:r>
              <a:rPr dirty="0" sz="2800" spc="-25">
                <a:latin typeface="Calibri"/>
                <a:cs typeface="Calibri"/>
              </a:rPr>
              <a:t>s</a:t>
            </a:r>
            <a:r>
              <a:rPr dirty="0" sz="2800">
                <a:latin typeface="Calibri"/>
                <a:cs typeface="Calibri"/>
              </a:rPr>
              <a:t>truction</a:t>
            </a:r>
            <a:r>
              <a:rPr dirty="0" sz="2800">
                <a:latin typeface="Calibri"/>
                <a:cs typeface="Calibri"/>
              </a:rPr>
              <a:t>	</a:t>
            </a:r>
            <a:r>
              <a:rPr dirty="0" sz="2800" spc="-5">
                <a:latin typeface="Calibri"/>
                <a:cs typeface="Calibri"/>
              </a:rPr>
              <a:t>i</a:t>
            </a:r>
            <a:r>
              <a:rPr dirty="0" sz="2800">
                <a:latin typeface="Calibri"/>
                <a:cs typeface="Calibri"/>
              </a:rPr>
              <a:t>n</a:t>
            </a:r>
            <a:r>
              <a:rPr dirty="0" sz="2800">
                <a:latin typeface="Calibri"/>
                <a:cs typeface="Calibri"/>
              </a:rPr>
              <a:t>	</a:t>
            </a:r>
            <a:r>
              <a:rPr dirty="0" sz="2800">
                <a:latin typeface="Calibri"/>
                <a:cs typeface="Calibri"/>
              </a:rPr>
              <a:t>Indi</a:t>
            </a:r>
            <a:r>
              <a:rPr dirty="0" sz="2800" spc="-5">
                <a:latin typeface="Calibri"/>
                <a:cs typeface="Calibri"/>
              </a:rPr>
              <a:t>a</a:t>
            </a:r>
            <a:r>
              <a:rPr dirty="0" sz="2800">
                <a:latin typeface="Calibri"/>
                <a:cs typeface="Calibri"/>
              </a:rPr>
              <a:t>.</a:t>
            </a:r>
            <a:r>
              <a:rPr dirty="0" sz="2800">
                <a:latin typeface="Calibri"/>
                <a:cs typeface="Calibri"/>
              </a:rPr>
              <a:t>	</a:t>
            </a:r>
            <a:r>
              <a:rPr dirty="0" sz="2800">
                <a:latin typeface="Calibri"/>
                <a:cs typeface="Calibri"/>
              </a:rPr>
              <a:t>It</a:t>
            </a:r>
            <a:endParaRPr sz="2800">
              <a:latin typeface="Calibri"/>
              <a:cs typeface="Calibri"/>
            </a:endParaRPr>
          </a:p>
        </p:txBody>
      </p:sp>
      <p:sp>
        <p:nvSpPr>
          <p:cNvPr id="6" name="object 6"/>
          <p:cNvSpPr txBox="1"/>
          <p:nvPr/>
        </p:nvSpPr>
        <p:spPr>
          <a:xfrm>
            <a:off x="1435353" y="1699513"/>
            <a:ext cx="8333740" cy="879475"/>
          </a:xfrm>
          <a:prstGeom prst="rect">
            <a:avLst/>
          </a:prstGeom>
        </p:spPr>
        <p:txBody>
          <a:bodyPr wrap="square" lIns="0" tIns="12700" rIns="0" bIns="0" rtlCol="0" vert="horz">
            <a:spAutoFit/>
          </a:bodyPr>
          <a:lstStyle/>
          <a:p>
            <a:pPr marL="12700" marR="5080" indent="6163310">
              <a:lnSpc>
                <a:spcPct val="100000"/>
              </a:lnSpc>
              <a:spcBef>
                <a:spcPts val="100"/>
              </a:spcBef>
              <a:tabLst>
                <a:tab pos="2173605" algn="l"/>
                <a:tab pos="2814955" algn="l"/>
                <a:tab pos="5149215" algn="l"/>
                <a:tab pos="6040120" algn="l"/>
                <a:tab pos="7783195" algn="l"/>
                <a:tab pos="8051800" algn="l"/>
              </a:tabLst>
            </a:pPr>
            <a:r>
              <a:rPr dirty="0" sz="2800" spc="5">
                <a:latin typeface="Calibri"/>
                <a:cs typeface="Calibri"/>
              </a:rPr>
              <a:t>s</a:t>
            </a:r>
            <a:r>
              <a:rPr dirty="0" sz="2800" spc="-5">
                <a:latin typeface="Calibri"/>
                <a:cs typeface="Calibri"/>
              </a:rPr>
              <a:t>pec</a:t>
            </a:r>
            <a:r>
              <a:rPr dirty="0" sz="2800" spc="-15">
                <a:latin typeface="Calibri"/>
                <a:cs typeface="Calibri"/>
              </a:rPr>
              <a:t>i</a:t>
            </a:r>
            <a:r>
              <a:rPr dirty="0" sz="2800">
                <a:latin typeface="Calibri"/>
                <a:cs typeface="Calibri"/>
              </a:rPr>
              <a:t>al</a:t>
            </a:r>
            <a:r>
              <a:rPr dirty="0" sz="2800" spc="-15">
                <a:latin typeface="Calibri"/>
                <a:cs typeface="Calibri"/>
              </a:rPr>
              <a:t>i</a:t>
            </a:r>
            <a:r>
              <a:rPr dirty="0" sz="2800" spc="-75">
                <a:latin typeface="Calibri"/>
                <a:cs typeface="Calibri"/>
              </a:rPr>
              <a:t>z</a:t>
            </a:r>
            <a:r>
              <a:rPr dirty="0" sz="2800">
                <a:latin typeface="Calibri"/>
                <a:cs typeface="Calibri"/>
              </a:rPr>
              <a:t>es</a:t>
            </a:r>
            <a:r>
              <a:rPr dirty="0" sz="2800">
                <a:latin typeface="Calibri"/>
                <a:cs typeface="Calibri"/>
              </a:rPr>
              <a:t>		</a:t>
            </a:r>
            <a:r>
              <a:rPr dirty="0" sz="2800" spc="-10">
                <a:latin typeface="Calibri"/>
                <a:cs typeface="Calibri"/>
              </a:rPr>
              <a:t>in  </a:t>
            </a:r>
            <a:r>
              <a:rPr dirty="0" sz="2800" spc="-30">
                <a:latin typeface="Calibri"/>
                <a:cs typeface="Calibri"/>
              </a:rPr>
              <a:t>c</a:t>
            </a:r>
            <a:r>
              <a:rPr dirty="0" sz="2800" spc="-5">
                <a:latin typeface="Calibri"/>
                <a:cs typeface="Calibri"/>
              </a:rPr>
              <a:t>on</a:t>
            </a:r>
            <a:r>
              <a:rPr dirty="0" sz="2800" spc="-25">
                <a:latin typeface="Calibri"/>
                <a:cs typeface="Calibri"/>
              </a:rPr>
              <a:t>s</a:t>
            </a:r>
            <a:r>
              <a:rPr dirty="0" sz="2800">
                <a:latin typeface="Calibri"/>
                <a:cs typeface="Calibri"/>
              </a:rPr>
              <a:t>truction</a:t>
            </a:r>
            <a:r>
              <a:rPr dirty="0" sz="2800">
                <a:latin typeface="Calibri"/>
                <a:cs typeface="Calibri"/>
              </a:rPr>
              <a:t>	</a:t>
            </a:r>
            <a:r>
              <a:rPr dirty="0" sz="2800" spc="-5">
                <a:latin typeface="Calibri"/>
                <a:cs typeface="Calibri"/>
              </a:rPr>
              <a:t>o</a:t>
            </a:r>
            <a:r>
              <a:rPr dirty="0" sz="2800">
                <a:latin typeface="Calibri"/>
                <a:cs typeface="Calibri"/>
              </a:rPr>
              <a:t>f</a:t>
            </a:r>
            <a:r>
              <a:rPr dirty="0" sz="2800">
                <a:latin typeface="Calibri"/>
                <a:cs typeface="Calibri"/>
              </a:rPr>
              <a:t>	</a:t>
            </a:r>
            <a:r>
              <a:rPr dirty="0" sz="2800">
                <a:latin typeface="Calibri"/>
                <a:cs typeface="Calibri"/>
              </a:rPr>
              <a:t>I</a:t>
            </a:r>
            <a:r>
              <a:rPr dirty="0" sz="2800" spc="-25">
                <a:latin typeface="Calibri"/>
                <a:cs typeface="Calibri"/>
              </a:rPr>
              <a:t>n</a:t>
            </a:r>
            <a:r>
              <a:rPr dirty="0" sz="2800" spc="-5">
                <a:latin typeface="Calibri"/>
                <a:cs typeface="Calibri"/>
              </a:rPr>
              <a:t>f</a:t>
            </a:r>
            <a:r>
              <a:rPr dirty="0" sz="2800" spc="-60">
                <a:latin typeface="Calibri"/>
                <a:cs typeface="Calibri"/>
              </a:rPr>
              <a:t>r</a:t>
            </a:r>
            <a:r>
              <a:rPr dirty="0" sz="2800">
                <a:latin typeface="Calibri"/>
                <a:cs typeface="Calibri"/>
              </a:rPr>
              <a:t>a</a:t>
            </a:r>
            <a:r>
              <a:rPr dirty="0" sz="2800" spc="-35">
                <a:latin typeface="Calibri"/>
                <a:cs typeface="Calibri"/>
              </a:rPr>
              <a:t>s</a:t>
            </a:r>
            <a:r>
              <a:rPr dirty="0" sz="2800">
                <a:latin typeface="Calibri"/>
                <a:cs typeface="Calibri"/>
              </a:rPr>
              <a:t>tructu</a:t>
            </a:r>
            <a:r>
              <a:rPr dirty="0" sz="2800" spc="-35">
                <a:latin typeface="Calibri"/>
                <a:cs typeface="Calibri"/>
              </a:rPr>
              <a:t>r</a:t>
            </a:r>
            <a:r>
              <a:rPr dirty="0" sz="2800">
                <a:latin typeface="Calibri"/>
                <a:cs typeface="Calibri"/>
              </a:rPr>
              <a:t>e</a:t>
            </a:r>
            <a:r>
              <a:rPr dirty="0" sz="2800">
                <a:latin typeface="Calibri"/>
                <a:cs typeface="Calibri"/>
              </a:rPr>
              <a:t>	</a:t>
            </a:r>
            <a:r>
              <a:rPr dirty="0" sz="2800">
                <a:latin typeface="Calibri"/>
                <a:cs typeface="Calibri"/>
              </a:rPr>
              <a:t>and</a:t>
            </a:r>
            <a:r>
              <a:rPr dirty="0" sz="2800">
                <a:latin typeface="Calibri"/>
                <a:cs typeface="Calibri"/>
              </a:rPr>
              <a:t>	</a:t>
            </a:r>
            <a:r>
              <a:rPr dirty="0" sz="2800">
                <a:latin typeface="Calibri"/>
                <a:cs typeface="Calibri"/>
              </a:rPr>
              <a:t>Build</a:t>
            </a:r>
            <a:r>
              <a:rPr dirty="0" sz="2800" spc="-10">
                <a:latin typeface="Calibri"/>
                <a:cs typeface="Calibri"/>
              </a:rPr>
              <a:t>i</a:t>
            </a:r>
            <a:r>
              <a:rPr dirty="0" sz="2800" spc="-5">
                <a:latin typeface="Calibri"/>
                <a:cs typeface="Calibri"/>
              </a:rPr>
              <a:t>ng</a:t>
            </a:r>
            <a:r>
              <a:rPr dirty="0" sz="2800">
                <a:latin typeface="Calibri"/>
                <a:cs typeface="Calibri"/>
              </a:rPr>
              <a:t>s.</a:t>
            </a:r>
            <a:r>
              <a:rPr dirty="0" sz="2800">
                <a:latin typeface="Calibri"/>
                <a:cs typeface="Calibri"/>
              </a:rPr>
              <a:t>	</a:t>
            </a:r>
            <a:r>
              <a:rPr dirty="0" sz="2800" spc="-5">
                <a:latin typeface="Calibri"/>
                <a:cs typeface="Calibri"/>
              </a:rPr>
              <a:t>The</a:t>
            </a:r>
            <a:endParaRPr sz="2800">
              <a:latin typeface="Calibri"/>
              <a:cs typeface="Calibri"/>
            </a:endParaRPr>
          </a:p>
        </p:txBody>
      </p:sp>
      <p:sp>
        <p:nvSpPr>
          <p:cNvPr id="7" name="object 7"/>
          <p:cNvSpPr txBox="1"/>
          <p:nvPr/>
        </p:nvSpPr>
        <p:spPr>
          <a:xfrm>
            <a:off x="1435353" y="2552954"/>
            <a:ext cx="8333740" cy="3866515"/>
          </a:xfrm>
          <a:prstGeom prst="rect">
            <a:avLst/>
          </a:prstGeom>
        </p:spPr>
        <p:txBody>
          <a:bodyPr wrap="square" lIns="0" tIns="12700" rIns="0" bIns="0" rtlCol="0" vert="horz">
            <a:spAutoFit/>
          </a:bodyPr>
          <a:lstStyle/>
          <a:p>
            <a:pPr algn="just" marL="12700" marR="5080">
              <a:lnSpc>
                <a:spcPct val="100000"/>
              </a:lnSpc>
              <a:spcBef>
                <a:spcPts val="100"/>
              </a:spcBef>
            </a:pPr>
            <a:r>
              <a:rPr dirty="0" sz="2800" spc="-15">
                <a:latin typeface="Calibri"/>
                <a:cs typeface="Calibri"/>
              </a:rPr>
              <a:t>company wants </a:t>
            </a:r>
            <a:r>
              <a:rPr dirty="0" sz="2800" spc="-20">
                <a:latin typeface="Calibri"/>
                <a:cs typeface="Calibri"/>
              </a:rPr>
              <a:t>to </a:t>
            </a:r>
            <a:r>
              <a:rPr dirty="0" sz="2800" spc="-15">
                <a:latin typeface="Calibri"/>
                <a:cs typeface="Calibri"/>
              </a:rPr>
              <a:t>hire </a:t>
            </a:r>
            <a:r>
              <a:rPr dirty="0" sz="2800" spc="-5">
                <a:latin typeface="Calibri"/>
                <a:cs typeface="Calibri"/>
              </a:rPr>
              <a:t>construction </a:t>
            </a:r>
            <a:r>
              <a:rPr dirty="0" sz="2800" spc="-15">
                <a:latin typeface="Calibri"/>
                <a:cs typeface="Calibri"/>
              </a:rPr>
              <a:t>engineers </a:t>
            </a:r>
            <a:r>
              <a:rPr dirty="0" sz="2800">
                <a:latin typeface="Calibri"/>
                <a:cs typeface="Calibri"/>
              </a:rPr>
              <a:t>who </a:t>
            </a:r>
            <a:r>
              <a:rPr dirty="0" sz="2800" spc="-10">
                <a:latin typeface="Calibri"/>
                <a:cs typeface="Calibri"/>
              </a:rPr>
              <a:t>can  </a:t>
            </a:r>
            <a:r>
              <a:rPr dirty="0" sz="2800" spc="-35">
                <a:latin typeface="Calibri"/>
                <a:cs typeface="Calibri"/>
              </a:rPr>
              <a:t>take </a:t>
            </a:r>
            <a:r>
              <a:rPr dirty="0" sz="2800" spc="-15">
                <a:latin typeface="Calibri"/>
                <a:cs typeface="Calibri"/>
              </a:rPr>
              <a:t>proactive </a:t>
            </a:r>
            <a:r>
              <a:rPr dirty="0" sz="2800" spc="-20">
                <a:latin typeface="Calibri"/>
                <a:cs typeface="Calibri"/>
              </a:rPr>
              <a:t>role </a:t>
            </a:r>
            <a:r>
              <a:rPr dirty="0" sz="2800" spc="-5">
                <a:latin typeface="Calibri"/>
                <a:cs typeface="Calibri"/>
              </a:rPr>
              <a:t>in </a:t>
            </a:r>
            <a:r>
              <a:rPr dirty="0" sz="2800">
                <a:latin typeface="Calibri"/>
                <a:cs typeface="Calibri"/>
              </a:rPr>
              <a:t>the </a:t>
            </a:r>
            <a:r>
              <a:rPr dirty="0" sz="2800" spc="-10">
                <a:latin typeface="Calibri"/>
                <a:cs typeface="Calibri"/>
              </a:rPr>
              <a:t>future projects </a:t>
            </a:r>
            <a:r>
              <a:rPr dirty="0" sz="2800" spc="-5">
                <a:latin typeface="Calibri"/>
                <a:cs typeface="Calibri"/>
              </a:rPr>
              <a:t>of </a:t>
            </a:r>
            <a:r>
              <a:rPr dirty="0" sz="2800">
                <a:latin typeface="Calibri"/>
                <a:cs typeface="Calibri"/>
              </a:rPr>
              <a:t>the </a:t>
            </a:r>
            <a:r>
              <a:rPr dirty="0" sz="2800" spc="-15">
                <a:latin typeface="Calibri"/>
                <a:cs typeface="Calibri"/>
              </a:rPr>
              <a:t>company </a:t>
            </a:r>
            <a:r>
              <a:rPr dirty="0" sz="2800" spc="600">
                <a:latin typeface="Calibri"/>
                <a:cs typeface="Calibri"/>
              </a:rPr>
              <a:t> </a:t>
            </a:r>
            <a:r>
              <a:rPr dirty="0" sz="2800">
                <a:latin typeface="Calibri"/>
                <a:cs typeface="Calibri"/>
              </a:rPr>
              <a:t>and </a:t>
            </a:r>
            <a:r>
              <a:rPr dirty="0" sz="2800" spc="-5">
                <a:latin typeface="Calibri"/>
                <a:cs typeface="Calibri"/>
              </a:rPr>
              <a:t>build their </a:t>
            </a:r>
            <a:r>
              <a:rPr dirty="0" sz="2800" spc="-15">
                <a:latin typeface="Calibri"/>
                <a:cs typeface="Calibri"/>
              </a:rPr>
              <a:t>career </a:t>
            </a:r>
            <a:r>
              <a:rPr dirty="0" sz="2800" spc="-5">
                <a:latin typeface="Calibri"/>
                <a:cs typeface="Calibri"/>
              </a:rPr>
              <a:t>along </a:t>
            </a:r>
            <a:r>
              <a:rPr dirty="0" sz="2800">
                <a:latin typeface="Calibri"/>
                <a:cs typeface="Calibri"/>
              </a:rPr>
              <a:t>with the </a:t>
            </a:r>
            <a:r>
              <a:rPr dirty="0" sz="2800" spc="-35">
                <a:latin typeface="Calibri"/>
                <a:cs typeface="Calibri"/>
              </a:rPr>
              <a:t>company. </a:t>
            </a:r>
            <a:r>
              <a:rPr dirty="0" sz="2800" spc="-10">
                <a:latin typeface="Calibri"/>
                <a:cs typeface="Calibri"/>
              </a:rPr>
              <a:t>Following  </a:t>
            </a:r>
            <a:r>
              <a:rPr dirty="0" sz="2800" spc="-15">
                <a:latin typeface="Calibri"/>
                <a:cs typeface="Calibri"/>
              </a:rPr>
              <a:t>are </a:t>
            </a:r>
            <a:r>
              <a:rPr dirty="0" sz="2800" spc="-5">
                <a:latin typeface="Calibri"/>
                <a:cs typeface="Calibri"/>
              </a:rPr>
              <a:t>the </a:t>
            </a:r>
            <a:r>
              <a:rPr dirty="0" sz="2800" spc="-15">
                <a:latin typeface="Calibri"/>
                <a:cs typeface="Calibri"/>
              </a:rPr>
              <a:t>requirements </a:t>
            </a:r>
            <a:r>
              <a:rPr dirty="0" sz="2800" spc="-5">
                <a:latin typeface="Calibri"/>
                <a:cs typeface="Calibri"/>
              </a:rPr>
              <a:t>of </a:t>
            </a:r>
            <a:r>
              <a:rPr dirty="0" sz="2800">
                <a:latin typeface="Calibri"/>
                <a:cs typeface="Calibri"/>
              </a:rPr>
              <a:t>the </a:t>
            </a:r>
            <a:r>
              <a:rPr dirty="0" sz="2800" spc="-20">
                <a:latin typeface="Calibri"/>
                <a:cs typeface="Calibri"/>
              </a:rPr>
              <a:t>concrete </a:t>
            </a:r>
            <a:r>
              <a:rPr dirty="0" sz="2800" spc="-5">
                <a:latin typeface="Calibri"/>
                <a:cs typeface="Calibri"/>
              </a:rPr>
              <a:t>engineer </a:t>
            </a:r>
            <a:r>
              <a:rPr dirty="0" sz="2800">
                <a:latin typeface="Calibri"/>
                <a:cs typeface="Calibri"/>
              </a:rPr>
              <a:t>who </a:t>
            </a:r>
            <a:r>
              <a:rPr dirty="0" sz="2800" spc="-10">
                <a:latin typeface="Calibri"/>
                <a:cs typeface="Calibri"/>
              </a:rPr>
              <a:t>will  </a:t>
            </a:r>
            <a:r>
              <a:rPr dirty="0" sz="2800" spc="-5">
                <a:latin typeface="Calibri"/>
                <a:cs typeface="Calibri"/>
              </a:rPr>
              <a:t>be responsible </a:t>
            </a:r>
            <a:r>
              <a:rPr dirty="0" sz="2800" spc="-25">
                <a:latin typeface="Calibri"/>
                <a:cs typeface="Calibri"/>
              </a:rPr>
              <a:t>for </a:t>
            </a:r>
            <a:r>
              <a:rPr dirty="0" sz="2800">
                <a:latin typeface="Calibri"/>
                <a:cs typeface="Calibri"/>
              </a:rPr>
              <a:t>the </a:t>
            </a:r>
            <a:r>
              <a:rPr dirty="0" sz="2800" spc="-5" i="1">
                <a:solidFill>
                  <a:srgbClr val="FF0000"/>
                </a:solidFill>
                <a:latin typeface="Calibri"/>
                <a:cs typeface="Calibri"/>
              </a:rPr>
              <a:t>sourcing of materials, </a:t>
            </a:r>
            <a:r>
              <a:rPr dirty="0" sz="2800" spc="-10" i="1">
                <a:solidFill>
                  <a:srgbClr val="FF0000"/>
                </a:solidFill>
                <a:latin typeface="Calibri"/>
                <a:cs typeface="Calibri"/>
              </a:rPr>
              <a:t>quality  </a:t>
            </a:r>
            <a:r>
              <a:rPr dirty="0" sz="2800" spc="-10" i="1">
                <a:solidFill>
                  <a:srgbClr val="FF0000"/>
                </a:solidFill>
                <a:latin typeface="Calibri"/>
                <a:cs typeface="Calibri"/>
              </a:rPr>
              <a:t>control </a:t>
            </a:r>
            <a:r>
              <a:rPr dirty="0" sz="2800" spc="-5" i="1">
                <a:solidFill>
                  <a:srgbClr val="FF0000"/>
                </a:solidFill>
                <a:latin typeface="Calibri"/>
                <a:cs typeface="Calibri"/>
              </a:rPr>
              <a:t>of </a:t>
            </a:r>
            <a:r>
              <a:rPr dirty="0" sz="2800" spc="-10" i="1">
                <a:solidFill>
                  <a:srgbClr val="FF0000"/>
                </a:solidFill>
                <a:latin typeface="Calibri"/>
                <a:cs typeface="Calibri"/>
              </a:rPr>
              <a:t>materials, </a:t>
            </a:r>
            <a:r>
              <a:rPr dirty="0" sz="2800" spc="-5" i="1">
                <a:solidFill>
                  <a:srgbClr val="FF0000"/>
                </a:solidFill>
                <a:latin typeface="Calibri"/>
                <a:cs typeface="Calibri"/>
              </a:rPr>
              <a:t>proportioning of </a:t>
            </a:r>
            <a:r>
              <a:rPr dirty="0" sz="2800" spc="-15" i="1">
                <a:solidFill>
                  <a:srgbClr val="FF0000"/>
                </a:solidFill>
                <a:latin typeface="Calibri"/>
                <a:cs typeface="Calibri"/>
              </a:rPr>
              <a:t>concrete</a:t>
            </a:r>
            <a:r>
              <a:rPr dirty="0" sz="2800" spc="600" i="1">
                <a:solidFill>
                  <a:srgbClr val="FF0000"/>
                </a:solidFill>
                <a:latin typeface="Calibri"/>
                <a:cs typeface="Calibri"/>
              </a:rPr>
              <a:t> </a:t>
            </a:r>
            <a:r>
              <a:rPr dirty="0" sz="2800" spc="-20" i="1">
                <a:solidFill>
                  <a:srgbClr val="FF0000"/>
                </a:solidFill>
                <a:latin typeface="Calibri"/>
                <a:cs typeface="Calibri"/>
              </a:rPr>
              <a:t>mixes  </a:t>
            </a:r>
            <a:r>
              <a:rPr dirty="0" sz="2800" spc="-10" i="1">
                <a:solidFill>
                  <a:srgbClr val="FF0000"/>
                </a:solidFill>
                <a:latin typeface="Calibri"/>
                <a:cs typeface="Calibri"/>
              </a:rPr>
              <a:t>using </a:t>
            </a:r>
            <a:r>
              <a:rPr dirty="0" sz="2800" spc="-295" i="1">
                <a:solidFill>
                  <a:srgbClr val="FF0000"/>
                </a:solidFill>
                <a:latin typeface="Calibri"/>
                <a:cs typeface="Calibri"/>
              </a:rPr>
              <a:t>loc</a:t>
            </a:r>
            <a:r>
              <a:rPr dirty="0" u="sng" sz="2800" spc="-295" i="1">
                <a:solidFill>
                  <a:srgbClr val="FF0000"/>
                </a:solidFill>
                <a:uFill>
                  <a:solidFill>
                    <a:srgbClr val="DCDCDC"/>
                  </a:solidFill>
                </a:uFill>
                <a:latin typeface="Calibri"/>
                <a:cs typeface="Calibri"/>
              </a:rPr>
              <a:t>a</a:t>
            </a:r>
            <a:r>
              <a:rPr dirty="0" sz="2800" spc="40" i="1">
                <a:solidFill>
                  <a:srgbClr val="FF0000"/>
                </a:solidFill>
                <a:latin typeface="Calibri"/>
                <a:cs typeface="Calibri"/>
              </a:rPr>
              <a:t> </a:t>
            </a:r>
            <a:r>
              <a:rPr dirty="0" sz="2800" spc="-505" i="1">
                <a:solidFill>
                  <a:srgbClr val="FF0000"/>
                </a:solidFill>
                <a:latin typeface="Calibri"/>
                <a:cs typeface="Calibri"/>
              </a:rPr>
              <a:t>l</a:t>
            </a:r>
            <a:r>
              <a:rPr dirty="0" u="sng" sz="2800" spc="-505" i="1">
                <a:solidFill>
                  <a:srgbClr val="FF0000"/>
                </a:solidFill>
                <a:uFill>
                  <a:solidFill>
                    <a:srgbClr val="DCDCDC"/>
                  </a:solidFill>
                </a:uFill>
                <a:latin typeface="Calibri"/>
                <a:cs typeface="Calibri"/>
              </a:rPr>
              <a:t> </a:t>
            </a:r>
            <a:r>
              <a:rPr dirty="0" u="sng" sz="2800" spc="-280" i="1">
                <a:solidFill>
                  <a:srgbClr val="FF0000"/>
                </a:solidFill>
                <a:uFill>
                  <a:solidFill>
                    <a:srgbClr val="DCDCDC"/>
                  </a:solidFill>
                </a:uFill>
                <a:latin typeface="Calibri"/>
                <a:cs typeface="Calibri"/>
              </a:rPr>
              <a:t>l </a:t>
            </a:r>
            <a:r>
              <a:rPr dirty="0" sz="2800" spc="-1105" i="1">
                <a:solidFill>
                  <a:srgbClr val="FF0000"/>
                </a:solidFill>
                <a:latin typeface="Calibri"/>
                <a:cs typeface="Calibri"/>
              </a:rPr>
              <a:t>y</a:t>
            </a:r>
            <a:r>
              <a:rPr dirty="0" u="sng" sz="2800" spc="1110" i="1">
                <a:solidFill>
                  <a:srgbClr val="FF0000"/>
                </a:solidFill>
                <a:uFill>
                  <a:solidFill>
                    <a:srgbClr val="DCDCDC"/>
                  </a:solidFill>
                </a:uFill>
                <a:latin typeface="Calibri"/>
                <a:cs typeface="Calibri"/>
              </a:rPr>
              <a:t> </a:t>
            </a:r>
            <a:r>
              <a:rPr dirty="0" sz="2800" spc="-1040" i="1">
                <a:solidFill>
                  <a:srgbClr val="FF0000"/>
                </a:solidFill>
                <a:latin typeface="Calibri"/>
                <a:cs typeface="Calibri"/>
              </a:rPr>
              <a:t>a</a:t>
            </a:r>
            <a:r>
              <a:rPr dirty="0" sz="2800" spc="395" i="1">
                <a:solidFill>
                  <a:srgbClr val="FF0000"/>
                </a:solidFill>
                <a:latin typeface="Calibri"/>
                <a:cs typeface="Calibri"/>
              </a:rPr>
              <a:t> </a:t>
            </a:r>
            <a:r>
              <a:rPr dirty="0" sz="2800" spc="-1000" i="1">
                <a:solidFill>
                  <a:srgbClr val="FF0000"/>
                </a:solidFill>
                <a:latin typeface="Calibri"/>
                <a:cs typeface="Calibri"/>
              </a:rPr>
              <a:t>v</a:t>
            </a:r>
            <a:r>
              <a:rPr dirty="0" u="sng" sz="2800" spc="365" i="1">
                <a:solidFill>
                  <a:srgbClr val="FF0000"/>
                </a:solidFill>
                <a:uFill>
                  <a:solidFill>
                    <a:srgbClr val="DCDCDC"/>
                  </a:solidFill>
                </a:uFill>
                <a:latin typeface="Calibri"/>
                <a:cs typeface="Calibri"/>
              </a:rPr>
              <a:t> </a:t>
            </a:r>
            <a:r>
              <a:rPr dirty="0" sz="2800" spc="-1150" i="1">
                <a:solidFill>
                  <a:srgbClr val="FF0000"/>
                </a:solidFill>
                <a:latin typeface="Calibri"/>
                <a:cs typeface="Calibri"/>
              </a:rPr>
              <a:t>a</a:t>
            </a:r>
            <a:r>
              <a:rPr dirty="0" sz="2800" spc="515" i="1">
                <a:solidFill>
                  <a:srgbClr val="FF0000"/>
                </a:solidFill>
                <a:latin typeface="Calibri"/>
                <a:cs typeface="Calibri"/>
              </a:rPr>
              <a:t> </a:t>
            </a:r>
            <a:r>
              <a:rPr dirty="0" sz="2800" spc="-500" i="1">
                <a:solidFill>
                  <a:srgbClr val="FF0000"/>
                </a:solidFill>
                <a:latin typeface="Calibri"/>
                <a:cs typeface="Calibri"/>
              </a:rPr>
              <a:t>i</a:t>
            </a:r>
            <a:r>
              <a:rPr dirty="0" u="sng" sz="2800" spc="-500" i="1">
                <a:solidFill>
                  <a:srgbClr val="FF0000"/>
                </a:solidFill>
                <a:uFill>
                  <a:solidFill>
                    <a:srgbClr val="DCDCDC"/>
                  </a:solidFill>
                </a:uFill>
                <a:latin typeface="Calibri"/>
                <a:cs typeface="Calibri"/>
              </a:rPr>
              <a:t> </a:t>
            </a:r>
            <a:r>
              <a:rPr dirty="0" u="sng" sz="2800" spc="-275" i="1">
                <a:solidFill>
                  <a:srgbClr val="FF0000"/>
                </a:solidFill>
                <a:uFill>
                  <a:solidFill>
                    <a:srgbClr val="DCDCDC"/>
                  </a:solidFill>
                </a:uFill>
                <a:latin typeface="Calibri"/>
                <a:cs typeface="Calibri"/>
              </a:rPr>
              <a:t>l </a:t>
            </a:r>
            <a:r>
              <a:rPr dirty="0" sz="2800" spc="-1285" i="1">
                <a:solidFill>
                  <a:srgbClr val="FF0000"/>
                </a:solidFill>
                <a:latin typeface="Calibri"/>
                <a:cs typeface="Calibri"/>
              </a:rPr>
              <a:t>a</a:t>
            </a:r>
            <a:r>
              <a:rPr dirty="0" sz="2800" spc="635" i="1">
                <a:solidFill>
                  <a:srgbClr val="FF0000"/>
                </a:solidFill>
                <a:latin typeface="Calibri"/>
                <a:cs typeface="Calibri"/>
              </a:rPr>
              <a:t> </a:t>
            </a:r>
            <a:r>
              <a:rPr dirty="0" sz="2800" spc="-994" i="1">
                <a:solidFill>
                  <a:srgbClr val="FF0000"/>
                </a:solidFill>
                <a:latin typeface="Calibri"/>
                <a:cs typeface="Calibri"/>
              </a:rPr>
              <a:t>b</a:t>
            </a:r>
            <a:r>
              <a:rPr dirty="0" sz="2800" spc="360" i="1">
                <a:solidFill>
                  <a:srgbClr val="FF0000"/>
                </a:solidFill>
                <a:latin typeface="Calibri"/>
                <a:cs typeface="Calibri"/>
              </a:rPr>
              <a:t> </a:t>
            </a:r>
            <a:r>
              <a:rPr dirty="0" sz="2800" spc="-345" i="1">
                <a:solidFill>
                  <a:srgbClr val="FF0000"/>
                </a:solidFill>
                <a:latin typeface="Calibri"/>
                <a:cs typeface="Calibri"/>
              </a:rPr>
              <a:t>l</a:t>
            </a:r>
            <a:r>
              <a:rPr dirty="0" u="sng" sz="2800" spc="-345" i="1">
                <a:solidFill>
                  <a:srgbClr val="FF0000"/>
                </a:solidFill>
                <a:uFill>
                  <a:solidFill>
                    <a:srgbClr val="DCDCDC"/>
                  </a:solidFill>
                </a:uFill>
                <a:latin typeface="Calibri"/>
                <a:cs typeface="Calibri"/>
              </a:rPr>
              <a:t> </a:t>
            </a:r>
            <a:r>
              <a:rPr dirty="0" u="sng" sz="2800" spc="-815" i="1">
                <a:solidFill>
                  <a:srgbClr val="FF0000"/>
                </a:solidFill>
                <a:uFill>
                  <a:solidFill>
                    <a:srgbClr val="DCDCDC"/>
                  </a:solidFill>
                </a:uFill>
                <a:latin typeface="Calibri"/>
                <a:cs typeface="Calibri"/>
              </a:rPr>
              <a:t>e</a:t>
            </a:r>
            <a:r>
              <a:rPr dirty="0" sz="2800" spc="840" i="1">
                <a:solidFill>
                  <a:srgbClr val="FF0000"/>
                </a:solidFill>
                <a:latin typeface="Calibri"/>
                <a:cs typeface="Calibri"/>
              </a:rPr>
              <a:t> </a:t>
            </a:r>
            <a:r>
              <a:rPr dirty="0" sz="2800" spc="-1970" i="1">
                <a:solidFill>
                  <a:srgbClr val="FF0000"/>
                </a:solidFill>
                <a:latin typeface="Calibri"/>
                <a:cs typeface="Calibri"/>
              </a:rPr>
              <a:t>m</a:t>
            </a:r>
            <a:r>
              <a:rPr dirty="0" u="sng" sz="2800" spc="1165" i="1">
                <a:solidFill>
                  <a:srgbClr val="FF0000"/>
                </a:solidFill>
                <a:uFill>
                  <a:solidFill>
                    <a:srgbClr val="DCDCDC"/>
                  </a:solidFill>
                </a:uFill>
                <a:latin typeface="Calibri"/>
                <a:cs typeface="Calibri"/>
              </a:rPr>
              <a:t> </a:t>
            </a:r>
            <a:r>
              <a:rPr dirty="0" sz="2800" spc="-1255" i="1">
                <a:solidFill>
                  <a:srgbClr val="FF0000"/>
                </a:solidFill>
                <a:latin typeface="Calibri"/>
                <a:cs typeface="Calibri"/>
              </a:rPr>
              <a:t>a</a:t>
            </a:r>
            <a:r>
              <a:rPr dirty="0" sz="2800" spc="610" i="1">
                <a:solidFill>
                  <a:srgbClr val="FF0000"/>
                </a:solidFill>
                <a:latin typeface="Calibri"/>
                <a:cs typeface="Calibri"/>
              </a:rPr>
              <a:t> </a:t>
            </a:r>
            <a:r>
              <a:rPr dirty="0" sz="2800" spc="-465" i="1">
                <a:solidFill>
                  <a:srgbClr val="FF0000"/>
                </a:solidFill>
                <a:latin typeface="Calibri"/>
                <a:cs typeface="Calibri"/>
              </a:rPr>
              <a:t>t </a:t>
            </a:r>
            <a:r>
              <a:rPr dirty="0" sz="2800" spc="-475" i="1">
                <a:solidFill>
                  <a:srgbClr val="FF0000"/>
                </a:solidFill>
                <a:latin typeface="Calibri"/>
                <a:cs typeface="Calibri"/>
              </a:rPr>
              <a:t>e</a:t>
            </a:r>
            <a:r>
              <a:rPr dirty="0" u="sng" sz="2800" spc="-475" i="1">
                <a:solidFill>
                  <a:srgbClr val="FF0000"/>
                </a:solidFill>
                <a:uFill>
                  <a:solidFill>
                    <a:srgbClr val="DCDCDC"/>
                  </a:solidFill>
                </a:uFill>
                <a:latin typeface="Calibri"/>
                <a:cs typeface="Calibri"/>
              </a:rPr>
              <a:t> </a:t>
            </a:r>
            <a:r>
              <a:rPr dirty="0" sz="2800" spc="-575" i="1">
                <a:solidFill>
                  <a:srgbClr val="FF0000"/>
                </a:solidFill>
                <a:latin typeface="Calibri"/>
                <a:cs typeface="Calibri"/>
              </a:rPr>
              <a:t>r</a:t>
            </a:r>
            <a:r>
              <a:rPr dirty="0" u="sng" sz="2800" spc="-575" i="1">
                <a:solidFill>
                  <a:srgbClr val="FF0000"/>
                </a:solidFill>
                <a:uFill>
                  <a:solidFill>
                    <a:srgbClr val="DCDCDC"/>
                  </a:solidFill>
                </a:uFill>
                <a:latin typeface="Calibri"/>
                <a:cs typeface="Calibri"/>
              </a:rPr>
              <a:t> </a:t>
            </a:r>
            <a:r>
              <a:rPr dirty="0" sz="2800" spc="-360" i="1">
                <a:solidFill>
                  <a:srgbClr val="FF0000"/>
                </a:solidFill>
                <a:latin typeface="Calibri"/>
                <a:cs typeface="Calibri"/>
              </a:rPr>
              <a:t>i</a:t>
            </a:r>
            <a:r>
              <a:rPr dirty="0" u="sng" sz="2800" spc="-360" i="1">
                <a:solidFill>
                  <a:srgbClr val="FF0000"/>
                </a:solidFill>
                <a:uFill>
                  <a:solidFill>
                    <a:srgbClr val="DCDCDC"/>
                  </a:solidFill>
                </a:uFill>
                <a:latin typeface="Calibri"/>
                <a:cs typeface="Calibri"/>
              </a:rPr>
              <a:t> </a:t>
            </a:r>
            <a:r>
              <a:rPr dirty="0" u="sng" sz="2800" spc="-930" i="1">
                <a:solidFill>
                  <a:srgbClr val="FF0000"/>
                </a:solidFill>
                <a:uFill>
                  <a:solidFill>
                    <a:srgbClr val="DCDCDC"/>
                  </a:solidFill>
                </a:uFill>
                <a:latin typeface="Calibri"/>
                <a:cs typeface="Calibri"/>
              </a:rPr>
              <a:t>a</a:t>
            </a:r>
            <a:r>
              <a:rPr dirty="0" sz="2800" spc="290" i="1">
                <a:solidFill>
                  <a:srgbClr val="FF0000"/>
                </a:solidFill>
                <a:latin typeface="Calibri"/>
                <a:cs typeface="Calibri"/>
              </a:rPr>
              <a:t> </a:t>
            </a:r>
            <a:r>
              <a:rPr dirty="0" sz="2800" spc="-280" i="1">
                <a:solidFill>
                  <a:srgbClr val="FF0000"/>
                </a:solidFill>
                <a:latin typeface="Calibri"/>
                <a:cs typeface="Calibri"/>
              </a:rPr>
              <a:t>l</a:t>
            </a:r>
            <a:r>
              <a:rPr dirty="0" u="sng" sz="2800" spc="-280" i="1">
                <a:solidFill>
                  <a:srgbClr val="FF0000"/>
                </a:solidFill>
                <a:uFill>
                  <a:solidFill>
                    <a:srgbClr val="DCDCDC"/>
                  </a:solidFill>
                </a:uFill>
                <a:latin typeface="Calibri"/>
                <a:cs typeface="Calibri"/>
              </a:rPr>
              <a:t> </a:t>
            </a:r>
            <a:r>
              <a:rPr dirty="0" u="sng" sz="2800" spc="-500" i="1">
                <a:solidFill>
                  <a:srgbClr val="FF0000"/>
                </a:solidFill>
                <a:uFill>
                  <a:solidFill>
                    <a:srgbClr val="DCDCDC"/>
                  </a:solidFill>
                </a:uFill>
                <a:latin typeface="Calibri"/>
                <a:cs typeface="Calibri"/>
              </a:rPr>
              <a:t>s</a:t>
            </a:r>
            <a:r>
              <a:rPr dirty="0" sz="2800" spc="-500" i="1">
                <a:solidFill>
                  <a:srgbClr val="FF0000"/>
                </a:solidFill>
                <a:latin typeface="Calibri"/>
                <a:cs typeface="Calibri"/>
              </a:rPr>
              <a:t> </a:t>
            </a:r>
            <a:r>
              <a:rPr dirty="0" sz="2800" spc="-434" i="1">
                <a:solidFill>
                  <a:srgbClr val="FF0000"/>
                </a:solidFill>
                <a:latin typeface="Calibri"/>
                <a:cs typeface="Calibri"/>
              </a:rPr>
              <a:t>fo</a:t>
            </a:r>
            <a:r>
              <a:rPr dirty="0" u="sng" sz="2800" spc="-434" i="1">
                <a:solidFill>
                  <a:srgbClr val="FF0000"/>
                </a:solidFill>
                <a:uFill>
                  <a:solidFill>
                    <a:srgbClr val="DCDCDC"/>
                  </a:solidFill>
                </a:uFill>
                <a:latin typeface="Calibri"/>
                <a:cs typeface="Calibri"/>
              </a:rPr>
              <a:t> </a:t>
            </a:r>
            <a:r>
              <a:rPr dirty="0" sz="2800" spc="-930" i="1">
                <a:solidFill>
                  <a:srgbClr val="FF0000"/>
                </a:solidFill>
                <a:latin typeface="Calibri"/>
                <a:cs typeface="Calibri"/>
              </a:rPr>
              <a:t>r</a:t>
            </a:r>
            <a:r>
              <a:rPr dirty="0" u="sng" sz="2800" spc="940" i="1">
                <a:solidFill>
                  <a:srgbClr val="FF0000"/>
                </a:solidFill>
                <a:uFill>
                  <a:solidFill>
                    <a:srgbClr val="DCDCDC"/>
                  </a:solidFill>
                </a:uFill>
                <a:latin typeface="Calibri"/>
                <a:cs typeface="Calibri"/>
              </a:rPr>
              <a:t> </a:t>
            </a:r>
            <a:r>
              <a:rPr dirty="0" sz="2800" spc="-869" i="1">
                <a:solidFill>
                  <a:srgbClr val="FF0000"/>
                </a:solidFill>
                <a:latin typeface="Calibri"/>
                <a:cs typeface="Calibri"/>
              </a:rPr>
              <a:t>d</a:t>
            </a:r>
            <a:r>
              <a:rPr dirty="0" u="sng" sz="2800" spc="235" i="1">
                <a:solidFill>
                  <a:srgbClr val="FF0000"/>
                </a:solidFill>
                <a:uFill>
                  <a:solidFill>
                    <a:srgbClr val="DCDCDC"/>
                  </a:solidFill>
                </a:uFill>
                <a:latin typeface="Calibri"/>
                <a:cs typeface="Calibri"/>
              </a:rPr>
              <a:t> </a:t>
            </a:r>
            <a:r>
              <a:rPr dirty="0" sz="2800" spc="-325" i="1">
                <a:solidFill>
                  <a:srgbClr val="FF0000"/>
                </a:solidFill>
                <a:latin typeface="Calibri"/>
                <a:cs typeface="Calibri"/>
              </a:rPr>
              <a:t>if</a:t>
            </a:r>
            <a:r>
              <a:rPr dirty="0" u="sng" sz="2800" spc="-325" i="1">
                <a:solidFill>
                  <a:srgbClr val="FF0000"/>
                </a:solidFill>
                <a:uFill>
                  <a:solidFill>
                    <a:srgbClr val="DCDCDC"/>
                  </a:solidFill>
                </a:uFill>
                <a:latin typeface="Calibri"/>
                <a:cs typeface="Calibri"/>
              </a:rPr>
              <a:t> </a:t>
            </a:r>
            <a:r>
              <a:rPr dirty="0" sz="2800" spc="-635" i="1">
                <a:solidFill>
                  <a:srgbClr val="FF0000"/>
                </a:solidFill>
                <a:latin typeface="Calibri"/>
                <a:cs typeface="Calibri"/>
              </a:rPr>
              <a:t>f</a:t>
            </a:r>
            <a:r>
              <a:rPr dirty="0" u="sng" sz="2800" spc="-45" i="1">
                <a:solidFill>
                  <a:srgbClr val="FF0000"/>
                </a:solidFill>
                <a:uFill>
                  <a:solidFill>
                    <a:srgbClr val="DCDCDC"/>
                  </a:solidFill>
                </a:uFill>
                <a:latin typeface="Calibri"/>
                <a:cs typeface="Calibri"/>
              </a:rPr>
              <a:t> </a:t>
            </a:r>
            <a:r>
              <a:rPr dirty="0" u="sng" sz="2800" spc="-1070" i="1">
                <a:solidFill>
                  <a:srgbClr val="FF0000"/>
                </a:solidFill>
                <a:uFill>
                  <a:solidFill>
                    <a:srgbClr val="DCDCDC"/>
                  </a:solidFill>
                </a:uFill>
                <a:latin typeface="Calibri"/>
                <a:cs typeface="Calibri"/>
              </a:rPr>
              <a:t>e</a:t>
            </a:r>
            <a:r>
              <a:rPr dirty="0" sz="2800" spc="434" i="1">
                <a:solidFill>
                  <a:srgbClr val="FF0000"/>
                </a:solidFill>
                <a:latin typeface="Calibri"/>
                <a:cs typeface="Calibri"/>
              </a:rPr>
              <a:t> </a:t>
            </a:r>
            <a:r>
              <a:rPr dirty="0" sz="2800" spc="-10" i="1">
                <a:solidFill>
                  <a:srgbClr val="FF0000"/>
                </a:solidFill>
                <a:latin typeface="Calibri"/>
                <a:cs typeface="Calibri"/>
              </a:rPr>
              <a:t>rent applications,  </a:t>
            </a:r>
            <a:r>
              <a:rPr dirty="0" u="dbl" sz="2800" spc="-10" i="1">
                <a:solidFill>
                  <a:srgbClr val="FF0000"/>
                </a:solidFill>
                <a:uFill>
                  <a:solidFill>
                    <a:srgbClr val="B0B0B0"/>
                  </a:solidFill>
                </a:uFill>
                <a:latin typeface="Calibri"/>
                <a:cs typeface="Calibri"/>
              </a:rPr>
              <a:t>e</a:t>
            </a:r>
            <a:r>
              <a:rPr dirty="0" u="dbl" sz="2800" spc="-10" i="1" strike="sngStrike">
                <a:solidFill>
                  <a:srgbClr val="FF0000"/>
                </a:solidFill>
                <a:uFill>
                  <a:solidFill>
                    <a:srgbClr val="B0B0B0"/>
                  </a:solidFill>
                </a:uFill>
                <a:latin typeface="Calibri"/>
                <a:cs typeface="Calibri"/>
              </a:rPr>
              <a:t>v</a:t>
            </a:r>
            <a:r>
              <a:rPr dirty="0" sz="2800" spc="-10" i="1" strike="sngStrike">
                <a:solidFill>
                  <a:srgbClr val="FF0000"/>
                </a:solidFill>
                <a:latin typeface="Calibri"/>
                <a:cs typeface="Calibri"/>
              </a:rPr>
              <a:t>a</a:t>
            </a:r>
            <a:r>
              <a:rPr dirty="0" sz="2800" spc="-10" i="1" strike="noStrike">
                <a:solidFill>
                  <a:srgbClr val="FF0000"/>
                </a:solidFill>
                <a:latin typeface="Calibri"/>
                <a:cs typeface="Calibri"/>
              </a:rPr>
              <a:t>lua</a:t>
            </a:r>
            <a:r>
              <a:rPr dirty="0" sz="2800" spc="-10" i="1" strike="sngStrike">
                <a:solidFill>
                  <a:srgbClr val="FF0000"/>
                </a:solidFill>
                <a:latin typeface="Calibri"/>
                <a:cs typeface="Calibri"/>
              </a:rPr>
              <a:t>t</a:t>
            </a:r>
            <a:r>
              <a:rPr dirty="0" sz="2800" spc="-10" i="1" strike="noStrike">
                <a:solidFill>
                  <a:srgbClr val="FF0000"/>
                </a:solidFill>
                <a:latin typeface="Calibri"/>
                <a:cs typeface="Calibri"/>
              </a:rPr>
              <a:t>ion </a:t>
            </a:r>
            <a:r>
              <a:rPr dirty="0" sz="2800" spc="-5" i="1" strike="noStrike">
                <a:solidFill>
                  <a:srgbClr val="FF0000"/>
                </a:solidFill>
                <a:latin typeface="Calibri"/>
                <a:cs typeface="Calibri"/>
              </a:rPr>
              <a:t>of its properties (fre</a:t>
            </a:r>
            <a:r>
              <a:rPr dirty="0" sz="2800" spc="-5" i="1" strike="dblStrike">
                <a:solidFill>
                  <a:srgbClr val="FF0000"/>
                </a:solidFill>
                <a:latin typeface="Calibri"/>
                <a:cs typeface="Calibri"/>
              </a:rPr>
              <a:t>sh</a:t>
            </a:r>
            <a:r>
              <a:rPr dirty="0" sz="2800" spc="-5" i="1" strike="noStrike">
                <a:solidFill>
                  <a:srgbClr val="FF0000"/>
                </a:solidFill>
                <a:latin typeface="Calibri"/>
                <a:cs typeface="Calibri"/>
              </a:rPr>
              <a:t>,</a:t>
            </a:r>
            <a:r>
              <a:rPr dirty="0" sz="2800" spc="-5" i="1" strike="sngStrike">
                <a:solidFill>
                  <a:srgbClr val="FF0000"/>
                </a:solidFill>
                <a:latin typeface="Calibri"/>
                <a:cs typeface="Calibri"/>
              </a:rPr>
              <a:t> </a:t>
            </a:r>
            <a:r>
              <a:rPr dirty="0" sz="2800" spc="-145" i="1" strike="sngStrike">
                <a:solidFill>
                  <a:srgbClr val="FF0000"/>
                </a:solidFill>
                <a:latin typeface="Calibri"/>
                <a:cs typeface="Calibri"/>
              </a:rPr>
              <a:t>h</a:t>
            </a:r>
            <a:r>
              <a:rPr dirty="0" sz="2800" spc="-145" i="1" strike="dblStrike">
                <a:solidFill>
                  <a:srgbClr val="FF0000"/>
                </a:solidFill>
                <a:latin typeface="Calibri"/>
                <a:cs typeface="Calibri"/>
              </a:rPr>
              <a:t>ard</a:t>
            </a:r>
            <a:r>
              <a:rPr dirty="0" sz="2800" spc="-145" i="1" strike="noStrike">
                <a:solidFill>
                  <a:srgbClr val="FF0000"/>
                </a:solidFill>
                <a:latin typeface="Calibri"/>
                <a:cs typeface="Calibri"/>
              </a:rPr>
              <a:t>e</a:t>
            </a:r>
            <a:r>
              <a:rPr dirty="0" u="dbl" sz="2800" spc="-145" i="1" strike="noStrike">
                <a:solidFill>
                  <a:srgbClr val="FF0000"/>
                </a:solidFill>
                <a:uFill>
                  <a:solidFill>
                    <a:srgbClr val="B0B0B0"/>
                  </a:solidFill>
                </a:uFill>
                <a:latin typeface="Calibri"/>
                <a:cs typeface="Calibri"/>
              </a:rPr>
              <a:t>n</a:t>
            </a:r>
            <a:r>
              <a:rPr dirty="0" u="sng" sz="2800" spc="-145" i="1" strike="noStrike">
                <a:solidFill>
                  <a:srgbClr val="FF0000"/>
                </a:solidFill>
                <a:uFill>
                  <a:solidFill>
                    <a:srgbClr val="B0B0B0"/>
                  </a:solidFill>
                </a:uFill>
                <a:latin typeface="Calibri"/>
                <a:cs typeface="Calibri"/>
              </a:rPr>
              <a:t>e</a:t>
            </a:r>
            <a:r>
              <a:rPr dirty="0" sz="2800" spc="-145" i="1" strike="noStrike">
                <a:solidFill>
                  <a:srgbClr val="FF0000"/>
                </a:solidFill>
                <a:latin typeface="Calibri"/>
                <a:cs typeface="Calibri"/>
              </a:rPr>
              <a:t>d </a:t>
            </a:r>
            <a:r>
              <a:rPr dirty="0" sz="2800" spc="-5" i="1" strike="sngStrike">
                <a:solidFill>
                  <a:srgbClr val="FF0000"/>
                </a:solidFill>
                <a:latin typeface="Calibri"/>
                <a:cs typeface="Calibri"/>
              </a:rPr>
              <a:t>and </a:t>
            </a:r>
            <a:r>
              <a:rPr dirty="0" sz="2800" spc="-5" i="1" strike="noStrike">
                <a:solidFill>
                  <a:srgbClr val="FF0000"/>
                </a:solidFill>
                <a:latin typeface="Calibri"/>
                <a:cs typeface="Calibri"/>
              </a:rPr>
              <a:t> </a:t>
            </a:r>
            <a:r>
              <a:rPr dirty="0" sz="2800" spc="-5" i="1" strike="noStrike">
                <a:solidFill>
                  <a:srgbClr val="FF0000"/>
                </a:solidFill>
                <a:latin typeface="Calibri"/>
                <a:cs typeface="Calibri"/>
              </a:rPr>
              <a:t>durability) </a:t>
            </a:r>
            <a:r>
              <a:rPr dirty="0" sz="2800" spc="-10" i="1" strike="noStrike">
                <a:solidFill>
                  <a:srgbClr val="FF0000"/>
                </a:solidFill>
                <a:latin typeface="Calibri"/>
                <a:cs typeface="Calibri"/>
              </a:rPr>
              <a:t>pertaining </a:t>
            </a:r>
            <a:r>
              <a:rPr dirty="0" sz="2800" spc="-20" i="1" strike="noStrike">
                <a:solidFill>
                  <a:srgbClr val="FF0000"/>
                </a:solidFill>
                <a:latin typeface="Calibri"/>
                <a:cs typeface="Calibri"/>
              </a:rPr>
              <a:t>to </a:t>
            </a:r>
            <a:r>
              <a:rPr dirty="0" sz="2800" spc="-10" i="1" strike="noStrike">
                <a:solidFill>
                  <a:srgbClr val="FF0000"/>
                </a:solidFill>
                <a:latin typeface="Calibri"/>
                <a:cs typeface="Calibri"/>
              </a:rPr>
              <a:t>appropriate</a:t>
            </a:r>
            <a:r>
              <a:rPr dirty="0" sz="2800" spc="5" i="1" strike="noStrike">
                <a:solidFill>
                  <a:srgbClr val="FF0000"/>
                </a:solidFill>
                <a:latin typeface="Calibri"/>
                <a:cs typeface="Calibri"/>
              </a:rPr>
              <a:t> </a:t>
            </a:r>
            <a:r>
              <a:rPr dirty="0" sz="2800" spc="-10" i="1" strike="noStrike">
                <a:solidFill>
                  <a:srgbClr val="FF0000"/>
                </a:solidFill>
                <a:latin typeface="Calibri"/>
                <a:cs typeface="Calibri"/>
              </a:rPr>
              <a:t>codes.</a:t>
            </a:r>
            <a:endParaRPr sz="28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sp>
        <p:nvSpPr>
          <p:cNvPr id="3" name="object 3"/>
          <p:cNvSpPr txBox="1">
            <a:spLocks noGrp="1"/>
          </p:cNvSpPr>
          <p:nvPr>
            <p:ph type="title"/>
          </p:nvPr>
        </p:nvSpPr>
        <p:spPr>
          <a:xfrm>
            <a:off x="759968" y="686307"/>
            <a:ext cx="3825240" cy="570865"/>
          </a:xfrm>
          <a:prstGeom prst="rect"/>
        </p:spPr>
        <p:txBody>
          <a:bodyPr wrap="square" lIns="0" tIns="15875" rIns="0" bIns="0" rtlCol="0" vert="horz">
            <a:spAutoFit/>
          </a:bodyPr>
          <a:lstStyle/>
          <a:p>
            <a:pPr marL="12700">
              <a:lnSpc>
                <a:spcPct val="100000"/>
              </a:lnSpc>
              <a:spcBef>
                <a:spcPts val="125"/>
              </a:spcBef>
            </a:pPr>
            <a:r>
              <a:rPr dirty="0" sz="3550" spc="5" b="0">
                <a:solidFill>
                  <a:srgbClr val="000000"/>
                </a:solidFill>
                <a:latin typeface="Calibri Light"/>
                <a:cs typeface="Calibri Light"/>
              </a:rPr>
              <a:t>Expected Out</a:t>
            </a:r>
            <a:r>
              <a:rPr dirty="0" sz="3550" spc="-45" b="0">
                <a:solidFill>
                  <a:srgbClr val="000000"/>
                </a:solidFill>
                <a:latin typeface="Calibri Light"/>
                <a:cs typeface="Calibri Light"/>
              </a:rPr>
              <a:t> </a:t>
            </a:r>
            <a:r>
              <a:rPr dirty="0" sz="3550" spc="10" b="0">
                <a:solidFill>
                  <a:srgbClr val="000000"/>
                </a:solidFill>
                <a:latin typeface="Calibri Light"/>
                <a:cs typeface="Calibri Light"/>
              </a:rPr>
              <a:t>Comes</a:t>
            </a:r>
            <a:endParaRPr sz="3550">
              <a:latin typeface="Calibri Light"/>
              <a:cs typeface="Calibri Light"/>
            </a:endParaRPr>
          </a:p>
        </p:txBody>
      </p:sp>
      <p:sp>
        <p:nvSpPr>
          <p:cNvPr id="4" name="object 4"/>
          <p:cNvSpPr txBox="1"/>
          <p:nvPr/>
        </p:nvSpPr>
        <p:spPr>
          <a:xfrm>
            <a:off x="759968" y="1805431"/>
            <a:ext cx="8385809" cy="1932939"/>
          </a:xfrm>
          <a:prstGeom prst="rect">
            <a:avLst/>
          </a:prstGeom>
        </p:spPr>
        <p:txBody>
          <a:bodyPr wrap="square" lIns="0" tIns="46355" rIns="0" bIns="0" rtlCol="0" vert="horz">
            <a:spAutoFit/>
          </a:bodyPr>
          <a:lstStyle/>
          <a:p>
            <a:pPr algn="just" marL="198120" marR="5080" indent="-186055">
              <a:lnSpc>
                <a:spcPct val="91000"/>
              </a:lnSpc>
              <a:spcBef>
                <a:spcPts val="365"/>
              </a:spcBef>
              <a:buFont typeface="Arial"/>
              <a:buChar char="•"/>
              <a:tabLst>
                <a:tab pos="198755" algn="l"/>
              </a:tabLst>
            </a:pPr>
            <a:r>
              <a:rPr dirty="0" sz="2250" spc="10">
                <a:latin typeface="Calibri"/>
                <a:cs typeface="Calibri"/>
              </a:rPr>
              <a:t>The </a:t>
            </a:r>
            <a:r>
              <a:rPr dirty="0" sz="2250">
                <a:latin typeface="Calibri"/>
                <a:cs typeface="Calibri"/>
              </a:rPr>
              <a:t>candidate </a:t>
            </a:r>
            <a:r>
              <a:rPr dirty="0" sz="2250" spc="5">
                <a:latin typeface="Calibri"/>
                <a:cs typeface="Calibri"/>
              </a:rPr>
              <a:t>should be well </a:t>
            </a:r>
            <a:r>
              <a:rPr dirty="0" sz="2250" spc="-5">
                <a:latin typeface="Calibri"/>
                <a:cs typeface="Calibri"/>
              </a:rPr>
              <a:t>versed </a:t>
            </a:r>
            <a:r>
              <a:rPr dirty="0" sz="2250" spc="10">
                <a:latin typeface="Calibri"/>
                <a:cs typeface="Calibri"/>
              </a:rPr>
              <a:t>with the </a:t>
            </a:r>
            <a:r>
              <a:rPr dirty="0" sz="2250">
                <a:latin typeface="Calibri"/>
                <a:cs typeface="Calibri"/>
              </a:rPr>
              <a:t>current trends </a:t>
            </a:r>
            <a:r>
              <a:rPr dirty="0" sz="2250" spc="15">
                <a:latin typeface="Calibri"/>
                <a:cs typeface="Calibri"/>
              </a:rPr>
              <a:t>of  </a:t>
            </a:r>
            <a:r>
              <a:rPr dirty="0" sz="2250">
                <a:latin typeface="Calibri"/>
                <a:cs typeface="Calibri"/>
              </a:rPr>
              <a:t>materials innovation, </a:t>
            </a:r>
            <a:r>
              <a:rPr dirty="0" sz="2250" spc="5">
                <a:latin typeface="Calibri"/>
                <a:cs typeface="Calibri"/>
              </a:rPr>
              <a:t>quality assurance </a:t>
            </a:r>
            <a:r>
              <a:rPr dirty="0" sz="2250">
                <a:latin typeface="Calibri"/>
                <a:cs typeface="Calibri"/>
              </a:rPr>
              <a:t>practices, </a:t>
            </a:r>
            <a:r>
              <a:rPr dirty="0" sz="2250" spc="-5">
                <a:latin typeface="Calibri"/>
                <a:cs typeface="Calibri"/>
              </a:rPr>
              <a:t>concrete  </a:t>
            </a:r>
            <a:r>
              <a:rPr dirty="0" sz="2250">
                <a:latin typeface="Calibri"/>
                <a:cs typeface="Calibri"/>
              </a:rPr>
              <a:t>production </a:t>
            </a:r>
            <a:r>
              <a:rPr dirty="0" sz="2250" spc="10">
                <a:latin typeface="Calibri"/>
                <a:cs typeface="Calibri"/>
              </a:rPr>
              <a:t>and </a:t>
            </a:r>
            <a:r>
              <a:rPr dirty="0" sz="2250">
                <a:latin typeface="Calibri"/>
                <a:cs typeface="Calibri"/>
              </a:rPr>
              <a:t>testing </a:t>
            </a:r>
            <a:r>
              <a:rPr dirty="0" sz="2250" spc="10">
                <a:latin typeface="Calibri"/>
                <a:cs typeface="Calibri"/>
              </a:rPr>
              <a:t>methods and </a:t>
            </a:r>
            <a:r>
              <a:rPr dirty="0" sz="2250">
                <a:latin typeface="Calibri"/>
                <a:cs typeface="Calibri"/>
              </a:rPr>
              <a:t>standards. </a:t>
            </a:r>
            <a:r>
              <a:rPr dirty="0" sz="2250" spc="-20">
                <a:latin typeface="Calibri"/>
                <a:cs typeface="Calibri"/>
              </a:rPr>
              <a:t>Further, </a:t>
            </a:r>
            <a:r>
              <a:rPr dirty="0" sz="2250">
                <a:latin typeface="Calibri"/>
                <a:cs typeface="Calibri"/>
              </a:rPr>
              <a:t>candidate </a:t>
            </a:r>
            <a:r>
              <a:rPr dirty="0" sz="2250" spc="5">
                <a:latin typeface="Calibri"/>
                <a:cs typeface="Calibri"/>
              </a:rPr>
              <a:t>is  </a:t>
            </a:r>
            <a:r>
              <a:rPr dirty="0" sz="2250">
                <a:latin typeface="Calibri"/>
                <a:cs typeface="Calibri"/>
              </a:rPr>
              <a:t>required </a:t>
            </a:r>
            <a:r>
              <a:rPr dirty="0" sz="2250" spc="-5">
                <a:latin typeface="Calibri"/>
                <a:cs typeface="Calibri"/>
              </a:rPr>
              <a:t>to </a:t>
            </a:r>
            <a:r>
              <a:rPr dirty="0" sz="2250">
                <a:latin typeface="Calibri"/>
                <a:cs typeface="Calibri"/>
              </a:rPr>
              <a:t>apply/demonstrate </a:t>
            </a:r>
            <a:r>
              <a:rPr dirty="0" sz="2250" spc="5">
                <a:latin typeface="Calibri"/>
                <a:cs typeface="Calibri"/>
              </a:rPr>
              <a:t>skills </a:t>
            </a:r>
            <a:r>
              <a:rPr dirty="0" sz="2250" spc="-10">
                <a:latin typeface="Calibri"/>
                <a:cs typeface="Calibri"/>
              </a:rPr>
              <a:t>for </a:t>
            </a:r>
            <a:r>
              <a:rPr dirty="0" sz="2250" spc="5" b="1">
                <a:solidFill>
                  <a:srgbClr val="FF0000"/>
                </a:solidFill>
                <a:latin typeface="Calibri"/>
                <a:cs typeface="Calibri"/>
              </a:rPr>
              <a:t>communication, social  </a:t>
            </a:r>
            <a:r>
              <a:rPr dirty="0" sz="2250" spc="10" b="1">
                <a:solidFill>
                  <a:srgbClr val="FF0000"/>
                </a:solidFill>
                <a:latin typeface="Calibri"/>
                <a:cs typeface="Calibri"/>
              </a:rPr>
              <a:t>concern and </a:t>
            </a:r>
            <a:r>
              <a:rPr dirty="0" sz="2250" spc="5" b="1">
                <a:solidFill>
                  <a:srgbClr val="FF0000"/>
                </a:solidFill>
                <a:latin typeface="Calibri"/>
                <a:cs typeface="Calibri"/>
              </a:rPr>
              <a:t>capacity </a:t>
            </a:r>
            <a:r>
              <a:rPr dirty="0" sz="2250" spc="-5" b="1">
                <a:solidFill>
                  <a:srgbClr val="FF0000"/>
                </a:solidFill>
                <a:latin typeface="Calibri"/>
                <a:cs typeface="Calibri"/>
              </a:rPr>
              <a:t>to </a:t>
            </a:r>
            <a:r>
              <a:rPr dirty="0" sz="2250" spc="10" b="1">
                <a:solidFill>
                  <a:srgbClr val="FF0000"/>
                </a:solidFill>
                <a:latin typeface="Calibri"/>
                <a:cs typeface="Calibri"/>
              </a:rPr>
              <a:t>learn independently and </a:t>
            </a:r>
            <a:r>
              <a:rPr dirty="0" sz="2250" b="1">
                <a:solidFill>
                  <a:srgbClr val="FF0000"/>
                </a:solidFill>
                <a:latin typeface="Calibri"/>
                <a:cs typeface="Calibri"/>
              </a:rPr>
              <a:t>reflect </a:t>
            </a:r>
            <a:r>
              <a:rPr dirty="0" sz="2250" spc="10">
                <a:latin typeface="Calibri"/>
                <a:cs typeface="Calibri"/>
              </a:rPr>
              <a:t>and  </a:t>
            </a:r>
            <a:r>
              <a:rPr dirty="0" sz="2250" spc="5">
                <a:latin typeface="Calibri"/>
                <a:cs typeface="Calibri"/>
              </a:rPr>
              <a:t>implement new </a:t>
            </a:r>
            <a:r>
              <a:rPr dirty="0" sz="2250">
                <a:latin typeface="Calibri"/>
                <a:cs typeface="Calibri"/>
              </a:rPr>
              <a:t>concreting requirement </a:t>
            </a:r>
            <a:r>
              <a:rPr dirty="0" sz="2250" spc="-10">
                <a:latin typeface="Calibri"/>
                <a:cs typeface="Calibri"/>
              </a:rPr>
              <a:t>for </a:t>
            </a:r>
            <a:r>
              <a:rPr dirty="0" sz="2250" spc="10">
                <a:latin typeface="Calibri"/>
                <a:cs typeface="Calibri"/>
              </a:rPr>
              <a:t>the</a:t>
            </a:r>
            <a:r>
              <a:rPr dirty="0" sz="2250" spc="90">
                <a:latin typeface="Calibri"/>
                <a:cs typeface="Calibri"/>
              </a:rPr>
              <a:t> </a:t>
            </a:r>
            <a:r>
              <a:rPr dirty="0" sz="2250">
                <a:latin typeface="Calibri"/>
                <a:cs typeface="Calibri"/>
              </a:rPr>
              <a:t>projects.</a:t>
            </a:r>
            <a:endParaRPr sz="225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sp>
        <p:nvSpPr>
          <p:cNvPr id="3" name="object 3"/>
          <p:cNvSpPr txBox="1">
            <a:spLocks noGrp="1"/>
          </p:cNvSpPr>
          <p:nvPr>
            <p:ph type="title"/>
          </p:nvPr>
        </p:nvSpPr>
        <p:spPr>
          <a:xfrm>
            <a:off x="2136394" y="249427"/>
            <a:ext cx="2303145" cy="513080"/>
          </a:xfrm>
          <a:prstGeom prst="rect"/>
        </p:spPr>
        <p:txBody>
          <a:bodyPr wrap="square" lIns="0" tIns="12065" rIns="0" bIns="0" rtlCol="0" vert="horz">
            <a:spAutoFit/>
          </a:bodyPr>
          <a:lstStyle/>
          <a:p>
            <a:pPr marL="12700">
              <a:lnSpc>
                <a:spcPct val="100000"/>
              </a:lnSpc>
              <a:spcBef>
                <a:spcPts val="95"/>
              </a:spcBef>
            </a:pPr>
            <a:r>
              <a:rPr dirty="0" sz="3200" spc="-5" b="0">
                <a:solidFill>
                  <a:srgbClr val="000000"/>
                </a:solidFill>
                <a:latin typeface="Calibri Light"/>
                <a:cs typeface="Calibri Light"/>
              </a:rPr>
              <a:t>PBL -</a:t>
            </a:r>
            <a:r>
              <a:rPr dirty="0" sz="3200" spc="-80" b="0">
                <a:solidFill>
                  <a:srgbClr val="000000"/>
                </a:solidFill>
                <a:latin typeface="Calibri Light"/>
                <a:cs typeface="Calibri Light"/>
              </a:rPr>
              <a:t> </a:t>
            </a:r>
            <a:r>
              <a:rPr dirty="0" sz="3200" spc="-10" b="0">
                <a:solidFill>
                  <a:srgbClr val="000000"/>
                </a:solidFill>
                <a:latin typeface="Calibri Light"/>
                <a:cs typeface="Calibri Light"/>
              </a:rPr>
              <a:t>Example</a:t>
            </a:r>
            <a:endParaRPr sz="3200">
              <a:latin typeface="Calibri Light"/>
              <a:cs typeface="Calibri Light"/>
            </a:endParaRPr>
          </a:p>
        </p:txBody>
      </p:sp>
      <p:sp>
        <p:nvSpPr>
          <p:cNvPr id="4" name="object 4"/>
          <p:cNvSpPr txBox="1"/>
          <p:nvPr/>
        </p:nvSpPr>
        <p:spPr>
          <a:xfrm>
            <a:off x="916939" y="750418"/>
            <a:ext cx="3070860" cy="1165860"/>
          </a:xfrm>
          <a:prstGeom prst="rect">
            <a:avLst/>
          </a:prstGeom>
        </p:spPr>
        <p:txBody>
          <a:bodyPr wrap="square" lIns="0" tIns="83185" rIns="0" bIns="0" rtlCol="0" vert="horz">
            <a:spAutoFit/>
          </a:bodyPr>
          <a:lstStyle/>
          <a:p>
            <a:pPr marL="198120" indent="-186055">
              <a:lnSpc>
                <a:spcPct val="100000"/>
              </a:lnSpc>
              <a:spcBef>
                <a:spcPts val="655"/>
              </a:spcBef>
              <a:buFont typeface="Arial"/>
              <a:buChar char="•"/>
              <a:tabLst>
                <a:tab pos="198755" algn="l"/>
              </a:tabLst>
            </a:pPr>
            <a:r>
              <a:rPr dirty="0" sz="2250">
                <a:latin typeface="Calibri"/>
                <a:cs typeface="Calibri"/>
              </a:rPr>
              <a:t>Problem:</a:t>
            </a:r>
            <a:endParaRPr sz="2250">
              <a:latin typeface="Calibri"/>
              <a:cs typeface="Calibri"/>
            </a:endParaRPr>
          </a:p>
          <a:p>
            <a:pPr marL="94615" marR="5080">
              <a:lnSpc>
                <a:spcPts val="2460"/>
              </a:lnSpc>
              <a:spcBef>
                <a:spcPts val="840"/>
              </a:spcBef>
            </a:pPr>
            <a:r>
              <a:rPr dirty="0" sz="2250" spc="5">
                <a:latin typeface="Calibri"/>
                <a:cs typeface="Calibri"/>
              </a:rPr>
              <a:t>Development of Pervious  </a:t>
            </a:r>
            <a:r>
              <a:rPr dirty="0" sz="2250" spc="-5">
                <a:latin typeface="Calibri"/>
                <a:cs typeface="Calibri"/>
              </a:rPr>
              <a:t>concrete </a:t>
            </a:r>
            <a:r>
              <a:rPr dirty="0" sz="2250" spc="-10">
                <a:latin typeface="Calibri"/>
                <a:cs typeface="Calibri"/>
              </a:rPr>
              <a:t>for</a:t>
            </a:r>
            <a:r>
              <a:rPr dirty="0" sz="2250" spc="-5">
                <a:latin typeface="Calibri"/>
                <a:cs typeface="Calibri"/>
              </a:rPr>
              <a:t> </a:t>
            </a:r>
            <a:r>
              <a:rPr dirty="0" sz="2250">
                <a:latin typeface="Calibri"/>
                <a:cs typeface="Calibri"/>
              </a:rPr>
              <a:t>pavements</a:t>
            </a:r>
            <a:endParaRPr sz="2250">
              <a:latin typeface="Calibri"/>
              <a:cs typeface="Calibri"/>
            </a:endParaRPr>
          </a:p>
        </p:txBody>
      </p:sp>
      <p:grpSp>
        <p:nvGrpSpPr>
          <p:cNvPr id="5" name="object 5"/>
          <p:cNvGrpSpPr/>
          <p:nvPr/>
        </p:nvGrpSpPr>
        <p:grpSpPr>
          <a:xfrm>
            <a:off x="304800" y="762000"/>
            <a:ext cx="9525000" cy="3982720"/>
            <a:chOff x="304800" y="762000"/>
            <a:chExt cx="9525000" cy="3982720"/>
          </a:xfrm>
        </p:grpSpPr>
        <p:sp>
          <p:nvSpPr>
            <p:cNvPr id="6" name="object 6"/>
            <p:cNvSpPr/>
            <p:nvPr/>
          </p:nvSpPr>
          <p:spPr>
            <a:xfrm>
              <a:off x="4749546" y="762000"/>
              <a:ext cx="5080254" cy="3810000"/>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304800" y="2686811"/>
              <a:ext cx="4590288" cy="2057400"/>
            </a:xfrm>
            <a:prstGeom prst="rect">
              <a:avLst/>
            </a:prstGeom>
            <a:blipFill>
              <a:blip r:embed="rId3" cstate="print"/>
              <a:stretch>
                <a:fillRect/>
              </a:stretch>
            </a:blipFill>
          </p:spPr>
          <p:txBody>
            <a:bodyPr wrap="square" lIns="0" tIns="0" rIns="0" bIns="0" rtlCol="0"/>
            <a:lstStyle/>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sp>
        <p:nvSpPr>
          <p:cNvPr id="3" name="object 3"/>
          <p:cNvSpPr txBox="1">
            <a:spLocks noGrp="1"/>
          </p:cNvSpPr>
          <p:nvPr>
            <p:ph type="title"/>
          </p:nvPr>
        </p:nvSpPr>
        <p:spPr>
          <a:xfrm>
            <a:off x="1634235" y="13207"/>
            <a:ext cx="3343910" cy="513080"/>
          </a:xfrm>
          <a:prstGeom prst="rect"/>
        </p:spPr>
        <p:txBody>
          <a:bodyPr wrap="square" lIns="0" tIns="12065" rIns="0" bIns="0" rtlCol="0" vert="horz">
            <a:spAutoFit/>
          </a:bodyPr>
          <a:lstStyle/>
          <a:p>
            <a:pPr marL="12700">
              <a:lnSpc>
                <a:spcPct val="100000"/>
              </a:lnSpc>
              <a:spcBef>
                <a:spcPts val="95"/>
              </a:spcBef>
            </a:pPr>
            <a:r>
              <a:rPr dirty="0" sz="3200" spc="-10" b="0">
                <a:solidFill>
                  <a:srgbClr val="000000"/>
                </a:solidFill>
                <a:latin typeface="Calibri Light"/>
                <a:cs typeface="Calibri Light"/>
              </a:rPr>
              <a:t>Assessment</a:t>
            </a:r>
            <a:r>
              <a:rPr dirty="0" sz="3200" spc="-40" b="0">
                <a:solidFill>
                  <a:srgbClr val="000000"/>
                </a:solidFill>
                <a:latin typeface="Calibri Light"/>
                <a:cs typeface="Calibri Light"/>
              </a:rPr>
              <a:t> </a:t>
            </a:r>
            <a:r>
              <a:rPr dirty="0" sz="3200" spc="-25" b="0">
                <a:solidFill>
                  <a:srgbClr val="000000"/>
                </a:solidFill>
                <a:latin typeface="Calibri Light"/>
                <a:cs typeface="Calibri Light"/>
              </a:rPr>
              <a:t>strategy</a:t>
            </a:r>
            <a:endParaRPr sz="3200">
              <a:latin typeface="Calibri Light"/>
              <a:cs typeface="Calibri Light"/>
            </a:endParaRPr>
          </a:p>
        </p:txBody>
      </p:sp>
      <p:graphicFrame>
        <p:nvGraphicFramePr>
          <p:cNvPr id="4" name="object 4"/>
          <p:cNvGraphicFramePr>
            <a:graphicFrameLocks noGrp="1"/>
          </p:cNvGraphicFramePr>
          <p:nvPr/>
        </p:nvGraphicFramePr>
        <p:xfrm>
          <a:off x="755650" y="1787398"/>
          <a:ext cx="9010650" cy="4817745"/>
        </p:xfrm>
        <a:graphic>
          <a:graphicData uri="http://schemas.openxmlformats.org/drawingml/2006/table">
            <a:tbl>
              <a:tblPr firstRow="1" bandRow="1">
                <a:tableStyleId>{2D5ABB26-0587-4C30-8999-92F81FD0307C}</a:tableStyleId>
              </a:tblPr>
              <a:tblGrid>
                <a:gridCol w="2385695"/>
                <a:gridCol w="1526540"/>
                <a:gridCol w="1639569"/>
                <a:gridCol w="1153159"/>
                <a:gridCol w="1729739"/>
                <a:gridCol w="555625"/>
              </a:tblGrid>
              <a:tr h="490727">
                <a:tc>
                  <a:txBody>
                    <a:bodyPr/>
                    <a:lstStyle/>
                    <a:p>
                      <a:pPr marL="60960">
                        <a:lnSpc>
                          <a:spcPct val="100000"/>
                        </a:lnSpc>
                        <a:spcBef>
                          <a:spcPts val="50"/>
                        </a:spcBef>
                      </a:pPr>
                      <a:r>
                        <a:rPr dirty="0" sz="1400" spc="-10" b="1">
                          <a:latin typeface="Calibri"/>
                          <a:cs typeface="Calibri"/>
                        </a:rPr>
                        <a:t>Performance Indicators</a:t>
                      </a:r>
                      <a:r>
                        <a:rPr dirty="0" sz="1400" b="1">
                          <a:latin typeface="Calibri"/>
                          <a:cs typeface="Calibri"/>
                        </a:rPr>
                        <a:t> </a:t>
                      </a:r>
                      <a:r>
                        <a:rPr dirty="0" sz="1400" spc="-5" b="1">
                          <a:latin typeface="Calibri"/>
                          <a:cs typeface="Calibri"/>
                        </a:rPr>
                        <a:t>↓</a:t>
                      </a:r>
                      <a:endParaRPr sz="1400">
                        <a:latin typeface="Calibri"/>
                        <a:cs typeface="Calibri"/>
                      </a:endParaRPr>
                    </a:p>
                  </a:txBody>
                  <a:tcPr marL="0" marR="0" marB="0" marT="635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marL="61594">
                        <a:lnSpc>
                          <a:spcPct val="100000"/>
                        </a:lnSpc>
                        <a:spcBef>
                          <a:spcPts val="50"/>
                        </a:spcBef>
                      </a:pPr>
                      <a:r>
                        <a:rPr dirty="0" sz="1400" spc="-10" b="1">
                          <a:latin typeface="Calibri"/>
                          <a:cs typeface="Calibri"/>
                        </a:rPr>
                        <a:t>Unsatisfactory</a:t>
                      </a:r>
                      <a:r>
                        <a:rPr dirty="0" sz="1400" spc="-5" b="1">
                          <a:latin typeface="Calibri"/>
                          <a:cs typeface="Calibri"/>
                        </a:rPr>
                        <a:t> (2)</a:t>
                      </a:r>
                      <a:endParaRPr sz="1400">
                        <a:latin typeface="Calibri"/>
                        <a:cs typeface="Calibri"/>
                      </a:endParaRPr>
                    </a:p>
                  </a:txBody>
                  <a:tcPr marL="0" marR="0" marB="0" marT="635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marL="61594">
                        <a:lnSpc>
                          <a:spcPct val="100000"/>
                        </a:lnSpc>
                        <a:spcBef>
                          <a:spcPts val="50"/>
                        </a:spcBef>
                      </a:pPr>
                      <a:r>
                        <a:rPr dirty="0" sz="1400" spc="-10" b="1">
                          <a:latin typeface="Calibri"/>
                          <a:cs typeface="Calibri"/>
                        </a:rPr>
                        <a:t>Developing</a:t>
                      </a:r>
                      <a:r>
                        <a:rPr dirty="0" sz="1400" spc="5" b="1">
                          <a:latin typeface="Calibri"/>
                          <a:cs typeface="Calibri"/>
                        </a:rPr>
                        <a:t> </a:t>
                      </a:r>
                      <a:r>
                        <a:rPr dirty="0" sz="1400" spc="-5" b="1">
                          <a:latin typeface="Calibri"/>
                          <a:cs typeface="Calibri"/>
                        </a:rPr>
                        <a:t>(6)</a:t>
                      </a:r>
                      <a:endParaRPr sz="1400">
                        <a:latin typeface="Calibri"/>
                        <a:cs typeface="Calibri"/>
                      </a:endParaRPr>
                    </a:p>
                  </a:txBody>
                  <a:tcPr marL="0" marR="0" marB="0" marT="635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marL="61594">
                        <a:lnSpc>
                          <a:spcPct val="100000"/>
                        </a:lnSpc>
                        <a:spcBef>
                          <a:spcPts val="50"/>
                        </a:spcBef>
                      </a:pPr>
                      <a:r>
                        <a:rPr dirty="0" sz="1400" spc="-10" b="1">
                          <a:latin typeface="Calibri"/>
                          <a:cs typeface="Calibri"/>
                        </a:rPr>
                        <a:t>Satisfactory</a:t>
                      </a:r>
                      <a:endParaRPr sz="1400">
                        <a:latin typeface="Calibri"/>
                        <a:cs typeface="Calibri"/>
                      </a:endParaRPr>
                    </a:p>
                    <a:p>
                      <a:pPr marL="61594">
                        <a:lnSpc>
                          <a:spcPct val="100000"/>
                        </a:lnSpc>
                        <a:spcBef>
                          <a:spcPts val="254"/>
                        </a:spcBef>
                      </a:pPr>
                      <a:r>
                        <a:rPr dirty="0" sz="1400" spc="-5" b="1">
                          <a:latin typeface="Calibri"/>
                          <a:cs typeface="Calibri"/>
                        </a:rPr>
                        <a:t>(8)</a:t>
                      </a:r>
                      <a:endParaRPr sz="1400">
                        <a:latin typeface="Calibri"/>
                        <a:cs typeface="Calibri"/>
                      </a:endParaRPr>
                    </a:p>
                  </a:txBody>
                  <a:tcPr marL="0" marR="0" marB="0" marT="635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marL="61594">
                        <a:lnSpc>
                          <a:spcPct val="100000"/>
                        </a:lnSpc>
                        <a:spcBef>
                          <a:spcPts val="50"/>
                        </a:spcBef>
                      </a:pPr>
                      <a:r>
                        <a:rPr dirty="0" sz="1400" spc="-10" b="1">
                          <a:latin typeface="Calibri"/>
                          <a:cs typeface="Calibri"/>
                        </a:rPr>
                        <a:t>Exemplary</a:t>
                      </a:r>
                      <a:r>
                        <a:rPr dirty="0" sz="1400" spc="-5" b="1">
                          <a:latin typeface="Calibri"/>
                          <a:cs typeface="Calibri"/>
                        </a:rPr>
                        <a:t> (10)</a:t>
                      </a:r>
                      <a:endParaRPr sz="1400">
                        <a:latin typeface="Calibri"/>
                        <a:cs typeface="Calibri"/>
                      </a:endParaRPr>
                    </a:p>
                  </a:txBody>
                  <a:tcPr marL="0" marR="0" marB="0" marT="635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marL="61594">
                        <a:lnSpc>
                          <a:spcPct val="100000"/>
                        </a:lnSpc>
                        <a:spcBef>
                          <a:spcPts val="50"/>
                        </a:spcBef>
                      </a:pPr>
                      <a:r>
                        <a:rPr dirty="0" sz="1400" spc="-10" b="1">
                          <a:latin typeface="Calibri"/>
                          <a:cs typeface="Calibri"/>
                        </a:rPr>
                        <a:t>Score</a:t>
                      </a:r>
                      <a:endParaRPr sz="1400">
                        <a:latin typeface="Calibri"/>
                        <a:cs typeface="Calibri"/>
                      </a:endParaRPr>
                    </a:p>
                  </a:txBody>
                  <a:tcPr marL="0" marR="0" marB="0" marT="635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r>
              <a:tr h="296418">
                <a:tc gridSpan="6">
                  <a:txBody>
                    <a:bodyPr/>
                    <a:lstStyle/>
                    <a:p>
                      <a:pPr algn="ctr" marL="1270">
                        <a:lnSpc>
                          <a:spcPct val="100000"/>
                        </a:lnSpc>
                        <a:spcBef>
                          <a:spcPts val="55"/>
                        </a:spcBef>
                      </a:pPr>
                      <a:r>
                        <a:rPr dirty="0" sz="1600" spc="-5" b="1">
                          <a:solidFill>
                            <a:srgbClr val="FF0000"/>
                          </a:solidFill>
                          <a:latin typeface="Calibri"/>
                          <a:cs typeface="Calibri"/>
                        </a:rPr>
                        <a:t>Identifying Problem </a:t>
                      </a:r>
                      <a:r>
                        <a:rPr dirty="0" sz="1600" b="1">
                          <a:solidFill>
                            <a:srgbClr val="FF0000"/>
                          </a:solidFill>
                          <a:latin typeface="Calibri"/>
                          <a:cs typeface="Calibri"/>
                        </a:rPr>
                        <a:t>&amp; </a:t>
                      </a:r>
                      <a:r>
                        <a:rPr dirty="0" sz="1600" spc="-10" b="1">
                          <a:solidFill>
                            <a:srgbClr val="FF0000"/>
                          </a:solidFill>
                          <a:latin typeface="Calibri"/>
                          <a:cs typeface="Calibri"/>
                        </a:rPr>
                        <a:t>Materials characteristics for </a:t>
                      </a:r>
                      <a:r>
                        <a:rPr dirty="0" sz="1600" b="1">
                          <a:solidFill>
                            <a:srgbClr val="FF0000"/>
                          </a:solidFill>
                          <a:latin typeface="Calibri"/>
                          <a:cs typeface="Calibri"/>
                        </a:rPr>
                        <a:t>possible </a:t>
                      </a:r>
                      <a:r>
                        <a:rPr dirty="0" sz="1600" spc="-5" b="1">
                          <a:solidFill>
                            <a:srgbClr val="FF0000"/>
                          </a:solidFill>
                          <a:latin typeface="Calibri"/>
                          <a:cs typeface="Calibri"/>
                        </a:rPr>
                        <a:t>solutions</a:t>
                      </a:r>
                      <a:r>
                        <a:rPr dirty="0" sz="1600" b="1">
                          <a:solidFill>
                            <a:srgbClr val="FF0000"/>
                          </a:solidFill>
                          <a:latin typeface="Calibri"/>
                          <a:cs typeface="Calibri"/>
                        </a:rPr>
                        <a:t> (PO1)</a:t>
                      </a:r>
                      <a:endParaRPr sz="1600">
                        <a:latin typeface="Calibri"/>
                        <a:cs typeface="Calibri"/>
                      </a:endParaRPr>
                    </a:p>
                  </a:txBody>
                  <a:tcPr marL="0" marR="0" marB="0" marT="698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1051559">
                <a:tc>
                  <a:txBody>
                    <a:bodyPr/>
                    <a:lstStyle/>
                    <a:p>
                      <a:pPr marL="60960">
                        <a:lnSpc>
                          <a:spcPct val="100000"/>
                        </a:lnSpc>
                        <a:spcBef>
                          <a:spcPts val="45"/>
                        </a:spcBef>
                      </a:pPr>
                      <a:r>
                        <a:rPr dirty="0" sz="1200" b="1">
                          <a:latin typeface="Calibri"/>
                          <a:cs typeface="Calibri"/>
                        </a:rPr>
                        <a:t>Choice of </a:t>
                      </a:r>
                      <a:r>
                        <a:rPr dirty="0" sz="1200" spc="-5" b="1">
                          <a:latin typeface="Calibri"/>
                          <a:cs typeface="Calibri"/>
                        </a:rPr>
                        <a:t>complexities </a:t>
                      </a:r>
                      <a:r>
                        <a:rPr dirty="0" sz="1200" b="1">
                          <a:latin typeface="Calibri"/>
                          <a:cs typeface="Calibri"/>
                        </a:rPr>
                        <a:t>of</a:t>
                      </a:r>
                      <a:r>
                        <a:rPr dirty="0" sz="1200" spc="55" b="1">
                          <a:latin typeface="Calibri"/>
                          <a:cs typeface="Calibri"/>
                        </a:rPr>
                        <a:t> </a:t>
                      </a:r>
                      <a:r>
                        <a:rPr dirty="0" sz="1200" b="1">
                          <a:latin typeface="Calibri"/>
                          <a:cs typeface="Calibri"/>
                        </a:rPr>
                        <a:t>field</a:t>
                      </a:r>
                      <a:endParaRPr sz="1200">
                        <a:latin typeface="Calibri"/>
                        <a:cs typeface="Calibri"/>
                      </a:endParaRPr>
                    </a:p>
                    <a:p>
                      <a:pPr marL="60960" marR="52069">
                        <a:lnSpc>
                          <a:spcPct val="114999"/>
                        </a:lnSpc>
                      </a:pPr>
                      <a:r>
                        <a:rPr dirty="0" sz="1200" spc="-10" b="1">
                          <a:latin typeface="Calibri"/>
                          <a:cs typeface="Calibri"/>
                        </a:rPr>
                        <a:t>requirement </a:t>
                      </a:r>
                      <a:r>
                        <a:rPr dirty="0" sz="1200" b="1">
                          <a:latin typeface="Calibri"/>
                          <a:cs typeface="Calibri"/>
                        </a:rPr>
                        <a:t>and </a:t>
                      </a:r>
                      <a:r>
                        <a:rPr dirty="0" sz="1200" spc="-5" b="1">
                          <a:latin typeface="Calibri"/>
                          <a:cs typeface="Calibri"/>
                        </a:rPr>
                        <a:t>identification </a:t>
                      </a:r>
                      <a:r>
                        <a:rPr dirty="0" sz="1200" spc="5" b="1">
                          <a:latin typeface="Calibri"/>
                          <a:cs typeface="Calibri"/>
                        </a:rPr>
                        <a:t>of  </a:t>
                      </a:r>
                      <a:r>
                        <a:rPr dirty="0" sz="1200" spc="-10" b="1">
                          <a:latin typeface="Calibri"/>
                          <a:cs typeface="Calibri"/>
                        </a:rPr>
                        <a:t>material characteristics </a:t>
                      </a:r>
                      <a:r>
                        <a:rPr dirty="0" sz="1200" spc="-5" b="1">
                          <a:latin typeface="Calibri"/>
                          <a:cs typeface="Calibri"/>
                        </a:rPr>
                        <a:t>(CO1-PO1)</a:t>
                      </a:r>
                      <a:endParaRPr sz="1200">
                        <a:latin typeface="Calibri"/>
                        <a:cs typeface="Calibri"/>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gn="just" marL="61594">
                        <a:lnSpc>
                          <a:spcPct val="100000"/>
                        </a:lnSpc>
                        <a:spcBef>
                          <a:spcPts val="45"/>
                        </a:spcBef>
                      </a:pPr>
                      <a:r>
                        <a:rPr dirty="0" sz="1200" spc="-5">
                          <a:latin typeface="Calibri"/>
                          <a:cs typeface="Calibri"/>
                        </a:rPr>
                        <a:t>Identified </a:t>
                      </a:r>
                      <a:r>
                        <a:rPr dirty="0" sz="1200" spc="-10">
                          <a:latin typeface="Calibri"/>
                          <a:cs typeface="Calibri"/>
                        </a:rPr>
                        <a:t>problem</a:t>
                      </a:r>
                      <a:r>
                        <a:rPr dirty="0" sz="1200" spc="110">
                          <a:latin typeface="Calibri"/>
                          <a:cs typeface="Calibri"/>
                        </a:rPr>
                        <a:t> </a:t>
                      </a:r>
                      <a:r>
                        <a:rPr dirty="0" sz="1200" spc="5">
                          <a:latin typeface="Calibri"/>
                          <a:cs typeface="Calibri"/>
                        </a:rPr>
                        <a:t>is</a:t>
                      </a:r>
                      <a:endParaRPr sz="1200">
                        <a:latin typeface="Calibri"/>
                        <a:cs typeface="Calibri"/>
                      </a:endParaRPr>
                    </a:p>
                    <a:p>
                      <a:pPr algn="just" marL="61594" marR="53340">
                        <a:lnSpc>
                          <a:spcPct val="114999"/>
                        </a:lnSpc>
                        <a:tabLst>
                          <a:tab pos="1540510" algn="l"/>
                        </a:tabLst>
                      </a:pPr>
                      <a:r>
                        <a:rPr dirty="0" sz="1200" spc="-10">
                          <a:latin typeface="Calibri"/>
                          <a:cs typeface="Calibri"/>
                        </a:rPr>
                        <a:t>complex </a:t>
                      </a:r>
                      <a:r>
                        <a:rPr dirty="0" sz="1200">
                          <a:latin typeface="Calibri"/>
                          <a:cs typeface="Calibri"/>
                        </a:rPr>
                        <a:t>and </a:t>
                      </a:r>
                      <a:r>
                        <a:rPr dirty="0" sz="1200" spc="-10">
                          <a:latin typeface="Calibri"/>
                          <a:cs typeface="Calibri"/>
                        </a:rPr>
                        <a:t>relevant </a:t>
                      </a:r>
                      <a:r>
                        <a:rPr dirty="0" sz="1200" spc="-20">
                          <a:latin typeface="Calibri"/>
                          <a:cs typeface="Calibri"/>
                        </a:rPr>
                        <a:t>to  </a:t>
                      </a:r>
                      <a:r>
                        <a:rPr dirty="0" sz="1200" spc="-5">
                          <a:latin typeface="Calibri"/>
                          <a:cs typeface="Calibri"/>
                        </a:rPr>
                        <a:t>field application. </a:t>
                      </a:r>
                      <a:r>
                        <a:rPr dirty="0" sz="1200">
                          <a:latin typeface="Calibri"/>
                          <a:cs typeface="Calibri"/>
                        </a:rPr>
                        <a:t>All </a:t>
                      </a:r>
                      <a:r>
                        <a:rPr dirty="0" sz="1200" spc="-5">
                          <a:latin typeface="Calibri"/>
                          <a:cs typeface="Calibri"/>
                        </a:rPr>
                        <a:t>the  </a:t>
                      </a:r>
                      <a:r>
                        <a:rPr dirty="0" sz="1200">
                          <a:latin typeface="Calibri"/>
                          <a:cs typeface="Calibri"/>
                        </a:rPr>
                        <a:t>cha</a:t>
                      </a:r>
                      <a:r>
                        <a:rPr dirty="0" sz="1200" spc="-25">
                          <a:latin typeface="Calibri"/>
                          <a:cs typeface="Calibri"/>
                        </a:rPr>
                        <a:t>r</a:t>
                      </a:r>
                      <a:r>
                        <a:rPr dirty="0" sz="1200">
                          <a:latin typeface="Calibri"/>
                          <a:cs typeface="Calibri"/>
                        </a:rPr>
                        <a:t>ac</a:t>
                      </a:r>
                      <a:r>
                        <a:rPr dirty="0" sz="1200" spc="-10">
                          <a:latin typeface="Calibri"/>
                          <a:cs typeface="Calibri"/>
                        </a:rPr>
                        <a:t>t</a:t>
                      </a:r>
                      <a:r>
                        <a:rPr dirty="0" sz="1200">
                          <a:latin typeface="Calibri"/>
                          <a:cs typeface="Calibri"/>
                        </a:rPr>
                        <a:t>e</a:t>
                      </a:r>
                      <a:r>
                        <a:rPr dirty="0" sz="1200" spc="-10">
                          <a:latin typeface="Calibri"/>
                          <a:cs typeface="Calibri"/>
                        </a:rPr>
                        <a:t>r</a:t>
                      </a:r>
                      <a:r>
                        <a:rPr dirty="0" sz="1200">
                          <a:latin typeface="Calibri"/>
                          <a:cs typeface="Calibri"/>
                        </a:rPr>
                        <a:t>i</a:t>
                      </a:r>
                      <a:r>
                        <a:rPr dirty="0" sz="1200" spc="-20">
                          <a:latin typeface="Calibri"/>
                          <a:cs typeface="Calibri"/>
                        </a:rPr>
                        <a:t>za</a:t>
                      </a:r>
                      <a:r>
                        <a:rPr dirty="0" sz="1200">
                          <a:latin typeface="Calibri"/>
                          <a:cs typeface="Calibri"/>
                        </a:rPr>
                        <a:t>tion	</a:t>
                      </a:r>
                      <a:r>
                        <a:rPr dirty="0" sz="1200" spc="-5">
                          <a:latin typeface="Calibri"/>
                          <a:cs typeface="Calibri"/>
                        </a:rPr>
                        <a:t>of  material </a:t>
                      </a:r>
                      <a:r>
                        <a:rPr dirty="0" sz="1200">
                          <a:latin typeface="Calibri"/>
                          <a:cs typeface="Calibri"/>
                        </a:rPr>
                        <a:t>is </a:t>
                      </a:r>
                      <a:r>
                        <a:rPr dirty="0" sz="1200" spc="-5">
                          <a:latin typeface="Calibri"/>
                          <a:cs typeface="Calibri"/>
                        </a:rPr>
                        <a:t>carried</a:t>
                      </a:r>
                      <a:r>
                        <a:rPr dirty="0" sz="1200" spc="-35">
                          <a:latin typeface="Calibri"/>
                          <a:cs typeface="Calibri"/>
                        </a:rPr>
                        <a:t> </a:t>
                      </a:r>
                      <a:r>
                        <a:rPr dirty="0" sz="1200" spc="-5">
                          <a:latin typeface="Calibri"/>
                          <a:cs typeface="Calibri"/>
                        </a:rPr>
                        <a:t>out.</a:t>
                      </a:r>
                      <a:endParaRPr sz="1200">
                        <a:latin typeface="Calibri"/>
                        <a:cs typeface="Calibri"/>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r>
              <a:tr h="315468">
                <a:tc gridSpan="6">
                  <a:txBody>
                    <a:bodyPr/>
                    <a:lstStyle/>
                    <a:p>
                      <a:pPr algn="ctr" marL="1905">
                        <a:lnSpc>
                          <a:spcPct val="100000"/>
                        </a:lnSpc>
                        <a:spcBef>
                          <a:spcPts val="65"/>
                        </a:spcBef>
                        <a:tabLst>
                          <a:tab pos="3826510" algn="l"/>
                        </a:tabLst>
                      </a:pPr>
                      <a:r>
                        <a:rPr dirty="0" sz="1800" spc="-15" b="1">
                          <a:solidFill>
                            <a:srgbClr val="FF0000"/>
                          </a:solidFill>
                          <a:latin typeface="Calibri"/>
                          <a:cs typeface="Calibri"/>
                        </a:rPr>
                        <a:t>Research </a:t>
                      </a:r>
                      <a:r>
                        <a:rPr dirty="0" sz="1800" spc="-5" b="1">
                          <a:solidFill>
                            <a:srgbClr val="FF0000"/>
                          </a:solidFill>
                          <a:latin typeface="Calibri"/>
                          <a:cs typeface="Calibri"/>
                        </a:rPr>
                        <a:t>Analysis </a:t>
                      </a:r>
                      <a:r>
                        <a:rPr dirty="0" sz="1800" b="1">
                          <a:solidFill>
                            <a:srgbClr val="FF0000"/>
                          </a:solidFill>
                          <a:latin typeface="Calibri"/>
                          <a:cs typeface="Calibri"/>
                        </a:rPr>
                        <a:t>&amp;</a:t>
                      </a:r>
                      <a:r>
                        <a:rPr dirty="0" sz="1800" spc="15" b="1">
                          <a:solidFill>
                            <a:srgbClr val="FF0000"/>
                          </a:solidFill>
                          <a:latin typeface="Calibri"/>
                          <a:cs typeface="Calibri"/>
                        </a:rPr>
                        <a:t> </a:t>
                      </a:r>
                      <a:r>
                        <a:rPr dirty="0" sz="1800" spc="-5" b="1">
                          <a:solidFill>
                            <a:srgbClr val="FF0000"/>
                          </a:solidFill>
                          <a:latin typeface="Calibri"/>
                          <a:cs typeface="Calibri"/>
                        </a:rPr>
                        <a:t>Mix</a:t>
                      </a:r>
                      <a:r>
                        <a:rPr dirty="0" sz="1800" b="1">
                          <a:solidFill>
                            <a:srgbClr val="FF0000"/>
                          </a:solidFill>
                          <a:latin typeface="Calibri"/>
                          <a:cs typeface="Calibri"/>
                        </a:rPr>
                        <a:t> </a:t>
                      </a:r>
                      <a:r>
                        <a:rPr dirty="0" sz="1800" spc="-5" b="1">
                          <a:solidFill>
                            <a:srgbClr val="FF0000"/>
                          </a:solidFill>
                          <a:latin typeface="Calibri"/>
                          <a:cs typeface="Calibri"/>
                        </a:rPr>
                        <a:t>proportioning	</a:t>
                      </a:r>
                      <a:r>
                        <a:rPr dirty="0" sz="1800" b="1">
                          <a:solidFill>
                            <a:srgbClr val="FF0000"/>
                          </a:solidFill>
                          <a:latin typeface="Calibri"/>
                          <a:cs typeface="Calibri"/>
                        </a:rPr>
                        <a:t>(PO2)</a:t>
                      </a:r>
                      <a:endParaRPr sz="1800">
                        <a:latin typeface="Calibri"/>
                        <a:cs typeface="Calibri"/>
                      </a:endParaRPr>
                    </a:p>
                  </a:txBody>
                  <a:tcPr marL="0" marR="0" marB="0" marT="825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841247">
                <a:tc>
                  <a:txBody>
                    <a:bodyPr/>
                    <a:lstStyle/>
                    <a:p>
                      <a:pPr marL="60960">
                        <a:lnSpc>
                          <a:spcPct val="100000"/>
                        </a:lnSpc>
                        <a:spcBef>
                          <a:spcPts val="45"/>
                        </a:spcBef>
                      </a:pPr>
                      <a:r>
                        <a:rPr dirty="0" sz="1200" spc="-5" b="1">
                          <a:latin typeface="Calibri"/>
                          <a:cs typeface="Calibri"/>
                        </a:rPr>
                        <a:t>Identifying </a:t>
                      </a:r>
                      <a:r>
                        <a:rPr dirty="0" sz="1200" spc="-10" b="1">
                          <a:latin typeface="Calibri"/>
                          <a:cs typeface="Calibri"/>
                        </a:rPr>
                        <a:t>research gaps,</a:t>
                      </a:r>
                      <a:r>
                        <a:rPr dirty="0" sz="1200" spc="30" b="1">
                          <a:latin typeface="Calibri"/>
                          <a:cs typeface="Calibri"/>
                        </a:rPr>
                        <a:t> </a:t>
                      </a:r>
                      <a:r>
                        <a:rPr dirty="0" sz="1200" spc="-5" b="1">
                          <a:latin typeface="Calibri"/>
                          <a:cs typeface="Calibri"/>
                        </a:rPr>
                        <a:t>setting</a:t>
                      </a:r>
                      <a:endParaRPr sz="1200">
                        <a:latin typeface="Calibri"/>
                        <a:cs typeface="Calibri"/>
                      </a:endParaRPr>
                    </a:p>
                    <a:p>
                      <a:pPr marL="60960" marR="316865">
                        <a:lnSpc>
                          <a:spcPct val="114999"/>
                        </a:lnSpc>
                      </a:pPr>
                      <a:r>
                        <a:rPr dirty="0" sz="1200" spc="-5" b="1">
                          <a:latin typeface="Calibri"/>
                          <a:cs typeface="Calibri"/>
                        </a:rPr>
                        <a:t>objectives </a:t>
                      </a:r>
                      <a:r>
                        <a:rPr dirty="0" sz="1200" b="1">
                          <a:latin typeface="Calibri"/>
                          <a:cs typeface="Calibri"/>
                        </a:rPr>
                        <a:t>and </a:t>
                      </a:r>
                      <a:r>
                        <a:rPr dirty="0" sz="1200" spc="-5" b="1">
                          <a:latin typeface="Calibri"/>
                          <a:cs typeface="Calibri"/>
                        </a:rPr>
                        <a:t>Proportioning </a:t>
                      </a:r>
                      <a:r>
                        <a:rPr dirty="0" sz="1200" b="1">
                          <a:latin typeface="Calibri"/>
                          <a:cs typeface="Calibri"/>
                        </a:rPr>
                        <a:t>of  </a:t>
                      </a:r>
                      <a:r>
                        <a:rPr dirty="0" sz="1200" spc="-10" b="1">
                          <a:latin typeface="Calibri"/>
                          <a:cs typeface="Calibri"/>
                        </a:rPr>
                        <a:t>mixes </a:t>
                      </a:r>
                      <a:r>
                        <a:rPr dirty="0" sz="1200" spc="-5" b="1">
                          <a:latin typeface="Calibri"/>
                          <a:cs typeface="Calibri"/>
                        </a:rPr>
                        <a:t>using </a:t>
                      </a:r>
                      <a:r>
                        <a:rPr dirty="0" sz="1200" spc="-10" b="1">
                          <a:latin typeface="Calibri"/>
                          <a:cs typeface="Calibri"/>
                        </a:rPr>
                        <a:t>standard</a:t>
                      </a:r>
                      <a:r>
                        <a:rPr dirty="0" sz="1200" spc="20" b="1">
                          <a:latin typeface="Calibri"/>
                          <a:cs typeface="Calibri"/>
                        </a:rPr>
                        <a:t> </a:t>
                      </a:r>
                      <a:r>
                        <a:rPr dirty="0" sz="1200" spc="-5" b="1">
                          <a:latin typeface="Calibri"/>
                          <a:cs typeface="Calibri"/>
                        </a:rPr>
                        <a:t>methods</a:t>
                      </a:r>
                      <a:endParaRPr sz="1200">
                        <a:latin typeface="Calibri"/>
                        <a:cs typeface="Calibri"/>
                      </a:endParaRPr>
                    </a:p>
                    <a:p>
                      <a:pPr marL="60960">
                        <a:lnSpc>
                          <a:spcPct val="100000"/>
                        </a:lnSpc>
                        <a:spcBef>
                          <a:spcPts val="215"/>
                        </a:spcBef>
                      </a:pPr>
                      <a:r>
                        <a:rPr dirty="0" sz="1200" spc="-5" b="1">
                          <a:latin typeface="Calibri"/>
                          <a:cs typeface="Calibri"/>
                        </a:rPr>
                        <a:t>(CO2-PO2)</a:t>
                      </a:r>
                      <a:endParaRPr sz="1200">
                        <a:latin typeface="Calibri"/>
                        <a:cs typeface="Calibri"/>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r>
              <a:tr h="315468">
                <a:tc gridSpan="6">
                  <a:txBody>
                    <a:bodyPr/>
                    <a:lstStyle/>
                    <a:p>
                      <a:pPr algn="ctr" marL="635">
                        <a:lnSpc>
                          <a:spcPct val="100000"/>
                        </a:lnSpc>
                        <a:spcBef>
                          <a:spcPts val="70"/>
                        </a:spcBef>
                      </a:pPr>
                      <a:r>
                        <a:rPr dirty="0" sz="1800" spc="-5" b="1">
                          <a:solidFill>
                            <a:srgbClr val="FF0000"/>
                          </a:solidFill>
                          <a:latin typeface="Calibri"/>
                          <a:cs typeface="Calibri"/>
                        </a:rPr>
                        <a:t>Design of </a:t>
                      </a:r>
                      <a:r>
                        <a:rPr dirty="0" sz="1800" spc="-10" b="1">
                          <a:solidFill>
                            <a:srgbClr val="FF0000"/>
                          </a:solidFill>
                          <a:latin typeface="Calibri"/>
                          <a:cs typeface="Calibri"/>
                        </a:rPr>
                        <a:t>experiments</a:t>
                      </a:r>
                      <a:r>
                        <a:rPr dirty="0" sz="1800" b="1">
                          <a:solidFill>
                            <a:srgbClr val="FF0000"/>
                          </a:solidFill>
                          <a:latin typeface="Calibri"/>
                          <a:cs typeface="Calibri"/>
                        </a:rPr>
                        <a:t> </a:t>
                      </a:r>
                      <a:r>
                        <a:rPr dirty="0" sz="1800" spc="-10" b="1">
                          <a:solidFill>
                            <a:srgbClr val="FF0000"/>
                          </a:solidFill>
                          <a:latin typeface="Calibri"/>
                          <a:cs typeface="Calibri"/>
                        </a:rPr>
                        <a:t>(PO4)</a:t>
                      </a:r>
                      <a:endParaRPr sz="1800">
                        <a:latin typeface="Calibri"/>
                        <a:cs typeface="Calibri"/>
                      </a:endParaRPr>
                    </a:p>
                  </a:txBody>
                  <a:tcPr marL="0" marR="0" marB="0" marT="889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488721">
                <a:tc>
                  <a:txBody>
                    <a:bodyPr/>
                    <a:lstStyle/>
                    <a:p>
                      <a:pPr marL="60960">
                        <a:lnSpc>
                          <a:spcPct val="100000"/>
                        </a:lnSpc>
                        <a:spcBef>
                          <a:spcPts val="45"/>
                        </a:spcBef>
                      </a:pPr>
                      <a:r>
                        <a:rPr dirty="0" sz="1200" b="1">
                          <a:latin typeface="Calibri"/>
                          <a:cs typeface="Calibri"/>
                        </a:rPr>
                        <a:t>Choice of </a:t>
                      </a:r>
                      <a:r>
                        <a:rPr dirty="0" sz="1200" spc="-5" b="1">
                          <a:latin typeface="Calibri"/>
                          <a:cs typeface="Calibri"/>
                        </a:rPr>
                        <a:t>Experiments </a:t>
                      </a:r>
                      <a:r>
                        <a:rPr dirty="0" sz="1200" spc="-10" b="1">
                          <a:latin typeface="Calibri"/>
                          <a:cs typeface="Calibri"/>
                        </a:rPr>
                        <a:t>to </a:t>
                      </a:r>
                      <a:r>
                        <a:rPr dirty="0" sz="1200" spc="-5" b="1">
                          <a:latin typeface="Calibri"/>
                          <a:cs typeface="Calibri"/>
                        </a:rPr>
                        <a:t>arrive</a:t>
                      </a:r>
                      <a:r>
                        <a:rPr dirty="0" sz="1200" spc="105" b="1">
                          <a:latin typeface="Calibri"/>
                          <a:cs typeface="Calibri"/>
                        </a:rPr>
                        <a:t> </a:t>
                      </a:r>
                      <a:r>
                        <a:rPr dirty="0" sz="1200" spc="-20" b="1">
                          <a:latin typeface="Calibri"/>
                          <a:cs typeface="Calibri"/>
                        </a:rPr>
                        <a:t>at</a:t>
                      </a:r>
                      <a:endParaRPr sz="1200">
                        <a:latin typeface="Calibri"/>
                        <a:cs typeface="Calibri"/>
                      </a:endParaRPr>
                    </a:p>
                    <a:p>
                      <a:pPr marL="60960">
                        <a:lnSpc>
                          <a:spcPct val="100000"/>
                        </a:lnSpc>
                        <a:spcBef>
                          <a:spcPts val="215"/>
                        </a:spcBef>
                      </a:pPr>
                      <a:r>
                        <a:rPr dirty="0" sz="1200" spc="-5" b="1">
                          <a:latin typeface="Calibri"/>
                          <a:cs typeface="Calibri"/>
                        </a:rPr>
                        <a:t>solutions. </a:t>
                      </a:r>
                      <a:r>
                        <a:rPr dirty="0" sz="1200" spc="-10" b="1">
                          <a:latin typeface="Calibri"/>
                          <a:cs typeface="Calibri"/>
                        </a:rPr>
                        <a:t>(CO3-</a:t>
                      </a:r>
                      <a:r>
                        <a:rPr dirty="0" sz="1200" spc="40" b="1">
                          <a:latin typeface="Calibri"/>
                          <a:cs typeface="Calibri"/>
                        </a:rPr>
                        <a:t> </a:t>
                      </a:r>
                      <a:r>
                        <a:rPr dirty="0" sz="1200" spc="-5" b="1">
                          <a:latin typeface="Calibri"/>
                          <a:cs typeface="Calibri"/>
                        </a:rPr>
                        <a:t>PO4)</a:t>
                      </a:r>
                      <a:endParaRPr sz="1200">
                        <a:latin typeface="Calibri"/>
                        <a:cs typeface="Calibri"/>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r>
              <a:tr h="315468">
                <a:tc gridSpan="5">
                  <a:txBody>
                    <a:bodyPr/>
                    <a:lstStyle/>
                    <a:p>
                      <a:pPr algn="ctr" marL="635">
                        <a:lnSpc>
                          <a:spcPct val="100000"/>
                        </a:lnSpc>
                        <a:spcBef>
                          <a:spcPts val="70"/>
                        </a:spcBef>
                      </a:pPr>
                      <a:r>
                        <a:rPr dirty="0" sz="1800" spc="-10" b="1">
                          <a:solidFill>
                            <a:srgbClr val="FF0000"/>
                          </a:solidFill>
                          <a:latin typeface="Calibri"/>
                          <a:cs typeface="Calibri"/>
                        </a:rPr>
                        <a:t>Communication </a:t>
                      </a:r>
                      <a:r>
                        <a:rPr dirty="0" sz="1800" b="1">
                          <a:solidFill>
                            <a:srgbClr val="FF0000"/>
                          </a:solidFill>
                          <a:latin typeface="Calibri"/>
                          <a:cs typeface="Calibri"/>
                        </a:rPr>
                        <a:t>and </a:t>
                      </a:r>
                      <a:r>
                        <a:rPr dirty="0" sz="1800" spc="-10" b="1">
                          <a:solidFill>
                            <a:srgbClr val="FF0000"/>
                          </a:solidFill>
                          <a:latin typeface="Calibri"/>
                          <a:cs typeface="Calibri"/>
                        </a:rPr>
                        <a:t>Life </a:t>
                      </a:r>
                      <a:r>
                        <a:rPr dirty="0" sz="1800" spc="-5" b="1">
                          <a:solidFill>
                            <a:srgbClr val="FF0000"/>
                          </a:solidFill>
                          <a:latin typeface="Calibri"/>
                          <a:cs typeface="Calibri"/>
                        </a:rPr>
                        <a:t>long learning </a:t>
                      </a:r>
                      <a:r>
                        <a:rPr dirty="0" sz="1800" b="1">
                          <a:solidFill>
                            <a:srgbClr val="FF0000"/>
                          </a:solidFill>
                          <a:latin typeface="Calibri"/>
                          <a:cs typeface="Calibri"/>
                        </a:rPr>
                        <a:t>(PO10,</a:t>
                      </a:r>
                      <a:r>
                        <a:rPr dirty="0" sz="1800" spc="-35" b="1">
                          <a:solidFill>
                            <a:srgbClr val="FF0000"/>
                          </a:solidFill>
                          <a:latin typeface="Calibri"/>
                          <a:cs typeface="Calibri"/>
                        </a:rPr>
                        <a:t> </a:t>
                      </a:r>
                      <a:r>
                        <a:rPr dirty="0" sz="1800" spc="-5" b="1">
                          <a:solidFill>
                            <a:srgbClr val="FF0000"/>
                          </a:solidFill>
                          <a:latin typeface="Calibri"/>
                          <a:cs typeface="Calibri"/>
                        </a:rPr>
                        <a:t>PO12)</a:t>
                      </a:r>
                      <a:endParaRPr sz="1800">
                        <a:latin typeface="Calibri"/>
                        <a:cs typeface="Calibri"/>
                      </a:endParaRPr>
                    </a:p>
                  </a:txBody>
                  <a:tcPr marL="0" marR="0" marB="0" marT="889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r>
              <a:tr h="420623">
                <a:tc>
                  <a:txBody>
                    <a:bodyPr/>
                    <a:lstStyle/>
                    <a:p>
                      <a:pPr marL="60960">
                        <a:lnSpc>
                          <a:spcPct val="100000"/>
                        </a:lnSpc>
                        <a:spcBef>
                          <a:spcPts val="45"/>
                        </a:spcBef>
                      </a:pPr>
                      <a:r>
                        <a:rPr dirty="0" sz="1200" spc="-10" b="1">
                          <a:latin typeface="Calibri"/>
                          <a:cs typeface="Calibri"/>
                        </a:rPr>
                        <a:t>Presentation </a:t>
                      </a:r>
                      <a:r>
                        <a:rPr dirty="0" sz="1200" b="1">
                          <a:latin typeface="Calibri"/>
                          <a:cs typeface="Calibri"/>
                        </a:rPr>
                        <a:t>and </a:t>
                      </a:r>
                      <a:r>
                        <a:rPr dirty="0" sz="1200" spc="-10" b="1">
                          <a:latin typeface="Calibri"/>
                          <a:cs typeface="Calibri"/>
                        </a:rPr>
                        <a:t>Reporting</a:t>
                      </a:r>
                      <a:r>
                        <a:rPr dirty="0" sz="1200" spc="30" b="1">
                          <a:latin typeface="Calibri"/>
                          <a:cs typeface="Calibri"/>
                        </a:rPr>
                        <a:t> </a:t>
                      </a:r>
                      <a:r>
                        <a:rPr dirty="0" sz="1200" b="1">
                          <a:latin typeface="Calibri"/>
                          <a:cs typeface="Calibri"/>
                        </a:rPr>
                        <a:t>of</a:t>
                      </a:r>
                      <a:endParaRPr sz="1200">
                        <a:latin typeface="Calibri"/>
                        <a:cs typeface="Calibri"/>
                      </a:endParaRPr>
                    </a:p>
                    <a:p>
                      <a:pPr marL="60960">
                        <a:lnSpc>
                          <a:spcPct val="100000"/>
                        </a:lnSpc>
                        <a:spcBef>
                          <a:spcPts val="215"/>
                        </a:spcBef>
                      </a:pPr>
                      <a:r>
                        <a:rPr dirty="0" sz="1200" spc="-5" b="1">
                          <a:latin typeface="Calibri"/>
                          <a:cs typeface="Calibri"/>
                        </a:rPr>
                        <a:t>work (CO4-PO10,</a:t>
                      </a:r>
                      <a:r>
                        <a:rPr dirty="0" sz="1200" spc="40" b="1">
                          <a:latin typeface="Calibri"/>
                          <a:cs typeface="Calibri"/>
                        </a:rPr>
                        <a:t> </a:t>
                      </a:r>
                      <a:r>
                        <a:rPr dirty="0" sz="1200" spc="-5" b="1">
                          <a:latin typeface="Calibri"/>
                          <a:cs typeface="Calibri"/>
                        </a:rPr>
                        <a:t>PO12)</a:t>
                      </a:r>
                      <a:endParaRPr sz="1200">
                        <a:latin typeface="Calibri"/>
                        <a:cs typeface="Calibri"/>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r>
              <a:tr h="268820">
                <a:tc gridSpan="5">
                  <a:txBody>
                    <a:bodyPr/>
                    <a:lstStyle/>
                    <a:p>
                      <a:pPr algn="r" marR="53340">
                        <a:lnSpc>
                          <a:spcPct val="100000"/>
                        </a:lnSpc>
                        <a:spcBef>
                          <a:spcPts val="45"/>
                        </a:spcBef>
                      </a:pPr>
                      <a:r>
                        <a:rPr dirty="0" sz="1200" spc="-25" b="1">
                          <a:latin typeface="Calibri"/>
                          <a:cs typeface="Calibri"/>
                        </a:rPr>
                        <a:t>Total </a:t>
                      </a:r>
                      <a:r>
                        <a:rPr dirty="0" sz="1200" spc="-10" b="1">
                          <a:latin typeface="Calibri"/>
                          <a:cs typeface="Calibri"/>
                        </a:rPr>
                        <a:t>Score(Maximum,</a:t>
                      </a:r>
                      <a:r>
                        <a:rPr dirty="0" sz="1200" spc="10" b="1">
                          <a:latin typeface="Calibri"/>
                          <a:cs typeface="Calibri"/>
                        </a:rPr>
                        <a:t> </a:t>
                      </a:r>
                      <a:r>
                        <a:rPr dirty="0" sz="1200" spc="-5" b="1">
                          <a:latin typeface="Calibri"/>
                          <a:cs typeface="Calibri"/>
                        </a:rPr>
                        <a:t>40)</a:t>
                      </a:r>
                      <a:endParaRPr sz="1200">
                        <a:latin typeface="Calibri"/>
                        <a:cs typeface="Calibri"/>
                      </a:endParaRPr>
                    </a:p>
                  </a:txBody>
                  <a:tcPr marL="0" marR="0" marB="0" marT="571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a:txBody>
                    <a:bodyPr/>
                    <a:lstStyle/>
                    <a:p>
                      <a:pPr>
                        <a:lnSpc>
                          <a:spcPct val="100000"/>
                        </a:lnSpc>
                      </a:pPr>
                      <a:endParaRPr sz="14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r>
            </a:tbl>
          </a:graphicData>
        </a:graphic>
      </p:graphicFrame>
      <p:sp>
        <p:nvSpPr>
          <p:cNvPr id="5" name="object 5"/>
          <p:cNvSpPr txBox="1"/>
          <p:nvPr/>
        </p:nvSpPr>
        <p:spPr>
          <a:xfrm>
            <a:off x="1221739" y="710945"/>
            <a:ext cx="5071745" cy="1032510"/>
          </a:xfrm>
          <a:prstGeom prst="rect">
            <a:avLst/>
          </a:prstGeom>
        </p:spPr>
        <p:txBody>
          <a:bodyPr wrap="square" lIns="0" tIns="12700" rIns="0" bIns="0" rtlCol="0" vert="horz">
            <a:spAutoFit/>
          </a:bodyPr>
          <a:lstStyle/>
          <a:p>
            <a:pPr marL="12700">
              <a:lnSpc>
                <a:spcPct val="100000"/>
              </a:lnSpc>
              <a:spcBef>
                <a:spcPts val="100"/>
              </a:spcBef>
            </a:pPr>
            <a:r>
              <a:rPr dirty="0" u="heavy" sz="1800" b="1">
                <a:uFill>
                  <a:solidFill>
                    <a:srgbClr val="000000"/>
                  </a:solidFill>
                </a:uFill>
                <a:latin typeface="Calibri"/>
                <a:cs typeface="Calibri"/>
              </a:rPr>
              <a:t>Rubric </a:t>
            </a:r>
            <a:r>
              <a:rPr dirty="0" u="heavy" sz="1800" spc="-15" b="1">
                <a:uFill>
                  <a:solidFill>
                    <a:srgbClr val="000000"/>
                  </a:solidFill>
                </a:uFill>
                <a:latin typeface="Calibri"/>
                <a:cs typeface="Calibri"/>
              </a:rPr>
              <a:t>for Evaluating </a:t>
            </a:r>
            <a:r>
              <a:rPr dirty="0" u="heavy" sz="1800" b="1">
                <a:uFill>
                  <a:solidFill>
                    <a:srgbClr val="000000"/>
                  </a:solidFill>
                </a:uFill>
                <a:latin typeface="Calibri"/>
                <a:cs typeface="Calibri"/>
              </a:rPr>
              <a:t>Self</a:t>
            </a:r>
            <a:r>
              <a:rPr dirty="0" u="heavy" sz="1800" spc="-15" b="1">
                <a:uFill>
                  <a:solidFill>
                    <a:srgbClr val="000000"/>
                  </a:solidFill>
                </a:uFill>
                <a:latin typeface="Calibri"/>
                <a:cs typeface="Calibri"/>
              </a:rPr>
              <a:t> </a:t>
            </a:r>
            <a:r>
              <a:rPr dirty="0" u="heavy" sz="1800" b="1">
                <a:uFill>
                  <a:solidFill>
                    <a:srgbClr val="000000"/>
                  </a:solidFill>
                </a:uFill>
                <a:latin typeface="Calibri"/>
                <a:cs typeface="Calibri"/>
              </a:rPr>
              <a:t>Study</a:t>
            </a:r>
            <a:endParaRPr sz="1800">
              <a:latin typeface="Calibri"/>
              <a:cs typeface="Calibri"/>
            </a:endParaRPr>
          </a:p>
          <a:p>
            <a:pPr marL="12700" marR="5080">
              <a:lnSpc>
                <a:spcPct val="99700"/>
              </a:lnSpc>
              <a:spcBef>
                <a:spcPts val="20"/>
              </a:spcBef>
              <a:tabLst>
                <a:tab pos="4584700" algn="l"/>
              </a:tabLst>
            </a:pPr>
            <a:r>
              <a:rPr dirty="0" u="heavy" sz="1600" spc="-5" b="1">
                <a:uFill>
                  <a:solidFill>
                    <a:srgbClr val="000000"/>
                  </a:solidFill>
                </a:uFill>
                <a:latin typeface="Calibri"/>
                <a:cs typeface="Calibri"/>
              </a:rPr>
              <a:t>Course: 16CVCT1CCM- Advances </a:t>
            </a:r>
            <a:r>
              <a:rPr dirty="0" u="heavy" sz="1600" b="1">
                <a:uFill>
                  <a:solidFill>
                    <a:srgbClr val="000000"/>
                  </a:solidFill>
                </a:uFill>
                <a:latin typeface="Calibri"/>
                <a:cs typeface="Calibri"/>
              </a:rPr>
              <a:t>in </a:t>
            </a:r>
            <a:r>
              <a:rPr dirty="0" u="heavy" sz="1600" spc="-5" b="1">
                <a:uFill>
                  <a:solidFill>
                    <a:srgbClr val="000000"/>
                  </a:solidFill>
                </a:uFill>
                <a:latin typeface="Calibri"/>
                <a:cs typeface="Calibri"/>
              </a:rPr>
              <a:t>Construction </a:t>
            </a:r>
            <a:r>
              <a:rPr dirty="0" u="heavy" sz="1600" spc="-10" b="1">
                <a:uFill>
                  <a:solidFill>
                    <a:srgbClr val="000000"/>
                  </a:solidFill>
                </a:uFill>
                <a:latin typeface="Calibri"/>
                <a:cs typeface="Calibri"/>
              </a:rPr>
              <a:t>Materials </a:t>
            </a:r>
            <a:r>
              <a:rPr dirty="0" sz="1600" spc="-10" b="1">
                <a:latin typeface="Calibri"/>
                <a:cs typeface="Calibri"/>
              </a:rPr>
              <a:t> </a:t>
            </a:r>
            <a:r>
              <a:rPr dirty="0" sz="1600" spc="-5" b="1">
                <a:latin typeface="Calibri"/>
                <a:cs typeface="Calibri"/>
              </a:rPr>
              <a:t>Problem </a:t>
            </a:r>
            <a:r>
              <a:rPr dirty="0" sz="1600" b="1">
                <a:latin typeface="Calibri"/>
                <a:cs typeface="Calibri"/>
              </a:rPr>
              <a:t>– </a:t>
            </a:r>
            <a:r>
              <a:rPr dirty="0" sz="1600" spc="-10" b="1">
                <a:latin typeface="Calibri"/>
                <a:cs typeface="Calibri"/>
              </a:rPr>
              <a:t>Develop </a:t>
            </a:r>
            <a:r>
              <a:rPr dirty="0" sz="1600" b="1">
                <a:latin typeface="Calibri"/>
                <a:cs typeface="Calibri"/>
              </a:rPr>
              <a:t>a </a:t>
            </a:r>
            <a:r>
              <a:rPr dirty="0" sz="1600" spc="-10" b="1">
                <a:latin typeface="Calibri"/>
                <a:cs typeface="Calibri"/>
              </a:rPr>
              <a:t>concrete </a:t>
            </a:r>
            <a:r>
              <a:rPr dirty="0" sz="1600" spc="-5" b="1">
                <a:latin typeface="Calibri"/>
                <a:cs typeface="Calibri"/>
              </a:rPr>
              <a:t>mix </a:t>
            </a:r>
            <a:r>
              <a:rPr dirty="0" sz="1600" spc="-10" b="1">
                <a:latin typeface="Calibri"/>
                <a:cs typeface="Calibri"/>
              </a:rPr>
              <a:t>for </a:t>
            </a:r>
            <a:r>
              <a:rPr dirty="0" sz="1600" spc="-5" b="1">
                <a:latin typeface="Calibri"/>
                <a:cs typeface="Calibri"/>
              </a:rPr>
              <a:t>field applications  </a:t>
            </a:r>
            <a:r>
              <a:rPr dirty="0" sz="1600" spc="-10" b="1">
                <a:latin typeface="Calibri"/>
                <a:cs typeface="Calibri"/>
              </a:rPr>
              <a:t>Batch</a:t>
            </a:r>
            <a:r>
              <a:rPr dirty="0" sz="1600" spc="-5" b="1">
                <a:latin typeface="Calibri"/>
                <a:cs typeface="Calibri"/>
              </a:rPr>
              <a:t> </a:t>
            </a:r>
            <a:r>
              <a:rPr dirty="0" sz="1600" b="1">
                <a:latin typeface="Calibri"/>
                <a:cs typeface="Calibri"/>
              </a:rPr>
              <a:t>No:	</a:t>
            </a:r>
            <a:r>
              <a:rPr dirty="0" sz="1600" spc="-5" b="1">
                <a:latin typeface="Calibri"/>
                <a:cs typeface="Calibri"/>
              </a:rPr>
              <a:t>Title</a:t>
            </a:r>
            <a:r>
              <a:rPr dirty="0" sz="1600" spc="-95" b="1">
                <a:latin typeface="Calibri"/>
                <a:cs typeface="Calibri"/>
              </a:rPr>
              <a:t> </a:t>
            </a:r>
            <a:r>
              <a:rPr dirty="0" sz="1600" b="1">
                <a:latin typeface="Calibri"/>
                <a:cs typeface="Calibri"/>
              </a:rPr>
              <a:t>:</a:t>
            </a:r>
            <a:endParaRPr sz="16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sp>
        <p:nvSpPr>
          <p:cNvPr id="3" name="object 3"/>
          <p:cNvSpPr txBox="1">
            <a:spLocks noGrp="1"/>
          </p:cNvSpPr>
          <p:nvPr>
            <p:ph type="title"/>
          </p:nvPr>
        </p:nvSpPr>
        <p:spPr>
          <a:xfrm>
            <a:off x="2259838" y="144271"/>
            <a:ext cx="6234430" cy="482600"/>
          </a:xfrm>
          <a:prstGeom prst="rect"/>
        </p:spPr>
        <p:txBody>
          <a:bodyPr wrap="square" lIns="0" tIns="12700" rIns="0" bIns="0" rtlCol="0" vert="horz">
            <a:spAutoFit/>
          </a:bodyPr>
          <a:lstStyle/>
          <a:p>
            <a:pPr marL="12700">
              <a:lnSpc>
                <a:spcPct val="100000"/>
              </a:lnSpc>
              <a:spcBef>
                <a:spcPts val="100"/>
              </a:spcBef>
            </a:pPr>
            <a:r>
              <a:rPr dirty="0" sz="3000" spc="-5">
                <a:solidFill>
                  <a:srgbClr val="000000"/>
                </a:solidFill>
                <a:latin typeface="Cambria"/>
                <a:cs typeface="Cambria"/>
              </a:rPr>
              <a:t>CO-PO </a:t>
            </a:r>
            <a:r>
              <a:rPr dirty="0" sz="3000" spc="-10">
                <a:solidFill>
                  <a:srgbClr val="000000"/>
                </a:solidFill>
                <a:latin typeface="Cambria"/>
                <a:cs typeface="Cambria"/>
              </a:rPr>
              <a:t>Attainment </a:t>
            </a:r>
            <a:r>
              <a:rPr dirty="0" sz="3000" spc="-15">
                <a:solidFill>
                  <a:srgbClr val="000000"/>
                </a:solidFill>
                <a:latin typeface="Cambria"/>
                <a:cs typeface="Cambria"/>
              </a:rPr>
              <a:t>(Programme</a:t>
            </a:r>
            <a:r>
              <a:rPr dirty="0" sz="3000" spc="-10">
                <a:solidFill>
                  <a:srgbClr val="000000"/>
                </a:solidFill>
                <a:latin typeface="Cambria"/>
                <a:cs typeface="Cambria"/>
              </a:rPr>
              <a:t> </a:t>
            </a:r>
            <a:r>
              <a:rPr dirty="0" sz="3000" spc="-20">
                <a:solidFill>
                  <a:srgbClr val="000000"/>
                </a:solidFill>
                <a:latin typeface="Cambria"/>
                <a:cs typeface="Cambria"/>
              </a:rPr>
              <a:t>Level)</a:t>
            </a:r>
            <a:endParaRPr sz="3000">
              <a:latin typeface="Cambria"/>
              <a:cs typeface="Cambria"/>
            </a:endParaRPr>
          </a:p>
        </p:txBody>
      </p:sp>
      <p:grpSp>
        <p:nvGrpSpPr>
          <p:cNvPr id="4" name="object 4"/>
          <p:cNvGrpSpPr/>
          <p:nvPr/>
        </p:nvGrpSpPr>
        <p:grpSpPr>
          <a:xfrm>
            <a:off x="3752088" y="900683"/>
            <a:ext cx="2543810" cy="535305"/>
            <a:chOff x="3752088" y="900683"/>
            <a:chExt cx="2543810" cy="535305"/>
          </a:xfrm>
        </p:grpSpPr>
        <p:sp>
          <p:nvSpPr>
            <p:cNvPr id="5" name="object 5"/>
            <p:cNvSpPr/>
            <p:nvPr/>
          </p:nvSpPr>
          <p:spPr>
            <a:xfrm>
              <a:off x="3752088" y="934211"/>
              <a:ext cx="2543556" cy="39242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332732" y="900683"/>
              <a:ext cx="1380743" cy="534924"/>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3757803" y="914780"/>
              <a:ext cx="2532126" cy="381000"/>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3757803" y="914780"/>
              <a:ext cx="2532380" cy="381000"/>
            </a:xfrm>
            <a:custGeom>
              <a:avLst/>
              <a:gdLst/>
              <a:ahLst/>
              <a:cxnLst/>
              <a:rect l="l" t="t" r="r" b="b"/>
              <a:pathLst>
                <a:path w="2532379" h="381000">
                  <a:moveTo>
                    <a:pt x="63500" y="0"/>
                  </a:moveTo>
                  <a:lnTo>
                    <a:pt x="38790" y="4992"/>
                  </a:lnTo>
                  <a:lnTo>
                    <a:pt x="18605" y="18605"/>
                  </a:lnTo>
                  <a:lnTo>
                    <a:pt x="4992" y="38790"/>
                  </a:lnTo>
                  <a:lnTo>
                    <a:pt x="0" y="63500"/>
                  </a:lnTo>
                  <a:lnTo>
                    <a:pt x="0" y="317500"/>
                  </a:lnTo>
                  <a:lnTo>
                    <a:pt x="4992" y="342209"/>
                  </a:lnTo>
                  <a:lnTo>
                    <a:pt x="18605" y="362394"/>
                  </a:lnTo>
                  <a:lnTo>
                    <a:pt x="38790" y="376007"/>
                  </a:lnTo>
                  <a:lnTo>
                    <a:pt x="63500" y="381000"/>
                  </a:lnTo>
                  <a:lnTo>
                    <a:pt x="2468626" y="381000"/>
                  </a:lnTo>
                  <a:lnTo>
                    <a:pt x="2493335" y="376007"/>
                  </a:lnTo>
                  <a:lnTo>
                    <a:pt x="2513520" y="362394"/>
                  </a:lnTo>
                  <a:lnTo>
                    <a:pt x="2527133" y="342209"/>
                  </a:lnTo>
                  <a:lnTo>
                    <a:pt x="2532126" y="317500"/>
                  </a:lnTo>
                  <a:lnTo>
                    <a:pt x="2532126" y="63500"/>
                  </a:lnTo>
                  <a:lnTo>
                    <a:pt x="2527133" y="38790"/>
                  </a:lnTo>
                  <a:lnTo>
                    <a:pt x="2513520" y="18605"/>
                  </a:lnTo>
                  <a:lnTo>
                    <a:pt x="2493335" y="4992"/>
                  </a:lnTo>
                  <a:lnTo>
                    <a:pt x="2468626" y="0"/>
                  </a:lnTo>
                  <a:lnTo>
                    <a:pt x="63500" y="0"/>
                  </a:lnTo>
                  <a:close/>
                </a:path>
              </a:pathLst>
            </a:custGeom>
            <a:ln w="9906">
              <a:solidFill>
                <a:srgbClr val="C32C2D"/>
              </a:solidFill>
            </a:ln>
          </p:spPr>
          <p:txBody>
            <a:bodyPr wrap="square" lIns="0" tIns="0" rIns="0" bIns="0" rtlCol="0"/>
            <a:lstStyle/>
            <a:p/>
          </p:txBody>
        </p:sp>
      </p:grpSp>
      <p:sp>
        <p:nvSpPr>
          <p:cNvPr id="9" name="object 9"/>
          <p:cNvSpPr txBox="1"/>
          <p:nvPr/>
        </p:nvSpPr>
        <p:spPr>
          <a:xfrm>
            <a:off x="4473447" y="932688"/>
            <a:ext cx="1100455" cy="330200"/>
          </a:xfrm>
          <a:prstGeom prst="rect">
            <a:avLst/>
          </a:prstGeom>
        </p:spPr>
        <p:txBody>
          <a:bodyPr wrap="square" lIns="0" tIns="12700" rIns="0" bIns="0" rtlCol="0" vert="horz">
            <a:spAutoFit/>
          </a:bodyPr>
          <a:lstStyle/>
          <a:p>
            <a:pPr marL="12700">
              <a:lnSpc>
                <a:spcPct val="100000"/>
              </a:lnSpc>
              <a:spcBef>
                <a:spcPts val="100"/>
              </a:spcBef>
            </a:pPr>
            <a:r>
              <a:rPr dirty="0" sz="2000">
                <a:latin typeface="Cambria"/>
                <a:cs typeface="Cambria"/>
              </a:rPr>
              <a:t>PO</a:t>
            </a:r>
            <a:r>
              <a:rPr dirty="0" sz="2000" spc="-75">
                <a:latin typeface="Cambria"/>
                <a:cs typeface="Cambria"/>
              </a:rPr>
              <a:t> </a:t>
            </a:r>
            <a:r>
              <a:rPr dirty="0" sz="2000" spc="-5">
                <a:latin typeface="Cambria"/>
                <a:cs typeface="Cambria"/>
              </a:rPr>
              <a:t>(1_12)</a:t>
            </a:r>
            <a:endParaRPr sz="2000">
              <a:latin typeface="Cambria"/>
              <a:cs typeface="Cambria"/>
            </a:endParaRPr>
          </a:p>
        </p:txBody>
      </p:sp>
      <p:grpSp>
        <p:nvGrpSpPr>
          <p:cNvPr id="10" name="object 10"/>
          <p:cNvGrpSpPr/>
          <p:nvPr/>
        </p:nvGrpSpPr>
        <p:grpSpPr>
          <a:xfrm>
            <a:off x="3752088" y="1366900"/>
            <a:ext cx="2402840" cy="2317115"/>
            <a:chOff x="3752088" y="1366900"/>
            <a:chExt cx="2402840" cy="2317115"/>
          </a:xfrm>
        </p:grpSpPr>
        <p:sp>
          <p:nvSpPr>
            <p:cNvPr id="11" name="object 11"/>
            <p:cNvSpPr/>
            <p:nvPr/>
          </p:nvSpPr>
          <p:spPr>
            <a:xfrm>
              <a:off x="4099560" y="1390649"/>
              <a:ext cx="1791462" cy="1202436"/>
            </a:xfrm>
            <a:prstGeom prst="rect">
              <a:avLst/>
            </a:prstGeom>
            <a:blipFill>
              <a:blip r:embed="rId5" cstate="print"/>
              <a:stretch>
                <a:fillRect/>
              </a:stretch>
            </a:blipFill>
          </p:spPr>
          <p:txBody>
            <a:bodyPr wrap="square" lIns="0" tIns="0" rIns="0" bIns="0" rtlCol="0"/>
            <a:lstStyle/>
            <a:p/>
          </p:txBody>
        </p:sp>
        <p:sp>
          <p:nvSpPr>
            <p:cNvPr id="12" name="object 12"/>
            <p:cNvSpPr/>
            <p:nvPr/>
          </p:nvSpPr>
          <p:spPr>
            <a:xfrm>
              <a:off x="4109085" y="1371980"/>
              <a:ext cx="1772412" cy="1188720"/>
            </a:xfrm>
            <a:prstGeom prst="rect">
              <a:avLst/>
            </a:prstGeom>
            <a:blipFill>
              <a:blip r:embed="rId6" cstate="print"/>
              <a:stretch>
                <a:fillRect/>
              </a:stretch>
            </a:blipFill>
          </p:spPr>
          <p:txBody>
            <a:bodyPr wrap="square" lIns="0" tIns="0" rIns="0" bIns="0" rtlCol="0"/>
            <a:lstStyle/>
            <a:p/>
          </p:txBody>
        </p:sp>
        <p:sp>
          <p:nvSpPr>
            <p:cNvPr id="13" name="object 13"/>
            <p:cNvSpPr/>
            <p:nvPr/>
          </p:nvSpPr>
          <p:spPr>
            <a:xfrm>
              <a:off x="4109085" y="1371980"/>
              <a:ext cx="1772920" cy="1188720"/>
            </a:xfrm>
            <a:custGeom>
              <a:avLst/>
              <a:gdLst/>
              <a:ahLst/>
              <a:cxnLst/>
              <a:rect l="l" t="t" r="r" b="b"/>
              <a:pathLst>
                <a:path w="1772920" h="1188720">
                  <a:moveTo>
                    <a:pt x="0" y="594360"/>
                  </a:moveTo>
                  <a:lnTo>
                    <a:pt x="886205" y="0"/>
                  </a:lnTo>
                  <a:lnTo>
                    <a:pt x="1772412" y="594360"/>
                  </a:lnTo>
                  <a:lnTo>
                    <a:pt x="886205" y="1188720"/>
                  </a:lnTo>
                  <a:lnTo>
                    <a:pt x="0" y="594360"/>
                  </a:lnTo>
                  <a:close/>
                </a:path>
              </a:pathLst>
            </a:custGeom>
            <a:ln w="9905">
              <a:solidFill>
                <a:srgbClr val="FDB809"/>
              </a:solidFill>
            </a:ln>
          </p:spPr>
          <p:txBody>
            <a:bodyPr wrap="square" lIns="0" tIns="0" rIns="0" bIns="0" rtlCol="0"/>
            <a:lstStyle/>
            <a:p/>
          </p:txBody>
        </p:sp>
        <p:sp>
          <p:nvSpPr>
            <p:cNvPr id="14" name="object 14"/>
            <p:cNvSpPr/>
            <p:nvPr/>
          </p:nvSpPr>
          <p:spPr>
            <a:xfrm>
              <a:off x="3752088" y="3067811"/>
              <a:ext cx="2402586" cy="590550"/>
            </a:xfrm>
            <a:prstGeom prst="rect">
              <a:avLst/>
            </a:prstGeom>
            <a:blipFill>
              <a:blip r:embed="rId7" cstate="print"/>
              <a:stretch>
                <a:fillRect/>
              </a:stretch>
            </a:blipFill>
          </p:spPr>
          <p:txBody>
            <a:bodyPr wrap="square" lIns="0" tIns="0" rIns="0" bIns="0" rtlCol="0"/>
            <a:lstStyle/>
            <a:p/>
          </p:txBody>
        </p:sp>
        <p:sp>
          <p:nvSpPr>
            <p:cNvPr id="15" name="object 15"/>
            <p:cNvSpPr/>
            <p:nvPr/>
          </p:nvSpPr>
          <p:spPr>
            <a:xfrm>
              <a:off x="3797046" y="3095243"/>
              <a:ext cx="2311907" cy="588264"/>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3757803" y="3048380"/>
              <a:ext cx="2391155" cy="579120"/>
            </a:xfrm>
            <a:prstGeom prst="rect">
              <a:avLst/>
            </a:prstGeom>
            <a:blipFill>
              <a:blip r:embed="rId9" cstate="print"/>
              <a:stretch>
                <a:fillRect/>
              </a:stretch>
            </a:blipFill>
          </p:spPr>
          <p:txBody>
            <a:bodyPr wrap="square" lIns="0" tIns="0" rIns="0" bIns="0" rtlCol="0"/>
            <a:lstStyle/>
            <a:p/>
          </p:txBody>
        </p:sp>
        <p:sp>
          <p:nvSpPr>
            <p:cNvPr id="17" name="object 17"/>
            <p:cNvSpPr/>
            <p:nvPr/>
          </p:nvSpPr>
          <p:spPr>
            <a:xfrm>
              <a:off x="3757803" y="3048380"/>
              <a:ext cx="2391410" cy="579120"/>
            </a:xfrm>
            <a:custGeom>
              <a:avLst/>
              <a:gdLst/>
              <a:ahLst/>
              <a:cxnLst/>
              <a:rect l="l" t="t" r="r" b="b"/>
              <a:pathLst>
                <a:path w="2391410" h="579120">
                  <a:moveTo>
                    <a:pt x="0" y="579120"/>
                  </a:moveTo>
                  <a:lnTo>
                    <a:pt x="2391155" y="579120"/>
                  </a:lnTo>
                  <a:lnTo>
                    <a:pt x="2391155" y="0"/>
                  </a:lnTo>
                  <a:lnTo>
                    <a:pt x="0" y="0"/>
                  </a:lnTo>
                  <a:lnTo>
                    <a:pt x="0" y="579120"/>
                  </a:lnTo>
                  <a:close/>
                </a:path>
              </a:pathLst>
            </a:custGeom>
            <a:ln w="9906">
              <a:solidFill>
                <a:srgbClr val="84AA33"/>
              </a:solidFill>
            </a:ln>
          </p:spPr>
          <p:txBody>
            <a:bodyPr wrap="square" lIns="0" tIns="0" rIns="0" bIns="0" rtlCol="0"/>
            <a:lstStyle/>
            <a:p/>
          </p:txBody>
        </p:sp>
      </p:grpSp>
      <p:sp>
        <p:nvSpPr>
          <p:cNvPr id="18" name="object 18"/>
          <p:cNvSpPr txBox="1"/>
          <p:nvPr/>
        </p:nvSpPr>
        <p:spPr>
          <a:xfrm>
            <a:off x="3892296" y="3107182"/>
            <a:ext cx="2121535" cy="452120"/>
          </a:xfrm>
          <a:prstGeom prst="rect">
            <a:avLst/>
          </a:prstGeom>
        </p:spPr>
        <p:txBody>
          <a:bodyPr wrap="square" lIns="0" tIns="12065" rIns="0" bIns="0" rtlCol="0" vert="horz">
            <a:spAutoFit/>
          </a:bodyPr>
          <a:lstStyle/>
          <a:p>
            <a:pPr marL="84455" marR="5080" indent="-72390">
              <a:lnSpc>
                <a:spcPct val="100000"/>
              </a:lnSpc>
              <a:spcBef>
                <a:spcPts val="95"/>
              </a:spcBef>
            </a:pPr>
            <a:r>
              <a:rPr dirty="0" sz="1400" spc="-5">
                <a:latin typeface="Cambria"/>
                <a:cs typeface="Cambria"/>
              </a:rPr>
              <a:t>Define appropriate COs </a:t>
            </a:r>
            <a:r>
              <a:rPr dirty="0" sz="1400" spc="-10">
                <a:latin typeface="Cambria"/>
                <a:cs typeface="Cambria"/>
              </a:rPr>
              <a:t>and  </a:t>
            </a:r>
            <a:r>
              <a:rPr dirty="0" sz="1400" spc="-5">
                <a:latin typeface="Cambria"/>
                <a:cs typeface="Cambria"/>
              </a:rPr>
              <a:t>Devise Learning</a:t>
            </a:r>
            <a:r>
              <a:rPr dirty="0" sz="1400" spc="15">
                <a:latin typeface="Cambria"/>
                <a:cs typeface="Cambria"/>
              </a:rPr>
              <a:t> </a:t>
            </a:r>
            <a:r>
              <a:rPr dirty="0" sz="1400" spc="-5">
                <a:latin typeface="Cambria"/>
                <a:cs typeface="Cambria"/>
              </a:rPr>
              <a:t>activities</a:t>
            </a:r>
            <a:endParaRPr sz="1400">
              <a:latin typeface="Cambria"/>
              <a:cs typeface="Cambria"/>
            </a:endParaRPr>
          </a:p>
        </p:txBody>
      </p:sp>
      <p:grpSp>
        <p:nvGrpSpPr>
          <p:cNvPr id="19" name="object 19"/>
          <p:cNvGrpSpPr/>
          <p:nvPr/>
        </p:nvGrpSpPr>
        <p:grpSpPr>
          <a:xfrm>
            <a:off x="3681221" y="3729101"/>
            <a:ext cx="2614930" cy="791845"/>
            <a:chOff x="3681221" y="3729101"/>
            <a:chExt cx="2614930" cy="791845"/>
          </a:xfrm>
        </p:grpSpPr>
        <p:sp>
          <p:nvSpPr>
            <p:cNvPr id="20" name="object 20"/>
            <p:cNvSpPr/>
            <p:nvPr/>
          </p:nvSpPr>
          <p:spPr>
            <a:xfrm>
              <a:off x="3681221" y="3753612"/>
              <a:ext cx="2614422" cy="708660"/>
            </a:xfrm>
            <a:prstGeom prst="rect">
              <a:avLst/>
            </a:prstGeom>
            <a:blipFill>
              <a:blip r:embed="rId10" cstate="print"/>
              <a:stretch>
                <a:fillRect/>
              </a:stretch>
            </a:blipFill>
          </p:spPr>
          <p:txBody>
            <a:bodyPr wrap="square" lIns="0" tIns="0" rIns="0" bIns="0" rtlCol="0"/>
            <a:lstStyle/>
            <a:p/>
          </p:txBody>
        </p:sp>
        <p:sp>
          <p:nvSpPr>
            <p:cNvPr id="21" name="object 21"/>
            <p:cNvSpPr/>
            <p:nvPr/>
          </p:nvSpPr>
          <p:spPr>
            <a:xfrm>
              <a:off x="4403597" y="4039362"/>
              <a:ext cx="1169670" cy="481583"/>
            </a:xfrm>
            <a:prstGeom prst="rect">
              <a:avLst/>
            </a:prstGeom>
            <a:blipFill>
              <a:blip r:embed="rId11" cstate="print"/>
              <a:stretch>
                <a:fillRect/>
              </a:stretch>
            </a:blipFill>
          </p:spPr>
          <p:txBody>
            <a:bodyPr wrap="square" lIns="0" tIns="0" rIns="0" bIns="0" rtlCol="0"/>
            <a:lstStyle/>
            <a:p/>
          </p:txBody>
        </p:sp>
        <p:sp>
          <p:nvSpPr>
            <p:cNvPr id="22" name="object 22"/>
            <p:cNvSpPr/>
            <p:nvPr/>
          </p:nvSpPr>
          <p:spPr>
            <a:xfrm>
              <a:off x="3686936" y="3734181"/>
              <a:ext cx="2602991" cy="697230"/>
            </a:xfrm>
            <a:prstGeom prst="rect">
              <a:avLst/>
            </a:prstGeom>
            <a:blipFill>
              <a:blip r:embed="rId12" cstate="print"/>
              <a:stretch>
                <a:fillRect/>
              </a:stretch>
            </a:blipFill>
          </p:spPr>
          <p:txBody>
            <a:bodyPr wrap="square" lIns="0" tIns="0" rIns="0" bIns="0" rtlCol="0"/>
            <a:lstStyle/>
            <a:p/>
          </p:txBody>
        </p:sp>
        <p:sp>
          <p:nvSpPr>
            <p:cNvPr id="23" name="object 23"/>
            <p:cNvSpPr/>
            <p:nvPr/>
          </p:nvSpPr>
          <p:spPr>
            <a:xfrm>
              <a:off x="3686936" y="3734181"/>
              <a:ext cx="2603500" cy="697230"/>
            </a:xfrm>
            <a:custGeom>
              <a:avLst/>
              <a:gdLst/>
              <a:ahLst/>
              <a:cxnLst/>
              <a:rect l="l" t="t" r="r" b="b"/>
              <a:pathLst>
                <a:path w="2603500" h="697229">
                  <a:moveTo>
                    <a:pt x="0" y="697230"/>
                  </a:moveTo>
                  <a:lnTo>
                    <a:pt x="2602991" y="697230"/>
                  </a:lnTo>
                  <a:lnTo>
                    <a:pt x="2602991" y="0"/>
                  </a:lnTo>
                  <a:lnTo>
                    <a:pt x="0" y="0"/>
                  </a:lnTo>
                  <a:lnTo>
                    <a:pt x="0" y="697230"/>
                  </a:lnTo>
                  <a:close/>
                </a:path>
              </a:pathLst>
            </a:custGeom>
            <a:ln w="9905">
              <a:solidFill>
                <a:srgbClr val="954304"/>
              </a:solidFill>
            </a:ln>
          </p:spPr>
          <p:txBody>
            <a:bodyPr wrap="square" lIns="0" tIns="0" rIns="0" bIns="0" rtlCol="0"/>
            <a:lstStyle/>
            <a:p/>
          </p:txBody>
        </p:sp>
      </p:grpSp>
      <p:sp>
        <p:nvSpPr>
          <p:cNvPr id="24" name="object 24"/>
          <p:cNvSpPr txBox="1"/>
          <p:nvPr/>
        </p:nvSpPr>
        <p:spPr>
          <a:xfrm>
            <a:off x="4529073" y="4064000"/>
            <a:ext cx="91948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mbria"/>
                <a:cs typeface="Cambria"/>
              </a:rPr>
              <a:t>Evaluate.</a:t>
            </a:r>
            <a:endParaRPr sz="1800">
              <a:latin typeface="Cambria"/>
              <a:cs typeface="Cambria"/>
            </a:endParaRPr>
          </a:p>
        </p:txBody>
      </p:sp>
      <p:grpSp>
        <p:nvGrpSpPr>
          <p:cNvPr id="25" name="object 25"/>
          <p:cNvGrpSpPr/>
          <p:nvPr/>
        </p:nvGrpSpPr>
        <p:grpSpPr>
          <a:xfrm>
            <a:off x="3713226" y="4779136"/>
            <a:ext cx="2613660" cy="545465"/>
            <a:chOff x="3713226" y="4779136"/>
            <a:chExt cx="2613660" cy="545465"/>
          </a:xfrm>
        </p:grpSpPr>
        <p:sp>
          <p:nvSpPr>
            <p:cNvPr id="26" name="object 26"/>
            <p:cNvSpPr/>
            <p:nvPr/>
          </p:nvSpPr>
          <p:spPr>
            <a:xfrm>
              <a:off x="3713226" y="4803647"/>
              <a:ext cx="2613660" cy="489203"/>
            </a:xfrm>
            <a:prstGeom prst="rect">
              <a:avLst/>
            </a:prstGeom>
            <a:blipFill>
              <a:blip r:embed="rId13" cstate="print"/>
              <a:stretch>
                <a:fillRect/>
              </a:stretch>
            </a:blipFill>
          </p:spPr>
          <p:txBody>
            <a:bodyPr wrap="square" lIns="0" tIns="0" rIns="0" bIns="0" rtlCol="0"/>
            <a:lstStyle/>
            <a:p/>
          </p:txBody>
        </p:sp>
        <p:sp>
          <p:nvSpPr>
            <p:cNvPr id="27" name="object 27"/>
            <p:cNvSpPr/>
            <p:nvPr/>
          </p:nvSpPr>
          <p:spPr>
            <a:xfrm>
              <a:off x="3854958" y="4842509"/>
              <a:ext cx="2328672" cy="481583"/>
            </a:xfrm>
            <a:prstGeom prst="rect">
              <a:avLst/>
            </a:prstGeom>
            <a:blipFill>
              <a:blip r:embed="rId14" cstate="print"/>
              <a:stretch>
                <a:fillRect/>
              </a:stretch>
            </a:blipFill>
          </p:spPr>
          <p:txBody>
            <a:bodyPr wrap="square" lIns="0" tIns="0" rIns="0" bIns="0" rtlCol="0"/>
            <a:lstStyle/>
            <a:p/>
          </p:txBody>
        </p:sp>
        <p:sp>
          <p:nvSpPr>
            <p:cNvPr id="28" name="object 28"/>
            <p:cNvSpPr/>
            <p:nvPr/>
          </p:nvSpPr>
          <p:spPr>
            <a:xfrm>
              <a:off x="3718941" y="4784216"/>
              <a:ext cx="2602230" cy="477773"/>
            </a:xfrm>
            <a:prstGeom prst="rect">
              <a:avLst/>
            </a:prstGeom>
            <a:blipFill>
              <a:blip r:embed="rId15" cstate="print"/>
              <a:stretch>
                <a:fillRect/>
              </a:stretch>
            </a:blipFill>
          </p:spPr>
          <p:txBody>
            <a:bodyPr wrap="square" lIns="0" tIns="0" rIns="0" bIns="0" rtlCol="0"/>
            <a:lstStyle/>
            <a:p/>
          </p:txBody>
        </p:sp>
        <p:sp>
          <p:nvSpPr>
            <p:cNvPr id="29" name="object 29"/>
            <p:cNvSpPr/>
            <p:nvPr/>
          </p:nvSpPr>
          <p:spPr>
            <a:xfrm>
              <a:off x="3718941" y="4784216"/>
              <a:ext cx="2602230" cy="478155"/>
            </a:xfrm>
            <a:custGeom>
              <a:avLst/>
              <a:gdLst/>
              <a:ahLst/>
              <a:cxnLst/>
              <a:rect l="l" t="t" r="r" b="b"/>
              <a:pathLst>
                <a:path w="2602229" h="478154">
                  <a:moveTo>
                    <a:pt x="0" y="477773"/>
                  </a:moveTo>
                  <a:lnTo>
                    <a:pt x="2602230" y="477773"/>
                  </a:lnTo>
                  <a:lnTo>
                    <a:pt x="2602230" y="0"/>
                  </a:lnTo>
                  <a:lnTo>
                    <a:pt x="0" y="0"/>
                  </a:lnTo>
                  <a:lnTo>
                    <a:pt x="0" y="477773"/>
                  </a:lnTo>
                  <a:close/>
                </a:path>
              </a:pathLst>
            </a:custGeom>
            <a:ln w="9906">
              <a:solidFill>
                <a:srgbClr val="465A8D"/>
              </a:solidFill>
            </a:ln>
          </p:spPr>
          <p:txBody>
            <a:bodyPr wrap="square" lIns="0" tIns="0" rIns="0" bIns="0" rtlCol="0"/>
            <a:lstStyle/>
            <a:p/>
          </p:txBody>
        </p:sp>
      </p:grpSp>
      <p:sp>
        <p:nvSpPr>
          <p:cNvPr id="30" name="object 30"/>
          <p:cNvSpPr txBox="1"/>
          <p:nvPr/>
        </p:nvSpPr>
        <p:spPr>
          <a:xfrm>
            <a:off x="3980688" y="4867147"/>
            <a:ext cx="207772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mbria"/>
                <a:cs typeface="Cambria"/>
              </a:rPr>
              <a:t>Assessment</a:t>
            </a:r>
            <a:r>
              <a:rPr dirty="0" sz="1800" spc="-55">
                <a:latin typeface="Cambria"/>
                <a:cs typeface="Cambria"/>
              </a:rPr>
              <a:t> </a:t>
            </a:r>
            <a:r>
              <a:rPr dirty="0" sz="1800" spc="-5">
                <a:latin typeface="Cambria"/>
                <a:cs typeface="Cambria"/>
              </a:rPr>
              <a:t>Methods</a:t>
            </a:r>
            <a:endParaRPr sz="1800">
              <a:latin typeface="Cambria"/>
              <a:cs typeface="Cambria"/>
            </a:endParaRPr>
          </a:p>
        </p:txBody>
      </p:sp>
      <p:grpSp>
        <p:nvGrpSpPr>
          <p:cNvPr id="31" name="object 31"/>
          <p:cNvGrpSpPr/>
          <p:nvPr/>
        </p:nvGrpSpPr>
        <p:grpSpPr>
          <a:xfrm>
            <a:off x="4882134" y="1223391"/>
            <a:ext cx="4656455" cy="2736850"/>
            <a:chOff x="4882134" y="1223391"/>
            <a:chExt cx="4656455" cy="2736850"/>
          </a:xfrm>
        </p:grpSpPr>
        <p:sp>
          <p:nvSpPr>
            <p:cNvPr id="32" name="object 32"/>
            <p:cNvSpPr/>
            <p:nvPr/>
          </p:nvSpPr>
          <p:spPr>
            <a:xfrm>
              <a:off x="4903470" y="1248156"/>
              <a:ext cx="226313" cy="342138"/>
            </a:xfrm>
            <a:prstGeom prst="rect">
              <a:avLst/>
            </a:prstGeom>
            <a:blipFill>
              <a:blip r:embed="rId16" cstate="print"/>
              <a:stretch>
                <a:fillRect/>
              </a:stretch>
            </a:blipFill>
          </p:spPr>
          <p:txBody>
            <a:bodyPr wrap="square" lIns="0" tIns="0" rIns="0" bIns="0" rtlCol="0"/>
            <a:lstStyle/>
            <a:p/>
          </p:txBody>
        </p:sp>
        <p:sp>
          <p:nvSpPr>
            <p:cNvPr id="33" name="object 33"/>
            <p:cNvSpPr/>
            <p:nvPr/>
          </p:nvSpPr>
          <p:spPr>
            <a:xfrm>
              <a:off x="4957826" y="1223391"/>
              <a:ext cx="117601" cy="228600"/>
            </a:xfrm>
            <a:prstGeom prst="rect">
              <a:avLst/>
            </a:prstGeom>
            <a:blipFill>
              <a:blip r:embed="rId17" cstate="print"/>
              <a:stretch>
                <a:fillRect/>
              </a:stretch>
            </a:blipFill>
          </p:spPr>
          <p:txBody>
            <a:bodyPr wrap="square" lIns="0" tIns="0" rIns="0" bIns="0" rtlCol="0"/>
            <a:lstStyle/>
            <a:p/>
          </p:txBody>
        </p:sp>
        <p:sp>
          <p:nvSpPr>
            <p:cNvPr id="34" name="object 34"/>
            <p:cNvSpPr/>
            <p:nvPr/>
          </p:nvSpPr>
          <p:spPr>
            <a:xfrm>
              <a:off x="6757035" y="2210180"/>
              <a:ext cx="2768600" cy="762000"/>
            </a:xfrm>
            <a:custGeom>
              <a:avLst/>
              <a:gdLst/>
              <a:ahLst/>
              <a:cxnLst/>
              <a:rect l="l" t="t" r="r" b="b"/>
              <a:pathLst>
                <a:path w="2768600" h="762000">
                  <a:moveTo>
                    <a:pt x="2768346" y="0"/>
                  </a:moveTo>
                  <a:lnTo>
                    <a:pt x="0" y="0"/>
                  </a:lnTo>
                  <a:lnTo>
                    <a:pt x="0" y="762000"/>
                  </a:lnTo>
                  <a:lnTo>
                    <a:pt x="2768346" y="762000"/>
                  </a:lnTo>
                  <a:lnTo>
                    <a:pt x="2768346" y="0"/>
                  </a:lnTo>
                  <a:close/>
                </a:path>
              </a:pathLst>
            </a:custGeom>
            <a:solidFill>
              <a:srgbClr val="FFFFFF"/>
            </a:solidFill>
          </p:spPr>
          <p:txBody>
            <a:bodyPr wrap="square" lIns="0" tIns="0" rIns="0" bIns="0" rtlCol="0"/>
            <a:lstStyle/>
            <a:p/>
          </p:txBody>
        </p:sp>
        <p:sp>
          <p:nvSpPr>
            <p:cNvPr id="35" name="object 35"/>
            <p:cNvSpPr/>
            <p:nvPr/>
          </p:nvSpPr>
          <p:spPr>
            <a:xfrm>
              <a:off x="6757035" y="2210180"/>
              <a:ext cx="2768600" cy="762000"/>
            </a:xfrm>
            <a:custGeom>
              <a:avLst/>
              <a:gdLst/>
              <a:ahLst/>
              <a:cxnLst/>
              <a:rect l="l" t="t" r="r" b="b"/>
              <a:pathLst>
                <a:path w="2768600" h="762000">
                  <a:moveTo>
                    <a:pt x="0" y="762000"/>
                  </a:moveTo>
                  <a:lnTo>
                    <a:pt x="2768346" y="762000"/>
                  </a:lnTo>
                  <a:lnTo>
                    <a:pt x="2768346" y="0"/>
                  </a:lnTo>
                  <a:lnTo>
                    <a:pt x="0" y="0"/>
                  </a:lnTo>
                  <a:lnTo>
                    <a:pt x="0" y="762000"/>
                  </a:lnTo>
                  <a:close/>
                </a:path>
              </a:pathLst>
            </a:custGeom>
            <a:ln w="25146">
              <a:solidFill>
                <a:srgbClr val="FDB809"/>
              </a:solidFill>
            </a:ln>
          </p:spPr>
          <p:txBody>
            <a:bodyPr wrap="square" lIns="0" tIns="0" rIns="0" bIns="0" rtlCol="0"/>
            <a:lstStyle/>
            <a:p/>
          </p:txBody>
        </p:sp>
        <p:sp>
          <p:nvSpPr>
            <p:cNvPr id="36" name="object 36"/>
            <p:cNvSpPr/>
            <p:nvPr/>
          </p:nvSpPr>
          <p:spPr>
            <a:xfrm>
              <a:off x="4882134" y="2665476"/>
              <a:ext cx="226313" cy="475488"/>
            </a:xfrm>
            <a:prstGeom prst="rect">
              <a:avLst/>
            </a:prstGeom>
            <a:blipFill>
              <a:blip r:embed="rId18" cstate="print"/>
              <a:stretch>
                <a:fillRect/>
              </a:stretch>
            </a:blipFill>
          </p:spPr>
          <p:txBody>
            <a:bodyPr wrap="square" lIns="0" tIns="0" rIns="0" bIns="0" rtlCol="0"/>
            <a:lstStyle/>
            <a:p/>
          </p:txBody>
        </p:sp>
        <p:sp>
          <p:nvSpPr>
            <p:cNvPr id="37" name="object 37"/>
            <p:cNvSpPr/>
            <p:nvPr/>
          </p:nvSpPr>
          <p:spPr>
            <a:xfrm>
              <a:off x="4936490" y="2640711"/>
              <a:ext cx="118110" cy="361950"/>
            </a:xfrm>
            <a:custGeom>
              <a:avLst/>
              <a:gdLst/>
              <a:ahLst/>
              <a:cxnLst/>
              <a:rect l="l" t="t" r="r" b="b"/>
              <a:pathLst>
                <a:path w="118110" h="361950">
                  <a:moveTo>
                    <a:pt x="13970" y="246506"/>
                  </a:moveTo>
                  <a:lnTo>
                    <a:pt x="8000" y="249936"/>
                  </a:lnTo>
                  <a:lnTo>
                    <a:pt x="2032" y="253491"/>
                  </a:lnTo>
                  <a:lnTo>
                    <a:pt x="0" y="261238"/>
                  </a:lnTo>
                  <a:lnTo>
                    <a:pt x="3429" y="267208"/>
                  </a:lnTo>
                  <a:lnTo>
                    <a:pt x="58800" y="361950"/>
                  </a:lnTo>
                  <a:lnTo>
                    <a:pt x="73349" y="337058"/>
                  </a:lnTo>
                  <a:lnTo>
                    <a:pt x="46227" y="337058"/>
                  </a:lnTo>
                  <a:lnTo>
                    <a:pt x="46227" y="290430"/>
                  </a:lnTo>
                  <a:lnTo>
                    <a:pt x="25273" y="254508"/>
                  </a:lnTo>
                  <a:lnTo>
                    <a:pt x="21717" y="248538"/>
                  </a:lnTo>
                  <a:lnTo>
                    <a:pt x="13970" y="246506"/>
                  </a:lnTo>
                  <a:close/>
                </a:path>
                <a:path w="118110" h="361950">
                  <a:moveTo>
                    <a:pt x="46228" y="290430"/>
                  </a:moveTo>
                  <a:lnTo>
                    <a:pt x="46227" y="337058"/>
                  </a:lnTo>
                  <a:lnTo>
                    <a:pt x="71374" y="337058"/>
                  </a:lnTo>
                  <a:lnTo>
                    <a:pt x="71374" y="330708"/>
                  </a:lnTo>
                  <a:lnTo>
                    <a:pt x="47879" y="330708"/>
                  </a:lnTo>
                  <a:lnTo>
                    <a:pt x="58801" y="311984"/>
                  </a:lnTo>
                  <a:lnTo>
                    <a:pt x="46228" y="290430"/>
                  </a:lnTo>
                  <a:close/>
                </a:path>
                <a:path w="118110" h="361950">
                  <a:moveTo>
                    <a:pt x="103632" y="246506"/>
                  </a:moveTo>
                  <a:lnTo>
                    <a:pt x="95885" y="248538"/>
                  </a:lnTo>
                  <a:lnTo>
                    <a:pt x="92329" y="254508"/>
                  </a:lnTo>
                  <a:lnTo>
                    <a:pt x="71374" y="290430"/>
                  </a:lnTo>
                  <a:lnTo>
                    <a:pt x="71374" y="337058"/>
                  </a:lnTo>
                  <a:lnTo>
                    <a:pt x="73349" y="337058"/>
                  </a:lnTo>
                  <a:lnTo>
                    <a:pt x="114173" y="267208"/>
                  </a:lnTo>
                  <a:lnTo>
                    <a:pt x="117601" y="261238"/>
                  </a:lnTo>
                  <a:lnTo>
                    <a:pt x="115570" y="253491"/>
                  </a:lnTo>
                  <a:lnTo>
                    <a:pt x="109600" y="249936"/>
                  </a:lnTo>
                  <a:lnTo>
                    <a:pt x="103632" y="246506"/>
                  </a:lnTo>
                  <a:close/>
                </a:path>
                <a:path w="118110" h="361950">
                  <a:moveTo>
                    <a:pt x="58801" y="311984"/>
                  </a:moveTo>
                  <a:lnTo>
                    <a:pt x="47879" y="330708"/>
                  </a:lnTo>
                  <a:lnTo>
                    <a:pt x="69723" y="330708"/>
                  </a:lnTo>
                  <a:lnTo>
                    <a:pt x="58801" y="311984"/>
                  </a:lnTo>
                  <a:close/>
                </a:path>
                <a:path w="118110" h="361950">
                  <a:moveTo>
                    <a:pt x="71374" y="290430"/>
                  </a:moveTo>
                  <a:lnTo>
                    <a:pt x="58801" y="311984"/>
                  </a:lnTo>
                  <a:lnTo>
                    <a:pt x="69723" y="330708"/>
                  </a:lnTo>
                  <a:lnTo>
                    <a:pt x="71374" y="330708"/>
                  </a:lnTo>
                  <a:lnTo>
                    <a:pt x="71374" y="290430"/>
                  </a:lnTo>
                  <a:close/>
                </a:path>
                <a:path w="118110" h="361950">
                  <a:moveTo>
                    <a:pt x="71374" y="0"/>
                  </a:moveTo>
                  <a:lnTo>
                    <a:pt x="46227" y="0"/>
                  </a:lnTo>
                  <a:lnTo>
                    <a:pt x="46228" y="290430"/>
                  </a:lnTo>
                  <a:lnTo>
                    <a:pt x="58801" y="311984"/>
                  </a:lnTo>
                  <a:lnTo>
                    <a:pt x="71374" y="290430"/>
                  </a:lnTo>
                  <a:lnTo>
                    <a:pt x="71374" y="0"/>
                  </a:lnTo>
                  <a:close/>
                </a:path>
              </a:pathLst>
            </a:custGeom>
            <a:solidFill>
              <a:srgbClr val="FDB809"/>
            </a:solidFill>
          </p:spPr>
          <p:txBody>
            <a:bodyPr wrap="square" lIns="0" tIns="0" rIns="0" bIns="0" rtlCol="0"/>
            <a:lstStyle/>
            <a:p/>
          </p:txBody>
        </p:sp>
        <p:sp>
          <p:nvSpPr>
            <p:cNvPr id="38" name="object 38"/>
            <p:cNvSpPr/>
            <p:nvPr/>
          </p:nvSpPr>
          <p:spPr>
            <a:xfrm>
              <a:off x="4882134" y="3598926"/>
              <a:ext cx="226313" cy="361188"/>
            </a:xfrm>
            <a:prstGeom prst="rect">
              <a:avLst/>
            </a:prstGeom>
            <a:blipFill>
              <a:blip r:embed="rId19" cstate="print"/>
              <a:stretch>
                <a:fillRect/>
              </a:stretch>
            </a:blipFill>
          </p:spPr>
          <p:txBody>
            <a:bodyPr wrap="square" lIns="0" tIns="0" rIns="0" bIns="0" rtlCol="0"/>
            <a:lstStyle/>
            <a:p/>
          </p:txBody>
        </p:sp>
        <p:sp>
          <p:nvSpPr>
            <p:cNvPr id="39" name="object 39"/>
            <p:cNvSpPr/>
            <p:nvPr/>
          </p:nvSpPr>
          <p:spPr>
            <a:xfrm>
              <a:off x="4936490" y="3574161"/>
              <a:ext cx="117601" cy="247776"/>
            </a:xfrm>
            <a:prstGeom prst="rect">
              <a:avLst/>
            </a:prstGeom>
            <a:blipFill>
              <a:blip r:embed="rId20" cstate="print"/>
              <a:stretch>
                <a:fillRect/>
              </a:stretch>
            </a:blipFill>
          </p:spPr>
          <p:txBody>
            <a:bodyPr wrap="square" lIns="0" tIns="0" rIns="0" bIns="0" rtlCol="0"/>
            <a:lstStyle/>
            <a:p/>
          </p:txBody>
        </p:sp>
      </p:grpSp>
      <p:sp>
        <p:nvSpPr>
          <p:cNvPr id="40" name="object 40"/>
          <p:cNvSpPr txBox="1"/>
          <p:nvPr/>
        </p:nvSpPr>
        <p:spPr>
          <a:xfrm>
            <a:off x="6922516" y="2206498"/>
            <a:ext cx="2437765" cy="757555"/>
          </a:xfrm>
          <a:prstGeom prst="rect">
            <a:avLst/>
          </a:prstGeom>
        </p:spPr>
        <p:txBody>
          <a:bodyPr wrap="square" lIns="0" tIns="12700" rIns="0" bIns="0" rtlCol="0" vert="horz">
            <a:spAutoFit/>
          </a:bodyPr>
          <a:lstStyle/>
          <a:p>
            <a:pPr algn="ctr" marL="12700" marR="5080" indent="-1270">
              <a:lnSpc>
                <a:spcPct val="100000"/>
              </a:lnSpc>
              <a:spcBef>
                <a:spcPts val="100"/>
              </a:spcBef>
            </a:pPr>
            <a:r>
              <a:rPr dirty="0" sz="1600" spc="-5" b="1">
                <a:solidFill>
                  <a:srgbClr val="FF0000"/>
                </a:solidFill>
                <a:latin typeface="Cambria"/>
                <a:cs typeface="Cambria"/>
              </a:rPr>
              <a:t>Select </a:t>
            </a:r>
            <a:r>
              <a:rPr dirty="0" sz="1600" b="1">
                <a:solidFill>
                  <a:srgbClr val="FF0000"/>
                </a:solidFill>
                <a:latin typeface="Cambria"/>
                <a:cs typeface="Cambria"/>
              </a:rPr>
              <a:t>2 </a:t>
            </a:r>
            <a:r>
              <a:rPr dirty="0" sz="1600" spc="-5" b="1">
                <a:solidFill>
                  <a:srgbClr val="FF0000"/>
                </a:solidFill>
                <a:latin typeface="Cambria"/>
                <a:cs typeface="Cambria"/>
              </a:rPr>
              <a:t>to </a:t>
            </a:r>
            <a:r>
              <a:rPr dirty="0" sz="1600" b="1">
                <a:solidFill>
                  <a:srgbClr val="FF0000"/>
                </a:solidFill>
                <a:latin typeface="Cambria"/>
                <a:cs typeface="Cambria"/>
              </a:rPr>
              <a:t>3 </a:t>
            </a:r>
            <a:r>
              <a:rPr dirty="0" sz="1600" spc="-5" b="1">
                <a:solidFill>
                  <a:srgbClr val="FF0000"/>
                </a:solidFill>
                <a:latin typeface="Cambria"/>
                <a:cs typeface="Cambria"/>
              </a:rPr>
              <a:t>Compulsory  Courses/Projects for</a:t>
            </a:r>
            <a:r>
              <a:rPr dirty="0" sz="1600" spc="-35" b="1">
                <a:solidFill>
                  <a:srgbClr val="FF0000"/>
                </a:solidFill>
                <a:latin typeface="Cambria"/>
                <a:cs typeface="Cambria"/>
              </a:rPr>
              <a:t> </a:t>
            </a:r>
            <a:r>
              <a:rPr dirty="0" sz="1600" b="1">
                <a:solidFill>
                  <a:srgbClr val="FF0000"/>
                </a:solidFill>
                <a:latin typeface="Cambria"/>
                <a:cs typeface="Cambria"/>
              </a:rPr>
              <a:t>each  PO</a:t>
            </a:r>
            <a:endParaRPr sz="1600">
              <a:latin typeface="Cambria"/>
              <a:cs typeface="Cambria"/>
            </a:endParaRPr>
          </a:p>
        </p:txBody>
      </p:sp>
      <p:sp>
        <p:nvSpPr>
          <p:cNvPr id="41" name="object 41"/>
          <p:cNvSpPr/>
          <p:nvPr/>
        </p:nvSpPr>
        <p:spPr>
          <a:xfrm>
            <a:off x="1682876" y="4855083"/>
            <a:ext cx="1511935" cy="342900"/>
          </a:xfrm>
          <a:custGeom>
            <a:avLst/>
            <a:gdLst/>
            <a:ahLst/>
            <a:cxnLst/>
            <a:rect l="l" t="t" r="r" b="b"/>
            <a:pathLst>
              <a:path w="1511935" h="342900">
                <a:moveTo>
                  <a:pt x="1511808" y="0"/>
                </a:moveTo>
                <a:lnTo>
                  <a:pt x="0" y="0"/>
                </a:lnTo>
                <a:lnTo>
                  <a:pt x="0" y="342900"/>
                </a:lnTo>
                <a:lnTo>
                  <a:pt x="1511808" y="342900"/>
                </a:lnTo>
                <a:lnTo>
                  <a:pt x="1511808" y="0"/>
                </a:lnTo>
                <a:close/>
              </a:path>
            </a:pathLst>
          </a:custGeom>
          <a:solidFill>
            <a:srgbClr val="FFFFFF"/>
          </a:solidFill>
        </p:spPr>
        <p:txBody>
          <a:bodyPr wrap="square" lIns="0" tIns="0" rIns="0" bIns="0" rtlCol="0"/>
          <a:lstStyle/>
          <a:p/>
        </p:txBody>
      </p:sp>
      <p:sp>
        <p:nvSpPr>
          <p:cNvPr id="42" name="object 42"/>
          <p:cNvSpPr txBox="1"/>
          <p:nvPr/>
        </p:nvSpPr>
        <p:spPr>
          <a:xfrm>
            <a:off x="1682876" y="4855083"/>
            <a:ext cx="1511935" cy="342900"/>
          </a:xfrm>
          <a:prstGeom prst="rect">
            <a:avLst/>
          </a:prstGeom>
          <a:ln w="25146">
            <a:solidFill>
              <a:srgbClr val="954304"/>
            </a:solidFill>
          </a:ln>
        </p:spPr>
        <p:txBody>
          <a:bodyPr wrap="square" lIns="0" tIns="7620" rIns="0" bIns="0" rtlCol="0" vert="horz">
            <a:spAutoFit/>
          </a:bodyPr>
          <a:lstStyle/>
          <a:p>
            <a:pPr marL="121285">
              <a:lnSpc>
                <a:spcPct val="100000"/>
              </a:lnSpc>
              <a:spcBef>
                <a:spcPts val="60"/>
              </a:spcBef>
            </a:pPr>
            <a:r>
              <a:rPr dirty="0" sz="2050" spc="-5">
                <a:latin typeface="Cambria"/>
                <a:cs typeface="Cambria"/>
              </a:rPr>
              <a:t>Direct</a:t>
            </a:r>
            <a:r>
              <a:rPr dirty="0" sz="2050" spc="-85">
                <a:latin typeface="Cambria"/>
                <a:cs typeface="Cambria"/>
              </a:rPr>
              <a:t> </a:t>
            </a:r>
            <a:r>
              <a:rPr dirty="0" sz="1800">
                <a:latin typeface="Cambria"/>
                <a:cs typeface="Cambria"/>
              </a:rPr>
              <a:t>Tools</a:t>
            </a:r>
            <a:endParaRPr sz="1800">
              <a:latin typeface="Cambria"/>
              <a:cs typeface="Cambria"/>
            </a:endParaRPr>
          </a:p>
        </p:txBody>
      </p:sp>
      <p:sp>
        <p:nvSpPr>
          <p:cNvPr id="43" name="object 43"/>
          <p:cNvSpPr/>
          <p:nvPr/>
        </p:nvSpPr>
        <p:spPr>
          <a:xfrm>
            <a:off x="6641210" y="4724780"/>
            <a:ext cx="1477645" cy="469900"/>
          </a:xfrm>
          <a:custGeom>
            <a:avLst/>
            <a:gdLst/>
            <a:ahLst/>
            <a:cxnLst/>
            <a:rect l="l" t="t" r="r" b="b"/>
            <a:pathLst>
              <a:path w="1477645" h="469900">
                <a:moveTo>
                  <a:pt x="1477518" y="0"/>
                </a:moveTo>
                <a:lnTo>
                  <a:pt x="0" y="0"/>
                </a:lnTo>
                <a:lnTo>
                  <a:pt x="0" y="469392"/>
                </a:lnTo>
                <a:lnTo>
                  <a:pt x="1477518" y="469392"/>
                </a:lnTo>
                <a:lnTo>
                  <a:pt x="1477518" y="0"/>
                </a:lnTo>
                <a:close/>
              </a:path>
            </a:pathLst>
          </a:custGeom>
          <a:solidFill>
            <a:srgbClr val="FFFFFF"/>
          </a:solidFill>
        </p:spPr>
        <p:txBody>
          <a:bodyPr wrap="square" lIns="0" tIns="0" rIns="0" bIns="0" rtlCol="0"/>
          <a:lstStyle/>
          <a:p/>
        </p:txBody>
      </p:sp>
      <p:sp>
        <p:nvSpPr>
          <p:cNvPr id="44" name="object 44"/>
          <p:cNvSpPr txBox="1"/>
          <p:nvPr/>
        </p:nvSpPr>
        <p:spPr>
          <a:xfrm>
            <a:off x="6641210" y="4724780"/>
            <a:ext cx="1477645" cy="469900"/>
          </a:xfrm>
          <a:prstGeom prst="rect">
            <a:avLst/>
          </a:prstGeom>
          <a:ln w="25146">
            <a:solidFill>
              <a:srgbClr val="FDB809"/>
            </a:solidFill>
          </a:ln>
        </p:spPr>
        <p:txBody>
          <a:bodyPr wrap="square" lIns="0" tIns="0" rIns="0" bIns="0" rtlCol="0" vert="horz">
            <a:spAutoFit/>
          </a:bodyPr>
          <a:lstStyle/>
          <a:p>
            <a:pPr marL="351155">
              <a:lnSpc>
                <a:spcPts val="1800"/>
              </a:lnSpc>
            </a:pPr>
            <a:r>
              <a:rPr dirty="0" sz="1800" spc="-5">
                <a:latin typeface="Cambria"/>
                <a:cs typeface="Cambria"/>
              </a:rPr>
              <a:t>Indirect</a:t>
            </a:r>
            <a:endParaRPr sz="1800">
              <a:latin typeface="Cambria"/>
              <a:cs typeface="Cambria"/>
            </a:endParaRPr>
          </a:p>
          <a:p>
            <a:pPr marL="469900">
              <a:lnSpc>
                <a:spcPts val="1895"/>
              </a:lnSpc>
            </a:pPr>
            <a:r>
              <a:rPr dirty="0" sz="1800">
                <a:latin typeface="Cambria"/>
                <a:cs typeface="Cambria"/>
              </a:rPr>
              <a:t>Tools</a:t>
            </a:r>
            <a:endParaRPr sz="1800">
              <a:latin typeface="Cambria"/>
              <a:cs typeface="Cambria"/>
            </a:endParaRPr>
          </a:p>
        </p:txBody>
      </p:sp>
      <p:sp>
        <p:nvSpPr>
          <p:cNvPr id="45" name="object 45"/>
          <p:cNvSpPr/>
          <p:nvPr/>
        </p:nvSpPr>
        <p:spPr>
          <a:xfrm>
            <a:off x="6831710" y="3052191"/>
            <a:ext cx="2131695" cy="546100"/>
          </a:xfrm>
          <a:custGeom>
            <a:avLst/>
            <a:gdLst/>
            <a:ahLst/>
            <a:cxnLst/>
            <a:rect l="l" t="t" r="r" b="b"/>
            <a:pathLst>
              <a:path w="2131695" h="546100">
                <a:moveTo>
                  <a:pt x="2131314" y="0"/>
                </a:moveTo>
                <a:lnTo>
                  <a:pt x="0" y="0"/>
                </a:lnTo>
                <a:lnTo>
                  <a:pt x="0" y="545591"/>
                </a:lnTo>
                <a:lnTo>
                  <a:pt x="2131314" y="545591"/>
                </a:lnTo>
                <a:lnTo>
                  <a:pt x="2131314" y="0"/>
                </a:lnTo>
                <a:close/>
              </a:path>
            </a:pathLst>
          </a:custGeom>
          <a:solidFill>
            <a:srgbClr val="FFFFFF"/>
          </a:solidFill>
        </p:spPr>
        <p:txBody>
          <a:bodyPr wrap="square" lIns="0" tIns="0" rIns="0" bIns="0" rtlCol="0"/>
          <a:lstStyle/>
          <a:p/>
        </p:txBody>
      </p:sp>
      <p:sp>
        <p:nvSpPr>
          <p:cNvPr id="46" name="object 46"/>
          <p:cNvSpPr txBox="1"/>
          <p:nvPr/>
        </p:nvSpPr>
        <p:spPr>
          <a:xfrm>
            <a:off x="6831710" y="3052191"/>
            <a:ext cx="2131695" cy="546100"/>
          </a:xfrm>
          <a:prstGeom prst="rect">
            <a:avLst/>
          </a:prstGeom>
          <a:ln w="25146">
            <a:solidFill>
              <a:srgbClr val="954304"/>
            </a:solidFill>
          </a:ln>
        </p:spPr>
        <p:txBody>
          <a:bodyPr wrap="square" lIns="0" tIns="53975" rIns="0" bIns="0" rtlCol="0" vert="horz">
            <a:spAutoFit/>
          </a:bodyPr>
          <a:lstStyle/>
          <a:p>
            <a:pPr marL="191135" marR="184150" indent="84455">
              <a:lnSpc>
                <a:spcPct val="100000"/>
              </a:lnSpc>
              <a:spcBef>
                <a:spcPts val="425"/>
              </a:spcBef>
            </a:pPr>
            <a:r>
              <a:rPr dirty="0" sz="1400" spc="-5">
                <a:latin typeface="Cambria"/>
                <a:cs typeface="Cambria"/>
              </a:rPr>
              <a:t>COs mapped for </a:t>
            </a:r>
            <a:r>
              <a:rPr dirty="0" sz="1400" spc="-10">
                <a:latin typeface="Cambria"/>
                <a:cs typeface="Cambria"/>
              </a:rPr>
              <a:t>POs,  Strength </a:t>
            </a:r>
            <a:r>
              <a:rPr dirty="0" sz="1400" spc="-5">
                <a:latin typeface="Cambria"/>
                <a:cs typeface="Cambria"/>
              </a:rPr>
              <a:t>of</a:t>
            </a:r>
            <a:r>
              <a:rPr dirty="0" sz="1400" spc="10">
                <a:latin typeface="Cambria"/>
                <a:cs typeface="Cambria"/>
              </a:rPr>
              <a:t> </a:t>
            </a:r>
            <a:r>
              <a:rPr dirty="0" sz="1400" spc="-5">
                <a:latin typeface="Cambria"/>
                <a:cs typeface="Cambria"/>
              </a:rPr>
              <a:t>Correlation</a:t>
            </a:r>
            <a:endParaRPr sz="1400">
              <a:latin typeface="Cambria"/>
              <a:cs typeface="Cambria"/>
            </a:endParaRPr>
          </a:p>
        </p:txBody>
      </p:sp>
      <p:sp>
        <p:nvSpPr>
          <p:cNvPr id="47" name="object 47"/>
          <p:cNvSpPr/>
          <p:nvPr/>
        </p:nvSpPr>
        <p:spPr>
          <a:xfrm>
            <a:off x="1506855" y="3429380"/>
            <a:ext cx="1758950" cy="443230"/>
          </a:xfrm>
          <a:custGeom>
            <a:avLst/>
            <a:gdLst/>
            <a:ahLst/>
            <a:cxnLst/>
            <a:rect l="l" t="t" r="r" b="b"/>
            <a:pathLst>
              <a:path w="1758950" h="443229">
                <a:moveTo>
                  <a:pt x="1758695" y="0"/>
                </a:moveTo>
                <a:lnTo>
                  <a:pt x="0" y="0"/>
                </a:lnTo>
                <a:lnTo>
                  <a:pt x="0" y="442722"/>
                </a:lnTo>
                <a:lnTo>
                  <a:pt x="1758695" y="442722"/>
                </a:lnTo>
                <a:lnTo>
                  <a:pt x="1758695" y="0"/>
                </a:lnTo>
                <a:close/>
              </a:path>
            </a:pathLst>
          </a:custGeom>
          <a:solidFill>
            <a:srgbClr val="FFFFFF"/>
          </a:solidFill>
        </p:spPr>
        <p:txBody>
          <a:bodyPr wrap="square" lIns="0" tIns="0" rIns="0" bIns="0" rtlCol="0"/>
          <a:lstStyle/>
          <a:p/>
        </p:txBody>
      </p:sp>
      <p:sp>
        <p:nvSpPr>
          <p:cNvPr id="48" name="object 48"/>
          <p:cNvSpPr txBox="1"/>
          <p:nvPr/>
        </p:nvSpPr>
        <p:spPr>
          <a:xfrm>
            <a:off x="1506855" y="3429380"/>
            <a:ext cx="1758950" cy="443230"/>
          </a:xfrm>
          <a:prstGeom prst="rect">
            <a:avLst/>
          </a:prstGeom>
          <a:ln w="25146">
            <a:solidFill>
              <a:srgbClr val="FDB809"/>
            </a:solidFill>
          </a:ln>
        </p:spPr>
        <p:txBody>
          <a:bodyPr wrap="square" lIns="0" tIns="2540" rIns="0" bIns="0" rtlCol="0" vert="horz">
            <a:spAutoFit/>
          </a:bodyPr>
          <a:lstStyle/>
          <a:p>
            <a:pPr marL="617855" marR="311150" indent="-300990">
              <a:lnSpc>
                <a:spcPct val="100000"/>
              </a:lnSpc>
              <a:spcBef>
                <a:spcPts val="20"/>
              </a:spcBef>
            </a:pPr>
            <a:r>
              <a:rPr dirty="0" sz="1400" spc="-5">
                <a:latin typeface="Cambria"/>
                <a:cs typeface="Cambria"/>
              </a:rPr>
              <a:t>Exam</a:t>
            </a:r>
            <a:r>
              <a:rPr dirty="0" sz="1400" spc="-65">
                <a:latin typeface="Cambria"/>
                <a:cs typeface="Cambria"/>
              </a:rPr>
              <a:t> </a:t>
            </a:r>
            <a:r>
              <a:rPr dirty="0" sz="1400" spc="-5">
                <a:latin typeface="Cambria"/>
                <a:cs typeface="Cambria"/>
              </a:rPr>
              <a:t>question  papers</a:t>
            </a:r>
            <a:endParaRPr sz="1400">
              <a:latin typeface="Cambria"/>
              <a:cs typeface="Cambria"/>
            </a:endParaRPr>
          </a:p>
        </p:txBody>
      </p:sp>
      <p:grpSp>
        <p:nvGrpSpPr>
          <p:cNvPr id="49" name="object 49"/>
          <p:cNvGrpSpPr/>
          <p:nvPr/>
        </p:nvGrpSpPr>
        <p:grpSpPr>
          <a:xfrm>
            <a:off x="1561211" y="3937127"/>
            <a:ext cx="1717039" cy="299720"/>
            <a:chOff x="1561211" y="3937127"/>
            <a:chExt cx="1717039" cy="299720"/>
          </a:xfrm>
        </p:grpSpPr>
        <p:sp>
          <p:nvSpPr>
            <p:cNvPr id="50" name="object 50"/>
            <p:cNvSpPr/>
            <p:nvPr/>
          </p:nvSpPr>
          <p:spPr>
            <a:xfrm>
              <a:off x="1573911" y="3949827"/>
              <a:ext cx="1691639" cy="274320"/>
            </a:xfrm>
            <a:custGeom>
              <a:avLst/>
              <a:gdLst/>
              <a:ahLst/>
              <a:cxnLst/>
              <a:rect l="l" t="t" r="r" b="b"/>
              <a:pathLst>
                <a:path w="1691639" h="274320">
                  <a:moveTo>
                    <a:pt x="1691639" y="0"/>
                  </a:moveTo>
                  <a:lnTo>
                    <a:pt x="0" y="0"/>
                  </a:lnTo>
                  <a:lnTo>
                    <a:pt x="0" y="274320"/>
                  </a:lnTo>
                  <a:lnTo>
                    <a:pt x="1691639" y="274320"/>
                  </a:lnTo>
                  <a:lnTo>
                    <a:pt x="1691639" y="0"/>
                  </a:lnTo>
                  <a:close/>
                </a:path>
              </a:pathLst>
            </a:custGeom>
            <a:solidFill>
              <a:srgbClr val="FFFFFF"/>
            </a:solidFill>
          </p:spPr>
          <p:txBody>
            <a:bodyPr wrap="square" lIns="0" tIns="0" rIns="0" bIns="0" rtlCol="0"/>
            <a:lstStyle/>
            <a:p/>
          </p:txBody>
        </p:sp>
        <p:sp>
          <p:nvSpPr>
            <p:cNvPr id="51" name="object 51"/>
            <p:cNvSpPr/>
            <p:nvPr/>
          </p:nvSpPr>
          <p:spPr>
            <a:xfrm>
              <a:off x="1573911" y="3949827"/>
              <a:ext cx="1691639" cy="274320"/>
            </a:xfrm>
            <a:custGeom>
              <a:avLst/>
              <a:gdLst/>
              <a:ahLst/>
              <a:cxnLst/>
              <a:rect l="l" t="t" r="r" b="b"/>
              <a:pathLst>
                <a:path w="1691639" h="274320">
                  <a:moveTo>
                    <a:pt x="0" y="274320"/>
                  </a:moveTo>
                  <a:lnTo>
                    <a:pt x="1691639" y="274320"/>
                  </a:lnTo>
                  <a:lnTo>
                    <a:pt x="1691639" y="0"/>
                  </a:lnTo>
                  <a:lnTo>
                    <a:pt x="0" y="0"/>
                  </a:lnTo>
                  <a:lnTo>
                    <a:pt x="0" y="274320"/>
                  </a:lnTo>
                  <a:close/>
                </a:path>
              </a:pathLst>
            </a:custGeom>
            <a:ln w="25145">
              <a:solidFill>
                <a:srgbClr val="FDB809"/>
              </a:solidFill>
            </a:ln>
          </p:spPr>
          <p:txBody>
            <a:bodyPr wrap="square" lIns="0" tIns="0" rIns="0" bIns="0" rtlCol="0"/>
            <a:lstStyle/>
            <a:p/>
          </p:txBody>
        </p:sp>
      </p:grpSp>
      <p:sp>
        <p:nvSpPr>
          <p:cNvPr id="52" name="object 52"/>
          <p:cNvSpPr txBox="1"/>
          <p:nvPr/>
        </p:nvSpPr>
        <p:spPr>
          <a:xfrm>
            <a:off x="1959610" y="3963161"/>
            <a:ext cx="918210" cy="238760"/>
          </a:xfrm>
          <a:prstGeom prst="rect">
            <a:avLst/>
          </a:prstGeom>
        </p:spPr>
        <p:txBody>
          <a:bodyPr wrap="square" lIns="0" tIns="12065" rIns="0" bIns="0" rtlCol="0" vert="horz">
            <a:spAutoFit/>
          </a:bodyPr>
          <a:lstStyle/>
          <a:p>
            <a:pPr marL="12700">
              <a:lnSpc>
                <a:spcPct val="100000"/>
              </a:lnSpc>
              <a:spcBef>
                <a:spcPts val="95"/>
              </a:spcBef>
            </a:pPr>
            <a:r>
              <a:rPr dirty="0" sz="1400" spc="-10">
                <a:latin typeface="Cambria"/>
                <a:cs typeface="Cambria"/>
              </a:rPr>
              <a:t>Assignment</a:t>
            </a:r>
            <a:endParaRPr sz="1400">
              <a:latin typeface="Cambria"/>
              <a:cs typeface="Cambria"/>
            </a:endParaRPr>
          </a:p>
        </p:txBody>
      </p:sp>
      <p:sp>
        <p:nvSpPr>
          <p:cNvPr id="53" name="object 53"/>
          <p:cNvSpPr/>
          <p:nvPr/>
        </p:nvSpPr>
        <p:spPr>
          <a:xfrm>
            <a:off x="1573911" y="4300346"/>
            <a:ext cx="1691639" cy="274320"/>
          </a:xfrm>
          <a:custGeom>
            <a:avLst/>
            <a:gdLst/>
            <a:ahLst/>
            <a:cxnLst/>
            <a:rect l="l" t="t" r="r" b="b"/>
            <a:pathLst>
              <a:path w="1691639" h="274320">
                <a:moveTo>
                  <a:pt x="1691639" y="0"/>
                </a:moveTo>
                <a:lnTo>
                  <a:pt x="0" y="0"/>
                </a:lnTo>
                <a:lnTo>
                  <a:pt x="0" y="274319"/>
                </a:lnTo>
                <a:lnTo>
                  <a:pt x="1691639" y="274319"/>
                </a:lnTo>
                <a:lnTo>
                  <a:pt x="1691639" y="0"/>
                </a:lnTo>
                <a:close/>
              </a:path>
            </a:pathLst>
          </a:custGeom>
          <a:solidFill>
            <a:srgbClr val="FFFFFF"/>
          </a:solidFill>
        </p:spPr>
        <p:txBody>
          <a:bodyPr wrap="square" lIns="0" tIns="0" rIns="0" bIns="0" rtlCol="0"/>
          <a:lstStyle/>
          <a:p/>
        </p:txBody>
      </p:sp>
      <p:sp>
        <p:nvSpPr>
          <p:cNvPr id="54" name="object 54"/>
          <p:cNvSpPr txBox="1"/>
          <p:nvPr/>
        </p:nvSpPr>
        <p:spPr>
          <a:xfrm>
            <a:off x="1573911" y="4300346"/>
            <a:ext cx="1691639" cy="274320"/>
          </a:xfrm>
          <a:prstGeom prst="rect">
            <a:avLst/>
          </a:prstGeom>
          <a:ln w="25146">
            <a:solidFill>
              <a:srgbClr val="FDB809"/>
            </a:solidFill>
          </a:ln>
        </p:spPr>
        <p:txBody>
          <a:bodyPr wrap="square" lIns="0" tIns="25400" rIns="0" bIns="0" rtlCol="0" vert="horz">
            <a:spAutoFit/>
          </a:bodyPr>
          <a:lstStyle/>
          <a:p>
            <a:pPr marL="156210">
              <a:lnSpc>
                <a:spcPct val="100000"/>
              </a:lnSpc>
              <a:spcBef>
                <a:spcPts val="200"/>
              </a:spcBef>
            </a:pPr>
            <a:r>
              <a:rPr dirty="0" sz="1400" spc="-5">
                <a:latin typeface="Cambria"/>
                <a:cs typeface="Cambria"/>
              </a:rPr>
              <a:t>Projects (Rubrics)</a:t>
            </a:r>
            <a:endParaRPr sz="1400">
              <a:latin typeface="Cambria"/>
              <a:cs typeface="Cambria"/>
            </a:endParaRPr>
          </a:p>
        </p:txBody>
      </p:sp>
      <p:grpSp>
        <p:nvGrpSpPr>
          <p:cNvPr id="55" name="object 55"/>
          <p:cNvGrpSpPr/>
          <p:nvPr/>
        </p:nvGrpSpPr>
        <p:grpSpPr>
          <a:xfrm>
            <a:off x="1788032" y="4423790"/>
            <a:ext cx="3348990" cy="1676400"/>
            <a:chOff x="1788032" y="4423790"/>
            <a:chExt cx="3348990" cy="1676400"/>
          </a:xfrm>
        </p:grpSpPr>
        <p:sp>
          <p:nvSpPr>
            <p:cNvPr id="56" name="object 56"/>
            <p:cNvSpPr/>
            <p:nvPr/>
          </p:nvSpPr>
          <p:spPr>
            <a:xfrm>
              <a:off x="4910327" y="4448555"/>
              <a:ext cx="226313" cy="427481"/>
            </a:xfrm>
            <a:prstGeom prst="rect">
              <a:avLst/>
            </a:prstGeom>
            <a:blipFill>
              <a:blip r:embed="rId21" cstate="print"/>
              <a:stretch>
                <a:fillRect/>
              </a:stretch>
            </a:blipFill>
          </p:spPr>
          <p:txBody>
            <a:bodyPr wrap="square" lIns="0" tIns="0" rIns="0" bIns="0" rtlCol="0"/>
            <a:lstStyle/>
            <a:p/>
          </p:txBody>
        </p:sp>
        <p:sp>
          <p:nvSpPr>
            <p:cNvPr id="57" name="object 57"/>
            <p:cNvSpPr/>
            <p:nvPr/>
          </p:nvSpPr>
          <p:spPr>
            <a:xfrm>
              <a:off x="4964683" y="4423790"/>
              <a:ext cx="118110" cy="313690"/>
            </a:xfrm>
            <a:custGeom>
              <a:avLst/>
              <a:gdLst/>
              <a:ahLst/>
              <a:cxnLst/>
              <a:rect l="l" t="t" r="r" b="b"/>
              <a:pathLst>
                <a:path w="118110" h="313689">
                  <a:moveTo>
                    <a:pt x="13969" y="197865"/>
                  </a:moveTo>
                  <a:lnTo>
                    <a:pt x="2031" y="204977"/>
                  </a:lnTo>
                  <a:lnTo>
                    <a:pt x="0" y="212597"/>
                  </a:lnTo>
                  <a:lnTo>
                    <a:pt x="3428" y="218566"/>
                  </a:lnTo>
                  <a:lnTo>
                    <a:pt x="58800" y="313435"/>
                  </a:lnTo>
                  <a:lnTo>
                    <a:pt x="73403" y="288416"/>
                  </a:lnTo>
                  <a:lnTo>
                    <a:pt x="46227" y="288416"/>
                  </a:lnTo>
                  <a:lnTo>
                    <a:pt x="46227" y="241916"/>
                  </a:lnTo>
                  <a:lnTo>
                    <a:pt x="21716" y="199897"/>
                  </a:lnTo>
                  <a:lnTo>
                    <a:pt x="13969" y="197865"/>
                  </a:lnTo>
                  <a:close/>
                </a:path>
                <a:path w="118110" h="313689">
                  <a:moveTo>
                    <a:pt x="46227" y="241916"/>
                  </a:moveTo>
                  <a:lnTo>
                    <a:pt x="46227" y="288416"/>
                  </a:lnTo>
                  <a:lnTo>
                    <a:pt x="71374" y="288416"/>
                  </a:lnTo>
                  <a:lnTo>
                    <a:pt x="71374" y="282193"/>
                  </a:lnTo>
                  <a:lnTo>
                    <a:pt x="47878" y="282193"/>
                  </a:lnTo>
                  <a:lnTo>
                    <a:pt x="58800" y="263470"/>
                  </a:lnTo>
                  <a:lnTo>
                    <a:pt x="46227" y="241916"/>
                  </a:lnTo>
                  <a:close/>
                </a:path>
                <a:path w="118110" h="313689">
                  <a:moveTo>
                    <a:pt x="103631" y="197865"/>
                  </a:moveTo>
                  <a:lnTo>
                    <a:pt x="95885" y="199897"/>
                  </a:lnTo>
                  <a:lnTo>
                    <a:pt x="71374" y="241916"/>
                  </a:lnTo>
                  <a:lnTo>
                    <a:pt x="71374" y="288416"/>
                  </a:lnTo>
                  <a:lnTo>
                    <a:pt x="73403" y="288416"/>
                  </a:lnTo>
                  <a:lnTo>
                    <a:pt x="114173" y="218566"/>
                  </a:lnTo>
                  <a:lnTo>
                    <a:pt x="117601" y="212597"/>
                  </a:lnTo>
                  <a:lnTo>
                    <a:pt x="115569" y="204977"/>
                  </a:lnTo>
                  <a:lnTo>
                    <a:pt x="103631" y="197865"/>
                  </a:lnTo>
                  <a:close/>
                </a:path>
                <a:path w="118110" h="313689">
                  <a:moveTo>
                    <a:pt x="58800" y="263470"/>
                  </a:moveTo>
                  <a:lnTo>
                    <a:pt x="47878" y="282193"/>
                  </a:lnTo>
                  <a:lnTo>
                    <a:pt x="69723" y="282193"/>
                  </a:lnTo>
                  <a:lnTo>
                    <a:pt x="58800" y="263470"/>
                  </a:lnTo>
                  <a:close/>
                </a:path>
                <a:path w="118110" h="313689">
                  <a:moveTo>
                    <a:pt x="71374" y="241916"/>
                  </a:moveTo>
                  <a:lnTo>
                    <a:pt x="58800" y="263470"/>
                  </a:lnTo>
                  <a:lnTo>
                    <a:pt x="69723" y="282193"/>
                  </a:lnTo>
                  <a:lnTo>
                    <a:pt x="71374" y="282193"/>
                  </a:lnTo>
                  <a:lnTo>
                    <a:pt x="71374" y="241916"/>
                  </a:lnTo>
                  <a:close/>
                </a:path>
                <a:path w="118110" h="313689">
                  <a:moveTo>
                    <a:pt x="71374" y="0"/>
                  </a:moveTo>
                  <a:lnTo>
                    <a:pt x="46227" y="0"/>
                  </a:lnTo>
                  <a:lnTo>
                    <a:pt x="46227" y="241916"/>
                  </a:lnTo>
                  <a:lnTo>
                    <a:pt x="58800" y="263470"/>
                  </a:lnTo>
                  <a:lnTo>
                    <a:pt x="71374" y="241916"/>
                  </a:lnTo>
                  <a:lnTo>
                    <a:pt x="71374" y="0"/>
                  </a:lnTo>
                  <a:close/>
                </a:path>
              </a:pathLst>
            </a:custGeom>
            <a:solidFill>
              <a:srgbClr val="FDB809"/>
            </a:solidFill>
          </p:spPr>
          <p:txBody>
            <a:bodyPr wrap="square" lIns="0" tIns="0" rIns="0" bIns="0" rtlCol="0"/>
            <a:lstStyle/>
            <a:p/>
          </p:txBody>
        </p:sp>
        <p:sp>
          <p:nvSpPr>
            <p:cNvPr id="58" name="object 58"/>
            <p:cNvSpPr/>
            <p:nvPr/>
          </p:nvSpPr>
          <p:spPr>
            <a:xfrm>
              <a:off x="1788032" y="5418962"/>
              <a:ext cx="1407160" cy="681355"/>
            </a:xfrm>
            <a:custGeom>
              <a:avLst/>
              <a:gdLst/>
              <a:ahLst/>
              <a:cxnLst/>
              <a:rect l="l" t="t" r="r" b="b"/>
              <a:pathLst>
                <a:path w="1407160" h="681354">
                  <a:moveTo>
                    <a:pt x="1406652" y="0"/>
                  </a:moveTo>
                  <a:lnTo>
                    <a:pt x="0" y="0"/>
                  </a:lnTo>
                  <a:lnTo>
                    <a:pt x="0" y="681228"/>
                  </a:lnTo>
                  <a:lnTo>
                    <a:pt x="1406652" y="681228"/>
                  </a:lnTo>
                  <a:lnTo>
                    <a:pt x="1406652" y="0"/>
                  </a:lnTo>
                  <a:close/>
                </a:path>
              </a:pathLst>
            </a:custGeom>
            <a:solidFill>
              <a:srgbClr val="FFFFFF"/>
            </a:solidFill>
          </p:spPr>
          <p:txBody>
            <a:bodyPr wrap="square" lIns="0" tIns="0" rIns="0" bIns="0" rtlCol="0"/>
            <a:lstStyle/>
            <a:p/>
          </p:txBody>
        </p:sp>
      </p:grpSp>
      <p:sp>
        <p:nvSpPr>
          <p:cNvPr id="59" name="object 59"/>
          <p:cNvSpPr txBox="1"/>
          <p:nvPr/>
        </p:nvSpPr>
        <p:spPr>
          <a:xfrm>
            <a:off x="1788032" y="5418963"/>
            <a:ext cx="1407160" cy="681355"/>
          </a:xfrm>
          <a:prstGeom prst="rect">
            <a:avLst/>
          </a:prstGeom>
          <a:ln w="25146">
            <a:solidFill>
              <a:srgbClr val="465A8D"/>
            </a:solidFill>
          </a:ln>
        </p:spPr>
        <p:txBody>
          <a:bodyPr wrap="square" lIns="0" tIns="46990" rIns="0" bIns="0" rtlCol="0" vert="horz">
            <a:spAutoFit/>
          </a:bodyPr>
          <a:lstStyle/>
          <a:p>
            <a:pPr marL="175260" marR="86995" indent="-81915">
              <a:lnSpc>
                <a:spcPct val="100000"/>
              </a:lnSpc>
              <a:spcBef>
                <a:spcPts val="370"/>
              </a:spcBef>
            </a:pPr>
            <a:r>
              <a:rPr dirty="0" sz="1200" b="1">
                <a:solidFill>
                  <a:srgbClr val="FF0000"/>
                </a:solidFill>
                <a:latin typeface="Cambria"/>
                <a:cs typeface="Cambria"/>
              </a:rPr>
              <a:t>Evaluation </a:t>
            </a:r>
            <a:r>
              <a:rPr dirty="0" sz="1200" spc="-5" b="1">
                <a:solidFill>
                  <a:srgbClr val="FF0000"/>
                </a:solidFill>
                <a:latin typeface="Cambria"/>
                <a:cs typeface="Cambria"/>
              </a:rPr>
              <a:t>of</a:t>
            </a:r>
            <a:r>
              <a:rPr dirty="0" sz="1200" spc="-114" b="1">
                <a:solidFill>
                  <a:srgbClr val="FF0000"/>
                </a:solidFill>
                <a:latin typeface="Cambria"/>
                <a:cs typeface="Cambria"/>
              </a:rPr>
              <a:t> </a:t>
            </a:r>
            <a:r>
              <a:rPr dirty="0" sz="1200" spc="-5" b="1">
                <a:solidFill>
                  <a:srgbClr val="FF0000"/>
                </a:solidFill>
                <a:latin typeface="Cambria"/>
                <a:cs typeface="Cambria"/>
              </a:rPr>
              <a:t>COs  and</a:t>
            </a:r>
            <a:r>
              <a:rPr dirty="0" sz="1200" spc="-30" b="1">
                <a:solidFill>
                  <a:srgbClr val="FF0000"/>
                </a:solidFill>
                <a:latin typeface="Cambria"/>
                <a:cs typeface="Cambria"/>
              </a:rPr>
              <a:t> </a:t>
            </a:r>
            <a:r>
              <a:rPr dirty="0" sz="1200" spc="-5" b="1">
                <a:solidFill>
                  <a:srgbClr val="FF0000"/>
                </a:solidFill>
                <a:latin typeface="Cambria"/>
                <a:cs typeface="Cambria"/>
              </a:rPr>
              <a:t>Judgement</a:t>
            </a:r>
            <a:endParaRPr sz="1200">
              <a:latin typeface="Cambria"/>
              <a:cs typeface="Cambria"/>
            </a:endParaRPr>
          </a:p>
        </p:txBody>
      </p:sp>
      <p:grpSp>
        <p:nvGrpSpPr>
          <p:cNvPr id="60" name="object 60"/>
          <p:cNvGrpSpPr/>
          <p:nvPr/>
        </p:nvGrpSpPr>
        <p:grpSpPr>
          <a:xfrm>
            <a:off x="3081527" y="4876038"/>
            <a:ext cx="6315710" cy="1233170"/>
            <a:chOff x="3081527" y="4876038"/>
            <a:chExt cx="6315710" cy="1233170"/>
          </a:xfrm>
        </p:grpSpPr>
        <p:sp>
          <p:nvSpPr>
            <p:cNvPr id="61" name="object 61"/>
            <p:cNvSpPr/>
            <p:nvPr/>
          </p:nvSpPr>
          <p:spPr>
            <a:xfrm>
              <a:off x="3081527" y="4943094"/>
              <a:ext cx="637794" cy="226313"/>
            </a:xfrm>
            <a:prstGeom prst="rect">
              <a:avLst/>
            </a:prstGeom>
            <a:blipFill>
              <a:blip r:embed="rId22" cstate="print"/>
              <a:stretch>
                <a:fillRect/>
              </a:stretch>
            </a:blipFill>
          </p:spPr>
          <p:txBody>
            <a:bodyPr wrap="square" lIns="0" tIns="0" rIns="0" bIns="0" rtlCol="0"/>
            <a:lstStyle/>
            <a:p/>
          </p:txBody>
        </p:sp>
        <p:sp>
          <p:nvSpPr>
            <p:cNvPr id="62" name="object 62"/>
            <p:cNvSpPr/>
            <p:nvPr/>
          </p:nvSpPr>
          <p:spPr>
            <a:xfrm>
              <a:off x="3194684" y="4972304"/>
              <a:ext cx="524510" cy="118110"/>
            </a:xfrm>
            <a:custGeom>
              <a:avLst/>
              <a:gdLst/>
              <a:ahLst/>
              <a:cxnLst/>
              <a:rect l="l" t="t" r="r" b="b"/>
              <a:pathLst>
                <a:path w="524510" h="118110">
                  <a:moveTo>
                    <a:pt x="100711" y="0"/>
                  </a:moveTo>
                  <a:lnTo>
                    <a:pt x="0" y="58801"/>
                  </a:lnTo>
                  <a:lnTo>
                    <a:pt x="100711" y="117602"/>
                  </a:lnTo>
                  <a:lnTo>
                    <a:pt x="108457" y="115570"/>
                  </a:lnTo>
                  <a:lnTo>
                    <a:pt x="112013" y="109601"/>
                  </a:lnTo>
                  <a:lnTo>
                    <a:pt x="115442" y="103632"/>
                  </a:lnTo>
                  <a:lnTo>
                    <a:pt x="113411" y="95885"/>
                  </a:lnTo>
                  <a:lnTo>
                    <a:pt x="107441" y="92329"/>
                  </a:lnTo>
                  <a:lnTo>
                    <a:pt x="71519" y="71374"/>
                  </a:lnTo>
                  <a:lnTo>
                    <a:pt x="24891" y="71374"/>
                  </a:lnTo>
                  <a:lnTo>
                    <a:pt x="24891" y="46228"/>
                  </a:lnTo>
                  <a:lnTo>
                    <a:pt x="71519" y="46228"/>
                  </a:lnTo>
                  <a:lnTo>
                    <a:pt x="107441" y="25273"/>
                  </a:lnTo>
                  <a:lnTo>
                    <a:pt x="113411" y="21717"/>
                  </a:lnTo>
                  <a:lnTo>
                    <a:pt x="115442" y="13970"/>
                  </a:lnTo>
                  <a:lnTo>
                    <a:pt x="112013" y="8001"/>
                  </a:lnTo>
                  <a:lnTo>
                    <a:pt x="108457" y="2032"/>
                  </a:lnTo>
                  <a:lnTo>
                    <a:pt x="100711" y="0"/>
                  </a:lnTo>
                  <a:close/>
                </a:path>
                <a:path w="524510" h="118110">
                  <a:moveTo>
                    <a:pt x="71519" y="46228"/>
                  </a:moveTo>
                  <a:lnTo>
                    <a:pt x="24891" y="46228"/>
                  </a:lnTo>
                  <a:lnTo>
                    <a:pt x="24891" y="71374"/>
                  </a:lnTo>
                  <a:lnTo>
                    <a:pt x="71519" y="71374"/>
                  </a:lnTo>
                  <a:lnTo>
                    <a:pt x="68688" y="69723"/>
                  </a:lnTo>
                  <a:lnTo>
                    <a:pt x="31241" y="69723"/>
                  </a:lnTo>
                  <a:lnTo>
                    <a:pt x="31241" y="47879"/>
                  </a:lnTo>
                  <a:lnTo>
                    <a:pt x="68688" y="47879"/>
                  </a:lnTo>
                  <a:lnTo>
                    <a:pt x="71519" y="46228"/>
                  </a:lnTo>
                  <a:close/>
                </a:path>
                <a:path w="524510" h="118110">
                  <a:moveTo>
                    <a:pt x="524001" y="46228"/>
                  </a:moveTo>
                  <a:lnTo>
                    <a:pt x="71519" y="46228"/>
                  </a:lnTo>
                  <a:lnTo>
                    <a:pt x="49965" y="58801"/>
                  </a:lnTo>
                  <a:lnTo>
                    <a:pt x="71519" y="71374"/>
                  </a:lnTo>
                  <a:lnTo>
                    <a:pt x="524001" y="71374"/>
                  </a:lnTo>
                  <a:lnTo>
                    <a:pt x="524001" y="46228"/>
                  </a:lnTo>
                  <a:close/>
                </a:path>
                <a:path w="524510" h="118110">
                  <a:moveTo>
                    <a:pt x="31241" y="47879"/>
                  </a:moveTo>
                  <a:lnTo>
                    <a:pt x="31241" y="69723"/>
                  </a:lnTo>
                  <a:lnTo>
                    <a:pt x="49965" y="58801"/>
                  </a:lnTo>
                  <a:lnTo>
                    <a:pt x="31241" y="47879"/>
                  </a:lnTo>
                  <a:close/>
                </a:path>
                <a:path w="524510" h="118110">
                  <a:moveTo>
                    <a:pt x="49965" y="58801"/>
                  </a:moveTo>
                  <a:lnTo>
                    <a:pt x="31241" y="69723"/>
                  </a:lnTo>
                  <a:lnTo>
                    <a:pt x="68688" y="69723"/>
                  </a:lnTo>
                  <a:lnTo>
                    <a:pt x="49965" y="58801"/>
                  </a:lnTo>
                  <a:close/>
                </a:path>
                <a:path w="524510" h="118110">
                  <a:moveTo>
                    <a:pt x="68688" y="47879"/>
                  </a:moveTo>
                  <a:lnTo>
                    <a:pt x="31241" y="47879"/>
                  </a:lnTo>
                  <a:lnTo>
                    <a:pt x="49965" y="58801"/>
                  </a:lnTo>
                  <a:lnTo>
                    <a:pt x="68688" y="47879"/>
                  </a:lnTo>
                  <a:close/>
                </a:path>
              </a:pathLst>
            </a:custGeom>
            <a:solidFill>
              <a:srgbClr val="465A8D"/>
            </a:solidFill>
          </p:spPr>
          <p:txBody>
            <a:bodyPr wrap="square" lIns="0" tIns="0" rIns="0" bIns="0" rtlCol="0"/>
            <a:lstStyle/>
            <a:p/>
          </p:txBody>
        </p:sp>
        <p:sp>
          <p:nvSpPr>
            <p:cNvPr id="63" name="object 63"/>
            <p:cNvSpPr/>
            <p:nvPr/>
          </p:nvSpPr>
          <p:spPr>
            <a:xfrm>
              <a:off x="6319266" y="4876038"/>
              <a:ext cx="435102" cy="226313"/>
            </a:xfrm>
            <a:prstGeom prst="rect">
              <a:avLst/>
            </a:prstGeom>
            <a:blipFill>
              <a:blip r:embed="rId23" cstate="print"/>
              <a:stretch>
                <a:fillRect/>
              </a:stretch>
            </a:blipFill>
          </p:spPr>
          <p:txBody>
            <a:bodyPr wrap="square" lIns="0" tIns="0" rIns="0" bIns="0" rtlCol="0"/>
            <a:lstStyle/>
            <a:p/>
          </p:txBody>
        </p:sp>
        <p:sp>
          <p:nvSpPr>
            <p:cNvPr id="64" name="object 64"/>
            <p:cNvSpPr/>
            <p:nvPr/>
          </p:nvSpPr>
          <p:spPr>
            <a:xfrm>
              <a:off x="6319773" y="4960366"/>
              <a:ext cx="321945" cy="117475"/>
            </a:xfrm>
            <a:custGeom>
              <a:avLst/>
              <a:gdLst/>
              <a:ahLst/>
              <a:cxnLst/>
              <a:rect l="l" t="t" r="r" b="b"/>
              <a:pathLst>
                <a:path w="321945" h="117475">
                  <a:moveTo>
                    <a:pt x="299675" y="42544"/>
                  </a:moveTo>
                  <a:lnTo>
                    <a:pt x="296036" y="42544"/>
                  </a:lnTo>
                  <a:lnTo>
                    <a:pt x="297306" y="67690"/>
                  </a:lnTo>
                  <a:lnTo>
                    <a:pt x="250744" y="69908"/>
                  </a:lnTo>
                  <a:lnTo>
                    <a:pt x="215773" y="92582"/>
                  </a:lnTo>
                  <a:lnTo>
                    <a:pt x="210057" y="96392"/>
                  </a:lnTo>
                  <a:lnTo>
                    <a:pt x="208406" y="104139"/>
                  </a:lnTo>
                  <a:lnTo>
                    <a:pt x="212090" y="109981"/>
                  </a:lnTo>
                  <a:lnTo>
                    <a:pt x="215900" y="115823"/>
                  </a:lnTo>
                  <a:lnTo>
                    <a:pt x="223647" y="117474"/>
                  </a:lnTo>
                  <a:lnTo>
                    <a:pt x="321564" y="53974"/>
                  </a:lnTo>
                  <a:lnTo>
                    <a:pt x="299675" y="42544"/>
                  </a:lnTo>
                  <a:close/>
                </a:path>
                <a:path w="321945" h="117475">
                  <a:moveTo>
                    <a:pt x="249506" y="44760"/>
                  </a:moveTo>
                  <a:lnTo>
                    <a:pt x="0" y="56641"/>
                  </a:lnTo>
                  <a:lnTo>
                    <a:pt x="1270" y="81787"/>
                  </a:lnTo>
                  <a:lnTo>
                    <a:pt x="250744" y="69908"/>
                  </a:lnTo>
                  <a:lnTo>
                    <a:pt x="271696" y="56323"/>
                  </a:lnTo>
                  <a:lnTo>
                    <a:pt x="249506" y="44760"/>
                  </a:lnTo>
                  <a:close/>
                </a:path>
                <a:path w="321945" h="117475">
                  <a:moveTo>
                    <a:pt x="271696" y="56323"/>
                  </a:moveTo>
                  <a:lnTo>
                    <a:pt x="250744" y="69908"/>
                  </a:lnTo>
                  <a:lnTo>
                    <a:pt x="297306" y="67690"/>
                  </a:lnTo>
                  <a:lnTo>
                    <a:pt x="297236" y="66293"/>
                  </a:lnTo>
                  <a:lnTo>
                    <a:pt x="290829" y="66293"/>
                  </a:lnTo>
                  <a:lnTo>
                    <a:pt x="271696" y="56323"/>
                  </a:lnTo>
                  <a:close/>
                </a:path>
                <a:path w="321945" h="117475">
                  <a:moveTo>
                    <a:pt x="289814" y="44576"/>
                  </a:moveTo>
                  <a:lnTo>
                    <a:pt x="271696" y="56323"/>
                  </a:lnTo>
                  <a:lnTo>
                    <a:pt x="290829" y="66293"/>
                  </a:lnTo>
                  <a:lnTo>
                    <a:pt x="289814" y="44576"/>
                  </a:lnTo>
                  <a:close/>
                </a:path>
                <a:path w="321945" h="117475">
                  <a:moveTo>
                    <a:pt x="296139" y="44576"/>
                  </a:moveTo>
                  <a:lnTo>
                    <a:pt x="289814" y="44576"/>
                  </a:lnTo>
                  <a:lnTo>
                    <a:pt x="290829" y="66293"/>
                  </a:lnTo>
                  <a:lnTo>
                    <a:pt x="297236" y="66293"/>
                  </a:lnTo>
                  <a:lnTo>
                    <a:pt x="296139" y="44576"/>
                  </a:lnTo>
                  <a:close/>
                </a:path>
                <a:path w="321945" h="117475">
                  <a:moveTo>
                    <a:pt x="296036" y="42544"/>
                  </a:moveTo>
                  <a:lnTo>
                    <a:pt x="249506" y="44760"/>
                  </a:lnTo>
                  <a:lnTo>
                    <a:pt x="271696" y="56323"/>
                  </a:lnTo>
                  <a:lnTo>
                    <a:pt x="289814" y="44576"/>
                  </a:lnTo>
                  <a:lnTo>
                    <a:pt x="296139" y="44576"/>
                  </a:lnTo>
                  <a:lnTo>
                    <a:pt x="296036" y="42544"/>
                  </a:lnTo>
                  <a:close/>
                </a:path>
                <a:path w="321945" h="117475">
                  <a:moveTo>
                    <a:pt x="218058" y="0"/>
                  </a:moveTo>
                  <a:lnTo>
                    <a:pt x="210566" y="2412"/>
                  </a:lnTo>
                  <a:lnTo>
                    <a:pt x="207264" y="8508"/>
                  </a:lnTo>
                  <a:lnTo>
                    <a:pt x="204089" y="14731"/>
                  </a:lnTo>
                  <a:lnTo>
                    <a:pt x="206501" y="22351"/>
                  </a:lnTo>
                  <a:lnTo>
                    <a:pt x="249506" y="44760"/>
                  </a:lnTo>
                  <a:lnTo>
                    <a:pt x="296036" y="42544"/>
                  </a:lnTo>
                  <a:lnTo>
                    <a:pt x="299675" y="42544"/>
                  </a:lnTo>
                  <a:lnTo>
                    <a:pt x="224281" y="3174"/>
                  </a:lnTo>
                  <a:lnTo>
                    <a:pt x="218058" y="0"/>
                  </a:lnTo>
                  <a:close/>
                </a:path>
              </a:pathLst>
            </a:custGeom>
            <a:solidFill>
              <a:srgbClr val="465A8D"/>
            </a:solidFill>
          </p:spPr>
          <p:txBody>
            <a:bodyPr wrap="square" lIns="0" tIns="0" rIns="0" bIns="0" rtlCol="0"/>
            <a:lstStyle/>
            <a:p/>
          </p:txBody>
        </p:sp>
        <p:sp>
          <p:nvSpPr>
            <p:cNvPr id="65" name="object 65"/>
            <p:cNvSpPr/>
            <p:nvPr/>
          </p:nvSpPr>
          <p:spPr>
            <a:xfrm>
              <a:off x="8329802" y="5105781"/>
              <a:ext cx="1054735" cy="990600"/>
            </a:xfrm>
            <a:custGeom>
              <a:avLst/>
              <a:gdLst/>
              <a:ahLst/>
              <a:cxnLst/>
              <a:rect l="l" t="t" r="r" b="b"/>
              <a:pathLst>
                <a:path w="1054734" h="990600">
                  <a:moveTo>
                    <a:pt x="1054607" y="0"/>
                  </a:moveTo>
                  <a:lnTo>
                    <a:pt x="0" y="0"/>
                  </a:lnTo>
                  <a:lnTo>
                    <a:pt x="0" y="990600"/>
                  </a:lnTo>
                  <a:lnTo>
                    <a:pt x="1054607" y="990600"/>
                  </a:lnTo>
                  <a:lnTo>
                    <a:pt x="1054607" y="0"/>
                  </a:lnTo>
                  <a:close/>
                </a:path>
              </a:pathLst>
            </a:custGeom>
            <a:solidFill>
              <a:srgbClr val="FFFFFF"/>
            </a:solidFill>
          </p:spPr>
          <p:txBody>
            <a:bodyPr wrap="square" lIns="0" tIns="0" rIns="0" bIns="0" rtlCol="0"/>
            <a:lstStyle/>
            <a:p/>
          </p:txBody>
        </p:sp>
        <p:sp>
          <p:nvSpPr>
            <p:cNvPr id="66" name="object 66"/>
            <p:cNvSpPr/>
            <p:nvPr/>
          </p:nvSpPr>
          <p:spPr>
            <a:xfrm>
              <a:off x="8329802" y="5105781"/>
              <a:ext cx="1054735" cy="990600"/>
            </a:xfrm>
            <a:custGeom>
              <a:avLst/>
              <a:gdLst/>
              <a:ahLst/>
              <a:cxnLst/>
              <a:rect l="l" t="t" r="r" b="b"/>
              <a:pathLst>
                <a:path w="1054734" h="990600">
                  <a:moveTo>
                    <a:pt x="0" y="990600"/>
                  </a:moveTo>
                  <a:lnTo>
                    <a:pt x="1054607" y="990600"/>
                  </a:lnTo>
                  <a:lnTo>
                    <a:pt x="1054607" y="0"/>
                  </a:lnTo>
                  <a:lnTo>
                    <a:pt x="0" y="0"/>
                  </a:lnTo>
                  <a:lnTo>
                    <a:pt x="0" y="990600"/>
                  </a:lnTo>
                  <a:close/>
                </a:path>
              </a:pathLst>
            </a:custGeom>
            <a:ln w="25146">
              <a:solidFill>
                <a:srgbClr val="84AA33"/>
              </a:solidFill>
            </a:ln>
          </p:spPr>
          <p:txBody>
            <a:bodyPr wrap="square" lIns="0" tIns="0" rIns="0" bIns="0" rtlCol="0"/>
            <a:lstStyle/>
            <a:p/>
          </p:txBody>
        </p:sp>
      </p:grpSp>
      <p:sp>
        <p:nvSpPr>
          <p:cNvPr id="67" name="object 67"/>
          <p:cNvSpPr txBox="1"/>
          <p:nvPr/>
        </p:nvSpPr>
        <p:spPr>
          <a:xfrm>
            <a:off x="8444992" y="5157215"/>
            <a:ext cx="824230" cy="878840"/>
          </a:xfrm>
          <a:prstGeom prst="rect">
            <a:avLst/>
          </a:prstGeom>
        </p:spPr>
        <p:txBody>
          <a:bodyPr wrap="square" lIns="0" tIns="12065" rIns="0" bIns="0" rtlCol="0" vert="horz">
            <a:spAutoFit/>
          </a:bodyPr>
          <a:lstStyle/>
          <a:p>
            <a:pPr algn="ctr" marL="12700" marR="5080" indent="635">
              <a:lnSpc>
                <a:spcPct val="100000"/>
              </a:lnSpc>
              <a:spcBef>
                <a:spcPts val="95"/>
              </a:spcBef>
            </a:pPr>
            <a:r>
              <a:rPr dirty="0" sz="1400" spc="-5">
                <a:latin typeface="Cambria"/>
                <a:cs typeface="Cambria"/>
              </a:rPr>
              <a:t>Surveys  (Course  End &amp;</a:t>
            </a:r>
            <a:r>
              <a:rPr dirty="0" sz="1400" spc="-75">
                <a:latin typeface="Cambria"/>
                <a:cs typeface="Cambria"/>
              </a:rPr>
              <a:t> </a:t>
            </a:r>
            <a:r>
              <a:rPr dirty="0" sz="1400" spc="-5">
                <a:latin typeface="Cambria"/>
                <a:cs typeface="Cambria"/>
              </a:rPr>
              <a:t>Exit  Survey</a:t>
            </a:r>
            <a:endParaRPr sz="1400">
              <a:latin typeface="Cambria"/>
              <a:cs typeface="Cambria"/>
            </a:endParaRPr>
          </a:p>
        </p:txBody>
      </p:sp>
      <p:grpSp>
        <p:nvGrpSpPr>
          <p:cNvPr id="68" name="object 68"/>
          <p:cNvGrpSpPr/>
          <p:nvPr/>
        </p:nvGrpSpPr>
        <p:grpSpPr>
          <a:xfrm>
            <a:off x="4314444" y="5481701"/>
            <a:ext cx="1278255" cy="525145"/>
            <a:chOff x="4314444" y="5481701"/>
            <a:chExt cx="1278255" cy="525145"/>
          </a:xfrm>
        </p:grpSpPr>
        <p:sp>
          <p:nvSpPr>
            <p:cNvPr id="69" name="object 69"/>
            <p:cNvSpPr/>
            <p:nvPr/>
          </p:nvSpPr>
          <p:spPr>
            <a:xfrm>
              <a:off x="4314444" y="5506212"/>
              <a:ext cx="1277874" cy="450341"/>
            </a:xfrm>
            <a:prstGeom prst="rect">
              <a:avLst/>
            </a:prstGeom>
            <a:blipFill>
              <a:blip r:embed="rId24" cstate="print"/>
              <a:stretch>
                <a:fillRect/>
              </a:stretch>
            </a:blipFill>
          </p:spPr>
          <p:txBody>
            <a:bodyPr wrap="square" lIns="0" tIns="0" rIns="0" bIns="0" rtlCol="0"/>
            <a:lstStyle/>
            <a:p/>
          </p:txBody>
        </p:sp>
        <p:sp>
          <p:nvSpPr>
            <p:cNvPr id="70" name="object 70"/>
            <p:cNvSpPr/>
            <p:nvPr/>
          </p:nvSpPr>
          <p:spPr>
            <a:xfrm>
              <a:off x="4317492" y="5525262"/>
              <a:ext cx="1271777" cy="481584"/>
            </a:xfrm>
            <a:prstGeom prst="rect">
              <a:avLst/>
            </a:prstGeom>
            <a:blipFill>
              <a:blip r:embed="rId25" cstate="print"/>
              <a:stretch>
                <a:fillRect/>
              </a:stretch>
            </a:blipFill>
          </p:spPr>
          <p:txBody>
            <a:bodyPr wrap="square" lIns="0" tIns="0" rIns="0" bIns="0" rtlCol="0"/>
            <a:lstStyle/>
            <a:p/>
          </p:txBody>
        </p:sp>
        <p:sp>
          <p:nvSpPr>
            <p:cNvPr id="71" name="object 71"/>
            <p:cNvSpPr/>
            <p:nvPr/>
          </p:nvSpPr>
          <p:spPr>
            <a:xfrm>
              <a:off x="4320159" y="5486781"/>
              <a:ext cx="1266443" cy="438912"/>
            </a:xfrm>
            <a:prstGeom prst="rect">
              <a:avLst/>
            </a:prstGeom>
            <a:blipFill>
              <a:blip r:embed="rId26" cstate="print"/>
              <a:stretch>
                <a:fillRect/>
              </a:stretch>
            </a:blipFill>
          </p:spPr>
          <p:txBody>
            <a:bodyPr wrap="square" lIns="0" tIns="0" rIns="0" bIns="0" rtlCol="0"/>
            <a:lstStyle/>
            <a:p/>
          </p:txBody>
        </p:sp>
        <p:sp>
          <p:nvSpPr>
            <p:cNvPr id="72" name="object 72"/>
            <p:cNvSpPr/>
            <p:nvPr/>
          </p:nvSpPr>
          <p:spPr>
            <a:xfrm>
              <a:off x="4320159" y="5486781"/>
              <a:ext cx="1266825" cy="439420"/>
            </a:xfrm>
            <a:custGeom>
              <a:avLst/>
              <a:gdLst/>
              <a:ahLst/>
              <a:cxnLst/>
              <a:rect l="l" t="t" r="r" b="b"/>
              <a:pathLst>
                <a:path w="1266825" h="439420">
                  <a:moveTo>
                    <a:pt x="0" y="438912"/>
                  </a:moveTo>
                  <a:lnTo>
                    <a:pt x="1266443" y="438912"/>
                  </a:lnTo>
                  <a:lnTo>
                    <a:pt x="1266443" y="0"/>
                  </a:lnTo>
                  <a:lnTo>
                    <a:pt x="0" y="0"/>
                  </a:lnTo>
                  <a:lnTo>
                    <a:pt x="0" y="438912"/>
                  </a:lnTo>
                  <a:close/>
                </a:path>
              </a:pathLst>
            </a:custGeom>
            <a:ln w="9906">
              <a:solidFill>
                <a:srgbClr val="3891A7"/>
              </a:solidFill>
            </a:ln>
          </p:spPr>
          <p:txBody>
            <a:bodyPr wrap="square" lIns="0" tIns="0" rIns="0" bIns="0" rtlCol="0"/>
            <a:lstStyle/>
            <a:p/>
          </p:txBody>
        </p:sp>
      </p:grpSp>
      <p:sp>
        <p:nvSpPr>
          <p:cNvPr id="73" name="object 73"/>
          <p:cNvSpPr txBox="1"/>
          <p:nvPr/>
        </p:nvSpPr>
        <p:spPr>
          <a:xfrm>
            <a:off x="4442714" y="5550153"/>
            <a:ext cx="1021080" cy="300355"/>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mbria"/>
                <a:cs typeface="Cambria"/>
              </a:rPr>
              <a:t>Set</a:t>
            </a:r>
            <a:r>
              <a:rPr dirty="0" sz="1800" spc="-70">
                <a:latin typeface="Cambria"/>
                <a:cs typeface="Cambria"/>
              </a:rPr>
              <a:t> </a:t>
            </a:r>
            <a:r>
              <a:rPr dirty="0" sz="1800" spc="-5">
                <a:latin typeface="Cambria"/>
                <a:cs typeface="Cambria"/>
              </a:rPr>
              <a:t>Target</a:t>
            </a:r>
            <a:endParaRPr sz="1800">
              <a:latin typeface="Cambria"/>
              <a:cs typeface="Cambria"/>
            </a:endParaRPr>
          </a:p>
        </p:txBody>
      </p:sp>
      <p:grpSp>
        <p:nvGrpSpPr>
          <p:cNvPr id="74" name="object 74"/>
          <p:cNvGrpSpPr/>
          <p:nvPr/>
        </p:nvGrpSpPr>
        <p:grpSpPr>
          <a:xfrm>
            <a:off x="2346960" y="2102357"/>
            <a:ext cx="6166485" cy="4164965"/>
            <a:chOff x="2346960" y="2102357"/>
            <a:chExt cx="6166485" cy="4164965"/>
          </a:xfrm>
        </p:grpSpPr>
        <p:sp>
          <p:nvSpPr>
            <p:cNvPr id="75" name="object 75"/>
            <p:cNvSpPr/>
            <p:nvPr/>
          </p:nvSpPr>
          <p:spPr>
            <a:xfrm>
              <a:off x="6110477" y="2102357"/>
              <a:ext cx="796290" cy="226313"/>
            </a:xfrm>
            <a:prstGeom prst="rect">
              <a:avLst/>
            </a:prstGeom>
            <a:blipFill>
              <a:blip r:embed="rId27" cstate="print"/>
              <a:stretch>
                <a:fillRect/>
              </a:stretch>
            </a:blipFill>
          </p:spPr>
          <p:txBody>
            <a:bodyPr wrap="square" lIns="0" tIns="0" rIns="0" bIns="0" rtlCol="0"/>
            <a:lstStyle/>
            <a:p/>
          </p:txBody>
        </p:sp>
        <p:sp>
          <p:nvSpPr>
            <p:cNvPr id="76" name="object 76"/>
            <p:cNvSpPr/>
            <p:nvPr/>
          </p:nvSpPr>
          <p:spPr>
            <a:xfrm>
              <a:off x="6111367" y="2183764"/>
              <a:ext cx="682625" cy="118110"/>
            </a:xfrm>
            <a:custGeom>
              <a:avLst/>
              <a:gdLst/>
              <a:ahLst/>
              <a:cxnLst/>
              <a:rect l="l" t="t" r="r" b="b"/>
              <a:pathLst>
                <a:path w="682625" h="118110">
                  <a:moveTo>
                    <a:pt x="660988" y="44831"/>
                  </a:moveTo>
                  <a:lnTo>
                    <a:pt x="657352" y="44831"/>
                  </a:lnTo>
                  <a:lnTo>
                    <a:pt x="657860" y="69976"/>
                  </a:lnTo>
                  <a:lnTo>
                    <a:pt x="611393" y="70865"/>
                  </a:lnTo>
                  <a:lnTo>
                    <a:pt x="575817" y="92583"/>
                  </a:lnTo>
                  <a:lnTo>
                    <a:pt x="569849" y="96138"/>
                  </a:lnTo>
                  <a:lnTo>
                    <a:pt x="567943" y="103886"/>
                  </a:lnTo>
                  <a:lnTo>
                    <a:pt x="571627" y="109855"/>
                  </a:lnTo>
                  <a:lnTo>
                    <a:pt x="575183" y="115697"/>
                  </a:lnTo>
                  <a:lnTo>
                    <a:pt x="582930" y="117601"/>
                  </a:lnTo>
                  <a:lnTo>
                    <a:pt x="588899" y="114046"/>
                  </a:lnTo>
                  <a:lnTo>
                    <a:pt x="682625" y="56896"/>
                  </a:lnTo>
                  <a:lnTo>
                    <a:pt x="660988" y="44831"/>
                  </a:lnTo>
                  <a:close/>
                </a:path>
                <a:path w="682625" h="118110">
                  <a:moveTo>
                    <a:pt x="610911" y="45719"/>
                  </a:moveTo>
                  <a:lnTo>
                    <a:pt x="0" y="57404"/>
                  </a:lnTo>
                  <a:lnTo>
                    <a:pt x="508" y="82550"/>
                  </a:lnTo>
                  <a:lnTo>
                    <a:pt x="611393" y="70865"/>
                  </a:lnTo>
                  <a:lnTo>
                    <a:pt x="632706" y="57855"/>
                  </a:lnTo>
                  <a:lnTo>
                    <a:pt x="610911" y="45719"/>
                  </a:lnTo>
                  <a:close/>
                </a:path>
                <a:path w="682625" h="118110">
                  <a:moveTo>
                    <a:pt x="632706" y="57855"/>
                  </a:moveTo>
                  <a:lnTo>
                    <a:pt x="611393" y="70865"/>
                  </a:lnTo>
                  <a:lnTo>
                    <a:pt x="657860" y="69976"/>
                  </a:lnTo>
                  <a:lnTo>
                    <a:pt x="657826" y="68325"/>
                  </a:lnTo>
                  <a:lnTo>
                    <a:pt x="651510" y="68325"/>
                  </a:lnTo>
                  <a:lnTo>
                    <a:pt x="632706" y="57855"/>
                  </a:lnTo>
                  <a:close/>
                </a:path>
                <a:path w="682625" h="118110">
                  <a:moveTo>
                    <a:pt x="651129" y="46609"/>
                  </a:moveTo>
                  <a:lnTo>
                    <a:pt x="632706" y="57855"/>
                  </a:lnTo>
                  <a:lnTo>
                    <a:pt x="651510" y="68325"/>
                  </a:lnTo>
                  <a:lnTo>
                    <a:pt x="651129" y="46609"/>
                  </a:lnTo>
                  <a:close/>
                </a:path>
                <a:path w="682625" h="118110">
                  <a:moveTo>
                    <a:pt x="657387" y="46609"/>
                  </a:moveTo>
                  <a:lnTo>
                    <a:pt x="651129" y="46609"/>
                  </a:lnTo>
                  <a:lnTo>
                    <a:pt x="651510" y="68325"/>
                  </a:lnTo>
                  <a:lnTo>
                    <a:pt x="657826" y="68325"/>
                  </a:lnTo>
                  <a:lnTo>
                    <a:pt x="657387" y="46609"/>
                  </a:lnTo>
                  <a:close/>
                </a:path>
                <a:path w="682625" h="118110">
                  <a:moveTo>
                    <a:pt x="657352" y="44831"/>
                  </a:moveTo>
                  <a:lnTo>
                    <a:pt x="610911" y="45719"/>
                  </a:lnTo>
                  <a:lnTo>
                    <a:pt x="632706" y="57855"/>
                  </a:lnTo>
                  <a:lnTo>
                    <a:pt x="651129" y="46609"/>
                  </a:lnTo>
                  <a:lnTo>
                    <a:pt x="657387" y="46609"/>
                  </a:lnTo>
                  <a:lnTo>
                    <a:pt x="657352" y="44831"/>
                  </a:lnTo>
                  <a:close/>
                </a:path>
                <a:path w="682625" h="118110">
                  <a:moveTo>
                    <a:pt x="580643" y="0"/>
                  </a:moveTo>
                  <a:lnTo>
                    <a:pt x="573024" y="2159"/>
                  </a:lnTo>
                  <a:lnTo>
                    <a:pt x="569594" y="8255"/>
                  </a:lnTo>
                  <a:lnTo>
                    <a:pt x="566292" y="14350"/>
                  </a:lnTo>
                  <a:lnTo>
                    <a:pt x="568452" y="21971"/>
                  </a:lnTo>
                  <a:lnTo>
                    <a:pt x="574421" y="25400"/>
                  </a:lnTo>
                  <a:lnTo>
                    <a:pt x="610911" y="45719"/>
                  </a:lnTo>
                  <a:lnTo>
                    <a:pt x="657352" y="44831"/>
                  </a:lnTo>
                  <a:lnTo>
                    <a:pt x="660988" y="44831"/>
                  </a:lnTo>
                  <a:lnTo>
                    <a:pt x="580643" y="0"/>
                  </a:lnTo>
                  <a:close/>
                </a:path>
              </a:pathLst>
            </a:custGeom>
            <a:solidFill>
              <a:srgbClr val="84AA33"/>
            </a:solidFill>
          </p:spPr>
          <p:txBody>
            <a:bodyPr wrap="square" lIns="0" tIns="0" rIns="0" bIns="0" rtlCol="0"/>
            <a:lstStyle/>
            <a:p/>
          </p:txBody>
        </p:sp>
        <p:sp>
          <p:nvSpPr>
            <p:cNvPr id="77" name="object 77"/>
            <p:cNvSpPr/>
            <p:nvPr/>
          </p:nvSpPr>
          <p:spPr>
            <a:xfrm>
              <a:off x="8005572" y="4815077"/>
              <a:ext cx="507492" cy="362712"/>
            </a:xfrm>
            <a:prstGeom prst="rect">
              <a:avLst/>
            </a:prstGeom>
            <a:blipFill>
              <a:blip r:embed="rId28" cstate="print"/>
              <a:stretch>
                <a:fillRect/>
              </a:stretch>
            </a:blipFill>
          </p:spPr>
          <p:txBody>
            <a:bodyPr wrap="square" lIns="0" tIns="0" rIns="0" bIns="0" rtlCol="0"/>
            <a:lstStyle/>
            <a:p/>
          </p:txBody>
        </p:sp>
        <p:sp>
          <p:nvSpPr>
            <p:cNvPr id="78" name="object 78"/>
            <p:cNvSpPr/>
            <p:nvPr/>
          </p:nvSpPr>
          <p:spPr>
            <a:xfrm>
              <a:off x="8118729" y="4953380"/>
              <a:ext cx="393700" cy="249554"/>
            </a:xfrm>
            <a:custGeom>
              <a:avLst/>
              <a:gdLst/>
              <a:ahLst/>
              <a:cxnLst/>
              <a:rect l="l" t="t" r="r" b="b"/>
              <a:pathLst>
                <a:path w="393700" h="249554">
                  <a:moveTo>
                    <a:pt x="42430" y="26182"/>
                  </a:moveTo>
                  <a:lnTo>
                    <a:pt x="54143" y="48139"/>
                  </a:lnTo>
                  <a:lnTo>
                    <a:pt x="380238" y="249301"/>
                  </a:lnTo>
                  <a:lnTo>
                    <a:pt x="393446" y="227965"/>
                  </a:lnTo>
                  <a:lnTo>
                    <a:pt x="67331" y="26791"/>
                  </a:lnTo>
                  <a:lnTo>
                    <a:pt x="42430" y="26182"/>
                  </a:lnTo>
                  <a:close/>
                </a:path>
                <a:path w="393700" h="249554">
                  <a:moveTo>
                    <a:pt x="0" y="0"/>
                  </a:moveTo>
                  <a:lnTo>
                    <a:pt x="54864" y="102997"/>
                  </a:lnTo>
                  <a:lnTo>
                    <a:pt x="62484" y="105283"/>
                  </a:lnTo>
                  <a:lnTo>
                    <a:pt x="68579" y="101981"/>
                  </a:lnTo>
                  <a:lnTo>
                    <a:pt x="74802" y="98679"/>
                  </a:lnTo>
                  <a:lnTo>
                    <a:pt x="77089" y="91059"/>
                  </a:lnTo>
                  <a:lnTo>
                    <a:pt x="73787" y="84963"/>
                  </a:lnTo>
                  <a:lnTo>
                    <a:pt x="54143" y="48139"/>
                  </a:lnTo>
                  <a:lnTo>
                    <a:pt x="14604" y="23749"/>
                  </a:lnTo>
                  <a:lnTo>
                    <a:pt x="27813" y="2413"/>
                  </a:lnTo>
                  <a:lnTo>
                    <a:pt x="99277" y="2413"/>
                  </a:lnTo>
                  <a:lnTo>
                    <a:pt x="0" y="0"/>
                  </a:lnTo>
                  <a:close/>
                </a:path>
                <a:path w="393700" h="249554">
                  <a:moveTo>
                    <a:pt x="27813" y="2413"/>
                  </a:moveTo>
                  <a:lnTo>
                    <a:pt x="14604" y="23749"/>
                  </a:lnTo>
                  <a:lnTo>
                    <a:pt x="54143" y="48139"/>
                  </a:lnTo>
                  <a:lnTo>
                    <a:pt x="42430" y="26182"/>
                  </a:lnTo>
                  <a:lnTo>
                    <a:pt x="20827" y="25654"/>
                  </a:lnTo>
                  <a:lnTo>
                    <a:pt x="32257" y="7112"/>
                  </a:lnTo>
                  <a:lnTo>
                    <a:pt x="35430" y="7112"/>
                  </a:lnTo>
                  <a:lnTo>
                    <a:pt x="27813" y="2413"/>
                  </a:lnTo>
                  <a:close/>
                </a:path>
                <a:path w="393700" h="249554">
                  <a:moveTo>
                    <a:pt x="99277" y="2413"/>
                  </a:moveTo>
                  <a:lnTo>
                    <a:pt x="27813" y="2413"/>
                  </a:lnTo>
                  <a:lnTo>
                    <a:pt x="67331" y="26791"/>
                  </a:lnTo>
                  <a:lnTo>
                    <a:pt x="115950" y="27940"/>
                  </a:lnTo>
                  <a:lnTo>
                    <a:pt x="121793" y="22479"/>
                  </a:lnTo>
                  <a:lnTo>
                    <a:pt x="121920" y="15494"/>
                  </a:lnTo>
                  <a:lnTo>
                    <a:pt x="122174" y="8636"/>
                  </a:lnTo>
                  <a:lnTo>
                    <a:pt x="116586" y="2794"/>
                  </a:lnTo>
                  <a:lnTo>
                    <a:pt x="99277" y="2413"/>
                  </a:lnTo>
                  <a:close/>
                </a:path>
                <a:path w="393700" h="249554">
                  <a:moveTo>
                    <a:pt x="35430" y="7112"/>
                  </a:moveTo>
                  <a:lnTo>
                    <a:pt x="32257" y="7112"/>
                  </a:lnTo>
                  <a:lnTo>
                    <a:pt x="42430" y="26182"/>
                  </a:lnTo>
                  <a:lnTo>
                    <a:pt x="67331" y="26791"/>
                  </a:lnTo>
                  <a:lnTo>
                    <a:pt x="35430" y="7112"/>
                  </a:lnTo>
                  <a:close/>
                </a:path>
                <a:path w="393700" h="249554">
                  <a:moveTo>
                    <a:pt x="32257" y="7112"/>
                  </a:moveTo>
                  <a:lnTo>
                    <a:pt x="20827" y="25654"/>
                  </a:lnTo>
                  <a:lnTo>
                    <a:pt x="42430" y="26182"/>
                  </a:lnTo>
                  <a:lnTo>
                    <a:pt x="32257" y="7112"/>
                  </a:lnTo>
                  <a:close/>
                </a:path>
              </a:pathLst>
            </a:custGeom>
            <a:solidFill>
              <a:srgbClr val="FDB809"/>
            </a:solidFill>
          </p:spPr>
          <p:txBody>
            <a:bodyPr wrap="square" lIns="0" tIns="0" rIns="0" bIns="0" rtlCol="0"/>
            <a:lstStyle/>
            <a:p/>
          </p:txBody>
        </p:sp>
        <p:sp>
          <p:nvSpPr>
            <p:cNvPr id="79" name="object 79"/>
            <p:cNvSpPr/>
            <p:nvPr/>
          </p:nvSpPr>
          <p:spPr>
            <a:xfrm>
              <a:off x="4903470" y="5286755"/>
              <a:ext cx="226313" cy="427481"/>
            </a:xfrm>
            <a:prstGeom prst="rect">
              <a:avLst/>
            </a:prstGeom>
            <a:blipFill>
              <a:blip r:embed="rId21" cstate="print"/>
              <a:stretch>
                <a:fillRect/>
              </a:stretch>
            </a:blipFill>
          </p:spPr>
          <p:txBody>
            <a:bodyPr wrap="square" lIns="0" tIns="0" rIns="0" bIns="0" rtlCol="0"/>
            <a:lstStyle/>
            <a:p/>
          </p:txBody>
        </p:sp>
        <p:sp>
          <p:nvSpPr>
            <p:cNvPr id="80" name="object 80"/>
            <p:cNvSpPr/>
            <p:nvPr/>
          </p:nvSpPr>
          <p:spPr>
            <a:xfrm>
              <a:off x="4957826" y="5261990"/>
              <a:ext cx="118110" cy="313690"/>
            </a:xfrm>
            <a:custGeom>
              <a:avLst/>
              <a:gdLst/>
              <a:ahLst/>
              <a:cxnLst/>
              <a:rect l="l" t="t" r="r" b="b"/>
              <a:pathLst>
                <a:path w="118110" h="313689">
                  <a:moveTo>
                    <a:pt x="13970" y="197866"/>
                  </a:moveTo>
                  <a:lnTo>
                    <a:pt x="2032" y="204978"/>
                  </a:lnTo>
                  <a:lnTo>
                    <a:pt x="0" y="212598"/>
                  </a:lnTo>
                  <a:lnTo>
                    <a:pt x="3428" y="218567"/>
                  </a:lnTo>
                  <a:lnTo>
                    <a:pt x="58800" y="313436"/>
                  </a:lnTo>
                  <a:lnTo>
                    <a:pt x="73403" y="288417"/>
                  </a:lnTo>
                  <a:lnTo>
                    <a:pt x="46227" y="288417"/>
                  </a:lnTo>
                  <a:lnTo>
                    <a:pt x="46227" y="241916"/>
                  </a:lnTo>
                  <a:lnTo>
                    <a:pt x="21716" y="199898"/>
                  </a:lnTo>
                  <a:lnTo>
                    <a:pt x="13970" y="197866"/>
                  </a:lnTo>
                  <a:close/>
                </a:path>
                <a:path w="118110" h="313689">
                  <a:moveTo>
                    <a:pt x="46227" y="241916"/>
                  </a:moveTo>
                  <a:lnTo>
                    <a:pt x="46227" y="288417"/>
                  </a:lnTo>
                  <a:lnTo>
                    <a:pt x="71374" y="288417"/>
                  </a:lnTo>
                  <a:lnTo>
                    <a:pt x="71374" y="282194"/>
                  </a:lnTo>
                  <a:lnTo>
                    <a:pt x="47878" y="282194"/>
                  </a:lnTo>
                  <a:lnTo>
                    <a:pt x="58800" y="263470"/>
                  </a:lnTo>
                  <a:lnTo>
                    <a:pt x="46227" y="241916"/>
                  </a:lnTo>
                  <a:close/>
                </a:path>
                <a:path w="118110" h="313689">
                  <a:moveTo>
                    <a:pt x="103632" y="197866"/>
                  </a:moveTo>
                  <a:lnTo>
                    <a:pt x="95885" y="199898"/>
                  </a:lnTo>
                  <a:lnTo>
                    <a:pt x="71374" y="241916"/>
                  </a:lnTo>
                  <a:lnTo>
                    <a:pt x="71374" y="288417"/>
                  </a:lnTo>
                  <a:lnTo>
                    <a:pt x="73403" y="288417"/>
                  </a:lnTo>
                  <a:lnTo>
                    <a:pt x="114173" y="218567"/>
                  </a:lnTo>
                  <a:lnTo>
                    <a:pt x="117601" y="212598"/>
                  </a:lnTo>
                  <a:lnTo>
                    <a:pt x="115570" y="204978"/>
                  </a:lnTo>
                  <a:lnTo>
                    <a:pt x="103632" y="197866"/>
                  </a:lnTo>
                  <a:close/>
                </a:path>
                <a:path w="118110" h="313689">
                  <a:moveTo>
                    <a:pt x="58800" y="263470"/>
                  </a:moveTo>
                  <a:lnTo>
                    <a:pt x="47878" y="282194"/>
                  </a:lnTo>
                  <a:lnTo>
                    <a:pt x="69723" y="282194"/>
                  </a:lnTo>
                  <a:lnTo>
                    <a:pt x="58800" y="263470"/>
                  </a:lnTo>
                  <a:close/>
                </a:path>
                <a:path w="118110" h="313689">
                  <a:moveTo>
                    <a:pt x="71374" y="241916"/>
                  </a:moveTo>
                  <a:lnTo>
                    <a:pt x="58800" y="263470"/>
                  </a:lnTo>
                  <a:lnTo>
                    <a:pt x="69723" y="282194"/>
                  </a:lnTo>
                  <a:lnTo>
                    <a:pt x="71374" y="282194"/>
                  </a:lnTo>
                  <a:lnTo>
                    <a:pt x="71374" y="241916"/>
                  </a:lnTo>
                  <a:close/>
                </a:path>
                <a:path w="118110" h="313689">
                  <a:moveTo>
                    <a:pt x="71374" y="0"/>
                  </a:moveTo>
                  <a:lnTo>
                    <a:pt x="46227" y="0"/>
                  </a:lnTo>
                  <a:lnTo>
                    <a:pt x="46227" y="241916"/>
                  </a:lnTo>
                  <a:lnTo>
                    <a:pt x="58800" y="263470"/>
                  </a:lnTo>
                  <a:lnTo>
                    <a:pt x="71374" y="241916"/>
                  </a:lnTo>
                  <a:lnTo>
                    <a:pt x="71374" y="0"/>
                  </a:lnTo>
                  <a:close/>
                </a:path>
              </a:pathLst>
            </a:custGeom>
            <a:solidFill>
              <a:srgbClr val="465A8D"/>
            </a:solidFill>
          </p:spPr>
          <p:txBody>
            <a:bodyPr wrap="square" lIns="0" tIns="0" rIns="0" bIns="0" rtlCol="0"/>
            <a:lstStyle/>
            <a:p/>
          </p:txBody>
        </p:sp>
        <p:sp>
          <p:nvSpPr>
            <p:cNvPr id="81" name="object 81"/>
            <p:cNvSpPr/>
            <p:nvPr/>
          </p:nvSpPr>
          <p:spPr>
            <a:xfrm>
              <a:off x="2346960" y="5222747"/>
              <a:ext cx="226313" cy="360425"/>
            </a:xfrm>
            <a:prstGeom prst="rect">
              <a:avLst/>
            </a:prstGeom>
            <a:blipFill>
              <a:blip r:embed="rId29" cstate="print"/>
              <a:stretch>
                <a:fillRect/>
              </a:stretch>
            </a:blipFill>
          </p:spPr>
          <p:txBody>
            <a:bodyPr wrap="square" lIns="0" tIns="0" rIns="0" bIns="0" rtlCol="0"/>
            <a:lstStyle/>
            <a:p/>
          </p:txBody>
        </p:sp>
        <p:sp>
          <p:nvSpPr>
            <p:cNvPr id="82" name="object 82"/>
            <p:cNvSpPr/>
            <p:nvPr/>
          </p:nvSpPr>
          <p:spPr>
            <a:xfrm>
              <a:off x="2401316" y="5197982"/>
              <a:ext cx="117601" cy="246761"/>
            </a:xfrm>
            <a:prstGeom prst="rect">
              <a:avLst/>
            </a:prstGeom>
            <a:blipFill>
              <a:blip r:embed="rId30" cstate="print"/>
              <a:stretch>
                <a:fillRect/>
              </a:stretch>
            </a:blipFill>
          </p:spPr>
          <p:txBody>
            <a:bodyPr wrap="square" lIns="0" tIns="0" rIns="0" bIns="0" rtlCol="0"/>
            <a:lstStyle/>
            <a:p/>
          </p:txBody>
        </p:sp>
        <p:sp>
          <p:nvSpPr>
            <p:cNvPr id="83" name="object 83"/>
            <p:cNvSpPr/>
            <p:nvPr/>
          </p:nvSpPr>
          <p:spPr>
            <a:xfrm>
              <a:off x="3152394" y="3604259"/>
              <a:ext cx="544068" cy="464057"/>
            </a:xfrm>
            <a:prstGeom prst="rect">
              <a:avLst/>
            </a:prstGeom>
            <a:blipFill>
              <a:blip r:embed="rId31" cstate="print"/>
              <a:stretch>
                <a:fillRect/>
              </a:stretch>
            </a:blipFill>
          </p:spPr>
          <p:txBody>
            <a:bodyPr wrap="square" lIns="0" tIns="0" rIns="0" bIns="0" rtlCol="0"/>
            <a:lstStyle/>
            <a:p/>
          </p:txBody>
        </p:sp>
        <p:sp>
          <p:nvSpPr>
            <p:cNvPr id="84" name="object 84"/>
            <p:cNvSpPr/>
            <p:nvPr/>
          </p:nvSpPr>
          <p:spPr>
            <a:xfrm>
              <a:off x="3265551" y="3742562"/>
              <a:ext cx="429895" cy="350520"/>
            </a:xfrm>
            <a:custGeom>
              <a:avLst/>
              <a:gdLst/>
              <a:ahLst/>
              <a:cxnLst/>
              <a:rect l="l" t="t" r="r" b="b"/>
              <a:pathLst>
                <a:path w="429895" h="350520">
                  <a:moveTo>
                    <a:pt x="38769" y="31287"/>
                  </a:moveTo>
                  <a:lnTo>
                    <a:pt x="47647" y="54616"/>
                  </a:lnTo>
                  <a:lnTo>
                    <a:pt x="414147" y="350266"/>
                  </a:lnTo>
                  <a:lnTo>
                    <a:pt x="429895" y="330707"/>
                  </a:lnTo>
                  <a:lnTo>
                    <a:pt x="63481" y="35033"/>
                  </a:lnTo>
                  <a:lnTo>
                    <a:pt x="38769" y="31287"/>
                  </a:lnTo>
                  <a:close/>
                </a:path>
                <a:path w="429895" h="350520">
                  <a:moveTo>
                    <a:pt x="0" y="0"/>
                  </a:moveTo>
                  <a:lnTo>
                    <a:pt x="38988" y="102488"/>
                  </a:lnTo>
                  <a:lnTo>
                    <a:pt x="41528" y="109093"/>
                  </a:lnTo>
                  <a:lnTo>
                    <a:pt x="48768" y="112268"/>
                  </a:lnTo>
                  <a:lnTo>
                    <a:pt x="55245" y="109855"/>
                  </a:lnTo>
                  <a:lnTo>
                    <a:pt x="61722" y="107314"/>
                  </a:lnTo>
                  <a:lnTo>
                    <a:pt x="65024" y="100075"/>
                  </a:lnTo>
                  <a:lnTo>
                    <a:pt x="62484" y="93599"/>
                  </a:lnTo>
                  <a:lnTo>
                    <a:pt x="47647" y="54616"/>
                  </a:lnTo>
                  <a:lnTo>
                    <a:pt x="11429" y="25400"/>
                  </a:lnTo>
                  <a:lnTo>
                    <a:pt x="27304" y="5842"/>
                  </a:lnTo>
                  <a:lnTo>
                    <a:pt x="38377" y="5842"/>
                  </a:lnTo>
                  <a:lnTo>
                    <a:pt x="0" y="0"/>
                  </a:lnTo>
                  <a:close/>
                </a:path>
                <a:path w="429895" h="350520">
                  <a:moveTo>
                    <a:pt x="27304" y="5842"/>
                  </a:moveTo>
                  <a:lnTo>
                    <a:pt x="11429" y="25400"/>
                  </a:lnTo>
                  <a:lnTo>
                    <a:pt x="47647" y="54616"/>
                  </a:lnTo>
                  <a:lnTo>
                    <a:pt x="38769" y="31287"/>
                  </a:lnTo>
                  <a:lnTo>
                    <a:pt x="17525" y="28067"/>
                  </a:lnTo>
                  <a:lnTo>
                    <a:pt x="31114" y="11175"/>
                  </a:lnTo>
                  <a:lnTo>
                    <a:pt x="33915" y="11175"/>
                  </a:lnTo>
                  <a:lnTo>
                    <a:pt x="27304" y="5842"/>
                  </a:lnTo>
                  <a:close/>
                </a:path>
                <a:path w="429895" h="350520">
                  <a:moveTo>
                    <a:pt x="38377" y="5842"/>
                  </a:moveTo>
                  <a:lnTo>
                    <a:pt x="27304" y="5842"/>
                  </a:lnTo>
                  <a:lnTo>
                    <a:pt x="63481" y="35033"/>
                  </a:lnTo>
                  <a:lnTo>
                    <a:pt x="104648" y="41275"/>
                  </a:lnTo>
                  <a:lnTo>
                    <a:pt x="111506" y="42418"/>
                  </a:lnTo>
                  <a:lnTo>
                    <a:pt x="117983" y="37592"/>
                  </a:lnTo>
                  <a:lnTo>
                    <a:pt x="120014" y="23875"/>
                  </a:lnTo>
                  <a:lnTo>
                    <a:pt x="115315" y="17525"/>
                  </a:lnTo>
                  <a:lnTo>
                    <a:pt x="38377" y="5842"/>
                  </a:lnTo>
                  <a:close/>
                </a:path>
                <a:path w="429895" h="350520">
                  <a:moveTo>
                    <a:pt x="33915" y="11175"/>
                  </a:moveTo>
                  <a:lnTo>
                    <a:pt x="31114" y="11175"/>
                  </a:lnTo>
                  <a:lnTo>
                    <a:pt x="38769" y="31287"/>
                  </a:lnTo>
                  <a:lnTo>
                    <a:pt x="63481" y="35033"/>
                  </a:lnTo>
                  <a:lnTo>
                    <a:pt x="33915" y="11175"/>
                  </a:lnTo>
                  <a:close/>
                </a:path>
                <a:path w="429895" h="350520">
                  <a:moveTo>
                    <a:pt x="31114" y="11175"/>
                  </a:moveTo>
                  <a:lnTo>
                    <a:pt x="17525" y="28067"/>
                  </a:lnTo>
                  <a:lnTo>
                    <a:pt x="38769" y="31287"/>
                  </a:lnTo>
                  <a:lnTo>
                    <a:pt x="31114" y="11175"/>
                  </a:lnTo>
                  <a:close/>
                </a:path>
              </a:pathLst>
            </a:custGeom>
            <a:solidFill>
              <a:srgbClr val="FDB809"/>
            </a:solidFill>
          </p:spPr>
          <p:txBody>
            <a:bodyPr wrap="square" lIns="0" tIns="0" rIns="0" bIns="0" rtlCol="0"/>
            <a:lstStyle/>
            <a:p/>
          </p:txBody>
        </p:sp>
        <p:sp>
          <p:nvSpPr>
            <p:cNvPr id="85" name="object 85"/>
            <p:cNvSpPr/>
            <p:nvPr/>
          </p:nvSpPr>
          <p:spPr>
            <a:xfrm>
              <a:off x="3152394" y="3998975"/>
              <a:ext cx="536447" cy="226313"/>
            </a:xfrm>
            <a:prstGeom prst="rect">
              <a:avLst/>
            </a:prstGeom>
            <a:blipFill>
              <a:blip r:embed="rId32" cstate="print"/>
              <a:stretch>
                <a:fillRect/>
              </a:stretch>
            </a:blipFill>
          </p:spPr>
          <p:txBody>
            <a:bodyPr wrap="square" lIns="0" tIns="0" rIns="0" bIns="0" rtlCol="0"/>
            <a:lstStyle/>
            <a:p/>
          </p:txBody>
        </p:sp>
        <p:sp>
          <p:nvSpPr>
            <p:cNvPr id="86" name="object 86"/>
            <p:cNvSpPr/>
            <p:nvPr/>
          </p:nvSpPr>
          <p:spPr>
            <a:xfrm>
              <a:off x="3265551" y="4026915"/>
              <a:ext cx="422275" cy="118110"/>
            </a:xfrm>
            <a:custGeom>
              <a:avLst/>
              <a:gdLst/>
              <a:ahLst/>
              <a:cxnLst/>
              <a:rect l="l" t="t" r="r" b="b"/>
              <a:pathLst>
                <a:path w="422275" h="118110">
                  <a:moveTo>
                    <a:pt x="100202" y="0"/>
                  </a:moveTo>
                  <a:lnTo>
                    <a:pt x="0" y="59816"/>
                  </a:lnTo>
                  <a:lnTo>
                    <a:pt x="101346" y="117601"/>
                  </a:lnTo>
                  <a:lnTo>
                    <a:pt x="108965" y="115442"/>
                  </a:lnTo>
                  <a:lnTo>
                    <a:pt x="112522" y="109473"/>
                  </a:lnTo>
                  <a:lnTo>
                    <a:pt x="115950" y="103377"/>
                  </a:lnTo>
                  <a:lnTo>
                    <a:pt x="113791" y="95757"/>
                  </a:lnTo>
                  <a:lnTo>
                    <a:pt x="72367" y="72135"/>
                  </a:lnTo>
                  <a:lnTo>
                    <a:pt x="25019" y="72135"/>
                  </a:lnTo>
                  <a:lnTo>
                    <a:pt x="24764" y="46989"/>
                  </a:lnTo>
                  <a:lnTo>
                    <a:pt x="71295" y="46513"/>
                  </a:lnTo>
                  <a:lnTo>
                    <a:pt x="113029" y="21589"/>
                  </a:lnTo>
                  <a:lnTo>
                    <a:pt x="114935" y="13842"/>
                  </a:lnTo>
                  <a:lnTo>
                    <a:pt x="107823" y="1904"/>
                  </a:lnTo>
                  <a:lnTo>
                    <a:pt x="100202" y="0"/>
                  </a:lnTo>
                  <a:close/>
                </a:path>
                <a:path w="422275" h="118110">
                  <a:moveTo>
                    <a:pt x="71295" y="46513"/>
                  </a:moveTo>
                  <a:lnTo>
                    <a:pt x="24764" y="46989"/>
                  </a:lnTo>
                  <a:lnTo>
                    <a:pt x="25019" y="72135"/>
                  </a:lnTo>
                  <a:lnTo>
                    <a:pt x="71532" y="71660"/>
                  </a:lnTo>
                  <a:lnTo>
                    <a:pt x="69246" y="70357"/>
                  </a:lnTo>
                  <a:lnTo>
                    <a:pt x="31369" y="70357"/>
                  </a:lnTo>
                  <a:lnTo>
                    <a:pt x="31114" y="48640"/>
                  </a:lnTo>
                  <a:lnTo>
                    <a:pt x="67733" y="48640"/>
                  </a:lnTo>
                  <a:lnTo>
                    <a:pt x="71295" y="46513"/>
                  </a:lnTo>
                  <a:close/>
                </a:path>
                <a:path w="422275" h="118110">
                  <a:moveTo>
                    <a:pt x="71532" y="71660"/>
                  </a:moveTo>
                  <a:lnTo>
                    <a:pt x="25019" y="72135"/>
                  </a:lnTo>
                  <a:lnTo>
                    <a:pt x="72367" y="72135"/>
                  </a:lnTo>
                  <a:lnTo>
                    <a:pt x="71532" y="71660"/>
                  </a:lnTo>
                  <a:close/>
                </a:path>
                <a:path w="422275" h="118110">
                  <a:moveTo>
                    <a:pt x="421894" y="42925"/>
                  </a:moveTo>
                  <a:lnTo>
                    <a:pt x="71295" y="46513"/>
                  </a:lnTo>
                  <a:lnTo>
                    <a:pt x="49858" y="59316"/>
                  </a:lnTo>
                  <a:lnTo>
                    <a:pt x="71532" y="71660"/>
                  </a:lnTo>
                  <a:lnTo>
                    <a:pt x="422148" y="68071"/>
                  </a:lnTo>
                  <a:lnTo>
                    <a:pt x="421894" y="42925"/>
                  </a:lnTo>
                  <a:close/>
                </a:path>
                <a:path w="422275" h="118110">
                  <a:moveTo>
                    <a:pt x="31114" y="48640"/>
                  </a:moveTo>
                  <a:lnTo>
                    <a:pt x="31369" y="70357"/>
                  </a:lnTo>
                  <a:lnTo>
                    <a:pt x="49858" y="59316"/>
                  </a:lnTo>
                  <a:lnTo>
                    <a:pt x="31114" y="48640"/>
                  </a:lnTo>
                  <a:close/>
                </a:path>
                <a:path w="422275" h="118110">
                  <a:moveTo>
                    <a:pt x="49858" y="59316"/>
                  </a:moveTo>
                  <a:lnTo>
                    <a:pt x="31369" y="70357"/>
                  </a:lnTo>
                  <a:lnTo>
                    <a:pt x="69246" y="70357"/>
                  </a:lnTo>
                  <a:lnTo>
                    <a:pt x="49858" y="59316"/>
                  </a:lnTo>
                  <a:close/>
                </a:path>
                <a:path w="422275" h="118110">
                  <a:moveTo>
                    <a:pt x="67733" y="48640"/>
                  </a:moveTo>
                  <a:lnTo>
                    <a:pt x="31114" y="48640"/>
                  </a:lnTo>
                  <a:lnTo>
                    <a:pt x="49858" y="59316"/>
                  </a:lnTo>
                  <a:lnTo>
                    <a:pt x="67733" y="48640"/>
                  </a:lnTo>
                  <a:close/>
                </a:path>
              </a:pathLst>
            </a:custGeom>
            <a:solidFill>
              <a:srgbClr val="FDB809"/>
            </a:solidFill>
          </p:spPr>
          <p:txBody>
            <a:bodyPr wrap="square" lIns="0" tIns="0" rIns="0" bIns="0" rtlCol="0"/>
            <a:lstStyle/>
            <a:p/>
          </p:txBody>
        </p:sp>
        <p:sp>
          <p:nvSpPr>
            <p:cNvPr id="87" name="object 87"/>
            <p:cNvSpPr/>
            <p:nvPr/>
          </p:nvSpPr>
          <p:spPr>
            <a:xfrm>
              <a:off x="3172968" y="4097273"/>
              <a:ext cx="522731" cy="458724"/>
            </a:xfrm>
            <a:prstGeom prst="rect">
              <a:avLst/>
            </a:prstGeom>
            <a:blipFill>
              <a:blip r:embed="rId33" cstate="print"/>
              <a:stretch>
                <a:fillRect/>
              </a:stretch>
            </a:blipFill>
          </p:spPr>
          <p:txBody>
            <a:bodyPr wrap="square" lIns="0" tIns="0" rIns="0" bIns="0" rtlCol="0"/>
            <a:lstStyle/>
            <a:p/>
          </p:txBody>
        </p:sp>
        <p:sp>
          <p:nvSpPr>
            <p:cNvPr id="88" name="object 88"/>
            <p:cNvSpPr/>
            <p:nvPr/>
          </p:nvSpPr>
          <p:spPr>
            <a:xfrm>
              <a:off x="3286125" y="4072762"/>
              <a:ext cx="408940" cy="344805"/>
            </a:xfrm>
            <a:custGeom>
              <a:avLst/>
              <a:gdLst/>
              <a:ahLst/>
              <a:cxnLst/>
              <a:rect l="l" t="t" r="r" b="b"/>
              <a:pathLst>
                <a:path w="408939" h="344804">
                  <a:moveTo>
                    <a:pt x="46862" y="231520"/>
                  </a:moveTo>
                  <a:lnTo>
                    <a:pt x="39624" y="234950"/>
                  </a:lnTo>
                  <a:lnTo>
                    <a:pt x="37211" y="241554"/>
                  </a:lnTo>
                  <a:lnTo>
                    <a:pt x="0" y="344678"/>
                  </a:lnTo>
                  <a:lnTo>
                    <a:pt x="37570" y="338328"/>
                  </a:lnTo>
                  <a:lnTo>
                    <a:pt x="27177" y="338328"/>
                  </a:lnTo>
                  <a:lnTo>
                    <a:pt x="11049" y="319024"/>
                  </a:lnTo>
                  <a:lnTo>
                    <a:pt x="46752" y="289187"/>
                  </a:lnTo>
                  <a:lnTo>
                    <a:pt x="60833" y="250062"/>
                  </a:lnTo>
                  <a:lnTo>
                    <a:pt x="63246" y="243459"/>
                  </a:lnTo>
                  <a:lnTo>
                    <a:pt x="59816" y="236347"/>
                  </a:lnTo>
                  <a:lnTo>
                    <a:pt x="46862" y="231520"/>
                  </a:lnTo>
                  <a:close/>
                </a:path>
                <a:path w="408939" h="344804">
                  <a:moveTo>
                    <a:pt x="46752" y="289187"/>
                  </a:moveTo>
                  <a:lnTo>
                    <a:pt x="11049" y="319024"/>
                  </a:lnTo>
                  <a:lnTo>
                    <a:pt x="27177" y="338328"/>
                  </a:lnTo>
                  <a:lnTo>
                    <a:pt x="33560" y="332994"/>
                  </a:lnTo>
                  <a:lnTo>
                    <a:pt x="30987" y="332994"/>
                  </a:lnTo>
                  <a:lnTo>
                    <a:pt x="17017" y="316356"/>
                  </a:lnTo>
                  <a:lnTo>
                    <a:pt x="38270" y="312758"/>
                  </a:lnTo>
                  <a:lnTo>
                    <a:pt x="46752" y="289187"/>
                  </a:lnTo>
                  <a:close/>
                </a:path>
                <a:path w="408939" h="344804">
                  <a:moveTo>
                    <a:pt x="110871" y="300481"/>
                  </a:moveTo>
                  <a:lnTo>
                    <a:pt x="62733" y="308615"/>
                  </a:lnTo>
                  <a:lnTo>
                    <a:pt x="27177" y="338328"/>
                  </a:lnTo>
                  <a:lnTo>
                    <a:pt x="37570" y="338328"/>
                  </a:lnTo>
                  <a:lnTo>
                    <a:pt x="115062" y="325247"/>
                  </a:lnTo>
                  <a:lnTo>
                    <a:pt x="119634" y="318769"/>
                  </a:lnTo>
                  <a:lnTo>
                    <a:pt x="117348" y="305054"/>
                  </a:lnTo>
                  <a:lnTo>
                    <a:pt x="110871" y="300481"/>
                  </a:lnTo>
                  <a:close/>
                </a:path>
                <a:path w="408939" h="344804">
                  <a:moveTo>
                    <a:pt x="38270" y="312758"/>
                  </a:moveTo>
                  <a:lnTo>
                    <a:pt x="17017" y="316356"/>
                  </a:lnTo>
                  <a:lnTo>
                    <a:pt x="30987" y="332994"/>
                  </a:lnTo>
                  <a:lnTo>
                    <a:pt x="38270" y="312758"/>
                  </a:lnTo>
                  <a:close/>
                </a:path>
                <a:path w="408939" h="344804">
                  <a:moveTo>
                    <a:pt x="62733" y="308615"/>
                  </a:moveTo>
                  <a:lnTo>
                    <a:pt x="38270" y="312758"/>
                  </a:lnTo>
                  <a:lnTo>
                    <a:pt x="30987" y="332994"/>
                  </a:lnTo>
                  <a:lnTo>
                    <a:pt x="33560" y="332994"/>
                  </a:lnTo>
                  <a:lnTo>
                    <a:pt x="62733" y="308615"/>
                  </a:lnTo>
                  <a:close/>
                </a:path>
                <a:path w="408939" h="344804">
                  <a:moveTo>
                    <a:pt x="392811" y="0"/>
                  </a:moveTo>
                  <a:lnTo>
                    <a:pt x="46752" y="289187"/>
                  </a:lnTo>
                  <a:lnTo>
                    <a:pt x="38270" y="312758"/>
                  </a:lnTo>
                  <a:lnTo>
                    <a:pt x="62733" y="308615"/>
                  </a:lnTo>
                  <a:lnTo>
                    <a:pt x="408939" y="19304"/>
                  </a:lnTo>
                  <a:lnTo>
                    <a:pt x="392811" y="0"/>
                  </a:lnTo>
                  <a:close/>
                </a:path>
              </a:pathLst>
            </a:custGeom>
            <a:solidFill>
              <a:srgbClr val="FDB809"/>
            </a:solidFill>
          </p:spPr>
          <p:txBody>
            <a:bodyPr wrap="square" lIns="0" tIns="0" rIns="0" bIns="0" rtlCol="0"/>
            <a:lstStyle/>
            <a:p/>
          </p:txBody>
        </p:sp>
        <p:sp>
          <p:nvSpPr>
            <p:cNvPr id="89" name="object 89"/>
            <p:cNvSpPr/>
            <p:nvPr/>
          </p:nvSpPr>
          <p:spPr>
            <a:xfrm>
              <a:off x="6117336" y="3151631"/>
              <a:ext cx="848867" cy="226313"/>
            </a:xfrm>
            <a:prstGeom prst="rect">
              <a:avLst/>
            </a:prstGeom>
            <a:blipFill>
              <a:blip r:embed="rId34" cstate="print"/>
              <a:stretch>
                <a:fillRect/>
              </a:stretch>
            </a:blipFill>
          </p:spPr>
          <p:txBody>
            <a:bodyPr wrap="square" lIns="0" tIns="0" rIns="0" bIns="0" rtlCol="0"/>
            <a:lstStyle/>
            <a:p/>
          </p:txBody>
        </p:sp>
        <p:sp>
          <p:nvSpPr>
            <p:cNvPr id="90" name="object 90"/>
            <p:cNvSpPr/>
            <p:nvPr/>
          </p:nvSpPr>
          <p:spPr>
            <a:xfrm>
              <a:off x="6118479" y="3237864"/>
              <a:ext cx="734695" cy="117475"/>
            </a:xfrm>
            <a:custGeom>
              <a:avLst/>
              <a:gdLst/>
              <a:ahLst/>
              <a:cxnLst/>
              <a:rect l="l" t="t" r="r" b="b"/>
              <a:pathLst>
                <a:path w="734695" h="117475">
                  <a:moveTo>
                    <a:pt x="712568" y="41148"/>
                  </a:moveTo>
                  <a:lnTo>
                    <a:pt x="708787" y="41148"/>
                  </a:lnTo>
                  <a:lnTo>
                    <a:pt x="710311" y="66294"/>
                  </a:lnTo>
                  <a:lnTo>
                    <a:pt x="663951" y="69317"/>
                  </a:lnTo>
                  <a:lnTo>
                    <a:pt x="623570" y="96520"/>
                  </a:lnTo>
                  <a:lnTo>
                    <a:pt x="622046" y="104267"/>
                  </a:lnTo>
                  <a:lnTo>
                    <a:pt x="625982" y="109982"/>
                  </a:lnTo>
                  <a:lnTo>
                    <a:pt x="629793" y="115824"/>
                  </a:lnTo>
                  <a:lnTo>
                    <a:pt x="637667" y="117348"/>
                  </a:lnTo>
                  <a:lnTo>
                    <a:pt x="643381" y="113411"/>
                  </a:lnTo>
                  <a:lnTo>
                    <a:pt x="734441" y="52070"/>
                  </a:lnTo>
                  <a:lnTo>
                    <a:pt x="712568" y="41148"/>
                  </a:lnTo>
                  <a:close/>
                </a:path>
                <a:path w="734695" h="117475">
                  <a:moveTo>
                    <a:pt x="662382" y="44174"/>
                  </a:moveTo>
                  <a:lnTo>
                    <a:pt x="0" y="87375"/>
                  </a:lnTo>
                  <a:lnTo>
                    <a:pt x="1524" y="112522"/>
                  </a:lnTo>
                  <a:lnTo>
                    <a:pt x="663951" y="69317"/>
                  </a:lnTo>
                  <a:lnTo>
                    <a:pt x="684736" y="55315"/>
                  </a:lnTo>
                  <a:lnTo>
                    <a:pt x="662382" y="44174"/>
                  </a:lnTo>
                  <a:close/>
                </a:path>
                <a:path w="734695" h="117475">
                  <a:moveTo>
                    <a:pt x="684736" y="55315"/>
                  </a:moveTo>
                  <a:lnTo>
                    <a:pt x="663951" y="69317"/>
                  </a:lnTo>
                  <a:lnTo>
                    <a:pt x="710311" y="66294"/>
                  </a:lnTo>
                  <a:lnTo>
                    <a:pt x="710226" y="64897"/>
                  </a:lnTo>
                  <a:lnTo>
                    <a:pt x="703961" y="64897"/>
                  </a:lnTo>
                  <a:lnTo>
                    <a:pt x="684736" y="55315"/>
                  </a:lnTo>
                  <a:close/>
                </a:path>
                <a:path w="734695" h="117475">
                  <a:moveTo>
                    <a:pt x="702564" y="43307"/>
                  </a:moveTo>
                  <a:lnTo>
                    <a:pt x="684736" y="55315"/>
                  </a:lnTo>
                  <a:lnTo>
                    <a:pt x="703961" y="64897"/>
                  </a:lnTo>
                  <a:lnTo>
                    <a:pt x="702564" y="43307"/>
                  </a:lnTo>
                  <a:close/>
                </a:path>
                <a:path w="734695" h="117475">
                  <a:moveTo>
                    <a:pt x="708917" y="43307"/>
                  </a:moveTo>
                  <a:lnTo>
                    <a:pt x="702564" y="43307"/>
                  </a:lnTo>
                  <a:lnTo>
                    <a:pt x="703961" y="64897"/>
                  </a:lnTo>
                  <a:lnTo>
                    <a:pt x="710226" y="64897"/>
                  </a:lnTo>
                  <a:lnTo>
                    <a:pt x="708917" y="43307"/>
                  </a:lnTo>
                  <a:close/>
                </a:path>
                <a:path w="734695" h="117475">
                  <a:moveTo>
                    <a:pt x="708787" y="41148"/>
                  </a:moveTo>
                  <a:lnTo>
                    <a:pt x="662382" y="44174"/>
                  </a:lnTo>
                  <a:lnTo>
                    <a:pt x="684736" y="55315"/>
                  </a:lnTo>
                  <a:lnTo>
                    <a:pt x="702564" y="43307"/>
                  </a:lnTo>
                  <a:lnTo>
                    <a:pt x="708917" y="43307"/>
                  </a:lnTo>
                  <a:lnTo>
                    <a:pt x="708787" y="41148"/>
                  </a:lnTo>
                  <a:close/>
                </a:path>
                <a:path w="734695" h="117475">
                  <a:moveTo>
                    <a:pt x="630047" y="0"/>
                  </a:moveTo>
                  <a:lnTo>
                    <a:pt x="622426" y="2412"/>
                  </a:lnTo>
                  <a:lnTo>
                    <a:pt x="619378" y="8636"/>
                  </a:lnTo>
                  <a:lnTo>
                    <a:pt x="616203" y="14859"/>
                  </a:lnTo>
                  <a:lnTo>
                    <a:pt x="618744" y="22479"/>
                  </a:lnTo>
                  <a:lnTo>
                    <a:pt x="662382" y="44174"/>
                  </a:lnTo>
                  <a:lnTo>
                    <a:pt x="708787" y="41148"/>
                  </a:lnTo>
                  <a:lnTo>
                    <a:pt x="712568" y="41148"/>
                  </a:lnTo>
                  <a:lnTo>
                    <a:pt x="630047" y="0"/>
                  </a:lnTo>
                  <a:close/>
                </a:path>
              </a:pathLst>
            </a:custGeom>
            <a:solidFill>
              <a:srgbClr val="84AA33"/>
            </a:solidFill>
          </p:spPr>
          <p:txBody>
            <a:bodyPr wrap="square" lIns="0" tIns="0" rIns="0" bIns="0" rtlCol="0"/>
            <a:lstStyle/>
            <a:p/>
          </p:txBody>
        </p:sp>
        <p:sp>
          <p:nvSpPr>
            <p:cNvPr id="91" name="object 91"/>
            <p:cNvSpPr/>
            <p:nvPr/>
          </p:nvSpPr>
          <p:spPr>
            <a:xfrm>
              <a:off x="6078855" y="5490591"/>
              <a:ext cx="1301750" cy="776605"/>
            </a:xfrm>
            <a:custGeom>
              <a:avLst/>
              <a:gdLst/>
              <a:ahLst/>
              <a:cxnLst/>
              <a:rect l="l" t="t" r="r" b="b"/>
              <a:pathLst>
                <a:path w="1301750" h="776604">
                  <a:moveTo>
                    <a:pt x="1301496" y="0"/>
                  </a:moveTo>
                  <a:lnTo>
                    <a:pt x="0" y="0"/>
                  </a:lnTo>
                  <a:lnTo>
                    <a:pt x="0" y="776478"/>
                  </a:lnTo>
                  <a:lnTo>
                    <a:pt x="1301496" y="776478"/>
                  </a:lnTo>
                  <a:lnTo>
                    <a:pt x="1301496" y="0"/>
                  </a:lnTo>
                  <a:close/>
                </a:path>
              </a:pathLst>
            </a:custGeom>
            <a:solidFill>
              <a:srgbClr val="FFFFFF"/>
            </a:solidFill>
          </p:spPr>
          <p:txBody>
            <a:bodyPr wrap="square" lIns="0" tIns="0" rIns="0" bIns="0" rtlCol="0"/>
            <a:lstStyle/>
            <a:p/>
          </p:txBody>
        </p:sp>
      </p:grpSp>
      <p:sp>
        <p:nvSpPr>
          <p:cNvPr id="92" name="object 92"/>
          <p:cNvSpPr txBox="1"/>
          <p:nvPr/>
        </p:nvSpPr>
        <p:spPr>
          <a:xfrm>
            <a:off x="6078854" y="5490590"/>
            <a:ext cx="1301750" cy="776605"/>
          </a:xfrm>
          <a:prstGeom prst="rect">
            <a:avLst/>
          </a:prstGeom>
          <a:ln w="25146">
            <a:solidFill>
              <a:srgbClr val="FDB809"/>
            </a:solidFill>
          </a:ln>
        </p:spPr>
        <p:txBody>
          <a:bodyPr wrap="square" lIns="0" tIns="0" rIns="0" bIns="0" rtlCol="0" vert="horz">
            <a:spAutoFit/>
          </a:bodyPr>
          <a:lstStyle/>
          <a:p>
            <a:pPr algn="ctr">
              <a:lnSpc>
                <a:spcPts val="1340"/>
              </a:lnSpc>
            </a:pPr>
            <a:r>
              <a:rPr dirty="0" sz="1400" spc="-5">
                <a:latin typeface="Cambria"/>
                <a:cs typeface="Cambria"/>
              </a:rPr>
              <a:t>70%</a:t>
            </a:r>
            <a:r>
              <a:rPr dirty="0" sz="1400">
                <a:latin typeface="Cambria"/>
                <a:cs typeface="Cambria"/>
              </a:rPr>
              <a:t> </a:t>
            </a:r>
            <a:r>
              <a:rPr dirty="0" sz="1400" spc="-5">
                <a:latin typeface="Cambria"/>
                <a:cs typeface="Cambria"/>
              </a:rPr>
              <a:t>of</a:t>
            </a:r>
            <a:endParaRPr sz="1400">
              <a:latin typeface="Cambria"/>
              <a:cs typeface="Cambria"/>
            </a:endParaRPr>
          </a:p>
          <a:p>
            <a:pPr algn="ctr" marL="100965" marR="93980" indent="635">
              <a:lnSpc>
                <a:spcPct val="100000"/>
              </a:lnSpc>
            </a:pPr>
            <a:r>
              <a:rPr dirty="0" sz="1400" spc="-5">
                <a:latin typeface="Cambria"/>
                <a:cs typeface="Cambria"/>
              </a:rPr>
              <a:t>Students  should score</a:t>
            </a:r>
            <a:r>
              <a:rPr dirty="0" sz="1400" spc="-65">
                <a:latin typeface="Cambria"/>
                <a:cs typeface="Cambria"/>
              </a:rPr>
              <a:t> </a:t>
            </a:r>
            <a:r>
              <a:rPr dirty="0" sz="1400" spc="-5">
                <a:latin typeface="Cambria"/>
                <a:cs typeface="Cambria"/>
              </a:rPr>
              <a:t>&gt;  </a:t>
            </a:r>
            <a:r>
              <a:rPr dirty="0" sz="1400" spc="-10">
                <a:latin typeface="Cambria"/>
                <a:cs typeface="Cambria"/>
              </a:rPr>
              <a:t>60%</a:t>
            </a:r>
            <a:endParaRPr sz="1400">
              <a:latin typeface="Cambria"/>
              <a:cs typeface="Cambria"/>
            </a:endParaRPr>
          </a:p>
        </p:txBody>
      </p:sp>
      <p:grpSp>
        <p:nvGrpSpPr>
          <p:cNvPr id="93" name="object 93"/>
          <p:cNvGrpSpPr/>
          <p:nvPr/>
        </p:nvGrpSpPr>
        <p:grpSpPr>
          <a:xfrm>
            <a:off x="4200144" y="5703570"/>
            <a:ext cx="1991995" cy="999490"/>
            <a:chOff x="4200144" y="5703570"/>
            <a:chExt cx="1991995" cy="999490"/>
          </a:xfrm>
        </p:grpSpPr>
        <p:sp>
          <p:nvSpPr>
            <p:cNvPr id="94" name="object 94"/>
            <p:cNvSpPr/>
            <p:nvPr/>
          </p:nvSpPr>
          <p:spPr>
            <a:xfrm>
              <a:off x="5585460" y="5703570"/>
              <a:ext cx="606551" cy="226314"/>
            </a:xfrm>
            <a:prstGeom prst="rect">
              <a:avLst/>
            </a:prstGeom>
            <a:blipFill>
              <a:blip r:embed="rId35" cstate="print"/>
              <a:stretch>
                <a:fillRect/>
              </a:stretch>
            </a:blipFill>
          </p:spPr>
          <p:txBody>
            <a:bodyPr wrap="square" lIns="0" tIns="0" rIns="0" bIns="0" rtlCol="0"/>
            <a:lstStyle/>
            <a:p/>
          </p:txBody>
        </p:sp>
        <p:sp>
          <p:nvSpPr>
            <p:cNvPr id="95" name="object 95"/>
            <p:cNvSpPr/>
            <p:nvPr/>
          </p:nvSpPr>
          <p:spPr>
            <a:xfrm>
              <a:off x="5586602" y="5732767"/>
              <a:ext cx="492759" cy="118110"/>
            </a:xfrm>
            <a:custGeom>
              <a:avLst/>
              <a:gdLst/>
              <a:ahLst/>
              <a:cxnLst/>
              <a:rect l="l" t="t" r="r" b="b"/>
              <a:pathLst>
                <a:path w="492760" h="118110">
                  <a:moveTo>
                    <a:pt x="442526" y="58813"/>
                  </a:moveTo>
                  <a:lnTo>
                    <a:pt x="378968" y="95897"/>
                  </a:lnTo>
                  <a:lnTo>
                    <a:pt x="376936" y="103593"/>
                  </a:lnTo>
                  <a:lnTo>
                    <a:pt x="380364" y="109600"/>
                  </a:lnTo>
                  <a:lnTo>
                    <a:pt x="383921" y="115595"/>
                  </a:lnTo>
                  <a:lnTo>
                    <a:pt x="391668" y="117627"/>
                  </a:lnTo>
                  <a:lnTo>
                    <a:pt x="470841" y="71386"/>
                  </a:lnTo>
                  <a:lnTo>
                    <a:pt x="467487" y="71386"/>
                  </a:lnTo>
                  <a:lnTo>
                    <a:pt x="467487" y="69672"/>
                  </a:lnTo>
                  <a:lnTo>
                    <a:pt x="461137" y="69672"/>
                  </a:lnTo>
                  <a:lnTo>
                    <a:pt x="442526" y="58813"/>
                  </a:lnTo>
                  <a:close/>
                </a:path>
                <a:path w="492760" h="118110">
                  <a:moveTo>
                    <a:pt x="420977" y="46240"/>
                  </a:moveTo>
                  <a:lnTo>
                    <a:pt x="0" y="46240"/>
                  </a:lnTo>
                  <a:lnTo>
                    <a:pt x="0" y="71386"/>
                  </a:lnTo>
                  <a:lnTo>
                    <a:pt x="420977" y="71386"/>
                  </a:lnTo>
                  <a:lnTo>
                    <a:pt x="442526" y="58813"/>
                  </a:lnTo>
                  <a:lnTo>
                    <a:pt x="420977" y="46240"/>
                  </a:lnTo>
                  <a:close/>
                </a:path>
                <a:path w="492760" h="118110">
                  <a:moveTo>
                    <a:pt x="470841" y="46240"/>
                  </a:moveTo>
                  <a:lnTo>
                    <a:pt x="467487" y="46240"/>
                  </a:lnTo>
                  <a:lnTo>
                    <a:pt x="467487" y="71386"/>
                  </a:lnTo>
                  <a:lnTo>
                    <a:pt x="470841" y="71386"/>
                  </a:lnTo>
                  <a:lnTo>
                    <a:pt x="492379" y="58813"/>
                  </a:lnTo>
                  <a:lnTo>
                    <a:pt x="470841" y="46240"/>
                  </a:lnTo>
                  <a:close/>
                </a:path>
                <a:path w="492760" h="118110">
                  <a:moveTo>
                    <a:pt x="461137" y="47955"/>
                  </a:moveTo>
                  <a:lnTo>
                    <a:pt x="442526" y="58813"/>
                  </a:lnTo>
                  <a:lnTo>
                    <a:pt x="461137" y="69672"/>
                  </a:lnTo>
                  <a:lnTo>
                    <a:pt x="461137" y="47955"/>
                  </a:lnTo>
                  <a:close/>
                </a:path>
                <a:path w="492760" h="118110">
                  <a:moveTo>
                    <a:pt x="467487" y="47955"/>
                  </a:moveTo>
                  <a:lnTo>
                    <a:pt x="461137" y="47955"/>
                  </a:lnTo>
                  <a:lnTo>
                    <a:pt x="461137" y="69672"/>
                  </a:lnTo>
                  <a:lnTo>
                    <a:pt x="467487" y="69672"/>
                  </a:lnTo>
                  <a:lnTo>
                    <a:pt x="467487" y="47955"/>
                  </a:lnTo>
                  <a:close/>
                </a:path>
                <a:path w="492760" h="118110">
                  <a:moveTo>
                    <a:pt x="391668" y="0"/>
                  </a:moveTo>
                  <a:lnTo>
                    <a:pt x="383921" y="2031"/>
                  </a:lnTo>
                  <a:lnTo>
                    <a:pt x="380364" y="8026"/>
                  </a:lnTo>
                  <a:lnTo>
                    <a:pt x="376936" y="14020"/>
                  </a:lnTo>
                  <a:lnTo>
                    <a:pt x="378968" y="21729"/>
                  </a:lnTo>
                  <a:lnTo>
                    <a:pt x="442526" y="58813"/>
                  </a:lnTo>
                  <a:lnTo>
                    <a:pt x="461137" y="47955"/>
                  </a:lnTo>
                  <a:lnTo>
                    <a:pt x="467487" y="47955"/>
                  </a:lnTo>
                  <a:lnTo>
                    <a:pt x="467487" y="46240"/>
                  </a:lnTo>
                  <a:lnTo>
                    <a:pt x="470841" y="46240"/>
                  </a:lnTo>
                  <a:lnTo>
                    <a:pt x="391668" y="0"/>
                  </a:lnTo>
                  <a:close/>
                </a:path>
              </a:pathLst>
            </a:custGeom>
            <a:solidFill>
              <a:srgbClr val="3891A7"/>
            </a:solidFill>
          </p:spPr>
          <p:txBody>
            <a:bodyPr wrap="square" lIns="0" tIns="0" rIns="0" bIns="0" rtlCol="0"/>
            <a:lstStyle/>
            <a:p/>
          </p:txBody>
        </p:sp>
        <p:sp>
          <p:nvSpPr>
            <p:cNvPr id="96" name="object 96"/>
            <p:cNvSpPr/>
            <p:nvPr/>
          </p:nvSpPr>
          <p:spPr>
            <a:xfrm>
              <a:off x="4200144" y="6288024"/>
              <a:ext cx="1612391" cy="342138"/>
            </a:xfrm>
            <a:prstGeom prst="rect">
              <a:avLst/>
            </a:prstGeom>
            <a:blipFill>
              <a:blip r:embed="rId36" cstate="print"/>
              <a:stretch>
                <a:fillRect/>
              </a:stretch>
            </a:blipFill>
          </p:spPr>
          <p:txBody>
            <a:bodyPr wrap="square" lIns="0" tIns="0" rIns="0" bIns="0" rtlCol="0"/>
            <a:lstStyle/>
            <a:p/>
          </p:txBody>
        </p:sp>
        <p:sp>
          <p:nvSpPr>
            <p:cNvPr id="97" name="object 97"/>
            <p:cNvSpPr/>
            <p:nvPr/>
          </p:nvSpPr>
          <p:spPr>
            <a:xfrm>
              <a:off x="4244340" y="6274308"/>
              <a:ext cx="1521714" cy="428244"/>
            </a:xfrm>
            <a:prstGeom prst="rect">
              <a:avLst/>
            </a:prstGeom>
            <a:blipFill>
              <a:blip r:embed="rId37" cstate="print"/>
              <a:stretch>
                <a:fillRect/>
              </a:stretch>
            </a:blipFill>
          </p:spPr>
          <p:txBody>
            <a:bodyPr wrap="square" lIns="0" tIns="0" rIns="0" bIns="0" rtlCol="0"/>
            <a:lstStyle/>
            <a:p/>
          </p:txBody>
        </p:sp>
        <p:sp>
          <p:nvSpPr>
            <p:cNvPr id="98" name="object 98"/>
            <p:cNvSpPr/>
            <p:nvPr/>
          </p:nvSpPr>
          <p:spPr>
            <a:xfrm>
              <a:off x="4205859" y="6268593"/>
              <a:ext cx="1600962" cy="330707"/>
            </a:xfrm>
            <a:prstGeom prst="rect">
              <a:avLst/>
            </a:prstGeom>
            <a:blipFill>
              <a:blip r:embed="rId38" cstate="print"/>
              <a:stretch>
                <a:fillRect/>
              </a:stretch>
            </a:blipFill>
          </p:spPr>
          <p:txBody>
            <a:bodyPr wrap="square" lIns="0" tIns="0" rIns="0" bIns="0" rtlCol="0"/>
            <a:lstStyle/>
            <a:p/>
          </p:txBody>
        </p:sp>
        <p:sp>
          <p:nvSpPr>
            <p:cNvPr id="99" name="object 99"/>
            <p:cNvSpPr/>
            <p:nvPr/>
          </p:nvSpPr>
          <p:spPr>
            <a:xfrm>
              <a:off x="4205859" y="6268593"/>
              <a:ext cx="1601470" cy="330835"/>
            </a:xfrm>
            <a:custGeom>
              <a:avLst/>
              <a:gdLst/>
              <a:ahLst/>
              <a:cxnLst/>
              <a:rect l="l" t="t" r="r" b="b"/>
              <a:pathLst>
                <a:path w="1601470" h="330834">
                  <a:moveTo>
                    <a:pt x="0" y="330707"/>
                  </a:moveTo>
                  <a:lnTo>
                    <a:pt x="1600962" y="330707"/>
                  </a:lnTo>
                  <a:lnTo>
                    <a:pt x="1600962" y="0"/>
                  </a:lnTo>
                  <a:lnTo>
                    <a:pt x="0" y="0"/>
                  </a:lnTo>
                  <a:lnTo>
                    <a:pt x="0" y="330707"/>
                  </a:lnTo>
                  <a:close/>
                </a:path>
              </a:pathLst>
            </a:custGeom>
            <a:ln w="9906">
              <a:solidFill>
                <a:srgbClr val="C32C2D"/>
              </a:solidFill>
            </a:ln>
          </p:spPr>
          <p:txBody>
            <a:bodyPr wrap="square" lIns="0" tIns="0" rIns="0" bIns="0" rtlCol="0"/>
            <a:lstStyle/>
            <a:p/>
          </p:txBody>
        </p:sp>
      </p:grpSp>
      <p:sp>
        <p:nvSpPr>
          <p:cNvPr id="100" name="object 100"/>
          <p:cNvSpPr txBox="1"/>
          <p:nvPr/>
        </p:nvSpPr>
        <p:spPr>
          <a:xfrm>
            <a:off x="4354829" y="6293611"/>
            <a:ext cx="1303655" cy="269875"/>
          </a:xfrm>
          <a:prstGeom prst="rect">
            <a:avLst/>
          </a:prstGeom>
        </p:spPr>
        <p:txBody>
          <a:bodyPr wrap="square" lIns="0" tIns="12700" rIns="0" bIns="0" rtlCol="0" vert="horz">
            <a:spAutoFit/>
          </a:bodyPr>
          <a:lstStyle/>
          <a:p>
            <a:pPr marL="12700">
              <a:lnSpc>
                <a:spcPct val="100000"/>
              </a:lnSpc>
              <a:spcBef>
                <a:spcPts val="100"/>
              </a:spcBef>
            </a:pPr>
            <a:r>
              <a:rPr dirty="0" sz="1600">
                <a:latin typeface="Cambria"/>
                <a:cs typeface="Cambria"/>
              </a:rPr>
              <a:t>PO</a:t>
            </a:r>
            <a:r>
              <a:rPr dirty="0" sz="1600" spc="-45">
                <a:latin typeface="Cambria"/>
                <a:cs typeface="Cambria"/>
              </a:rPr>
              <a:t> </a:t>
            </a:r>
            <a:r>
              <a:rPr dirty="0" sz="1600" spc="-5">
                <a:latin typeface="Cambria"/>
                <a:cs typeface="Cambria"/>
              </a:rPr>
              <a:t>Attainment</a:t>
            </a:r>
            <a:endParaRPr sz="1600">
              <a:latin typeface="Cambria"/>
              <a:cs typeface="Cambria"/>
            </a:endParaRPr>
          </a:p>
        </p:txBody>
      </p:sp>
      <p:grpSp>
        <p:nvGrpSpPr>
          <p:cNvPr id="101" name="object 101"/>
          <p:cNvGrpSpPr/>
          <p:nvPr/>
        </p:nvGrpSpPr>
        <p:grpSpPr>
          <a:xfrm>
            <a:off x="2388107" y="1443100"/>
            <a:ext cx="5255895" cy="5130165"/>
            <a:chOff x="2388107" y="1443100"/>
            <a:chExt cx="5255895" cy="5130165"/>
          </a:xfrm>
        </p:grpSpPr>
        <p:sp>
          <p:nvSpPr>
            <p:cNvPr id="102" name="object 102"/>
            <p:cNvSpPr/>
            <p:nvPr/>
          </p:nvSpPr>
          <p:spPr>
            <a:xfrm>
              <a:off x="4875275" y="5980175"/>
              <a:ext cx="226313" cy="427482"/>
            </a:xfrm>
            <a:prstGeom prst="rect">
              <a:avLst/>
            </a:prstGeom>
            <a:blipFill>
              <a:blip r:embed="rId21" cstate="print"/>
              <a:stretch>
                <a:fillRect/>
              </a:stretch>
            </a:blipFill>
          </p:spPr>
          <p:txBody>
            <a:bodyPr wrap="square" lIns="0" tIns="0" rIns="0" bIns="0" rtlCol="0"/>
            <a:lstStyle/>
            <a:p/>
          </p:txBody>
        </p:sp>
        <p:sp>
          <p:nvSpPr>
            <p:cNvPr id="103" name="object 103"/>
            <p:cNvSpPr/>
            <p:nvPr/>
          </p:nvSpPr>
          <p:spPr>
            <a:xfrm>
              <a:off x="4929631" y="5955410"/>
              <a:ext cx="118110" cy="313690"/>
            </a:xfrm>
            <a:custGeom>
              <a:avLst/>
              <a:gdLst/>
              <a:ahLst/>
              <a:cxnLst/>
              <a:rect l="l" t="t" r="r" b="b"/>
              <a:pathLst>
                <a:path w="118110" h="313689">
                  <a:moveTo>
                    <a:pt x="13969" y="197916"/>
                  </a:moveTo>
                  <a:lnTo>
                    <a:pt x="2031" y="204914"/>
                  </a:lnTo>
                  <a:lnTo>
                    <a:pt x="0" y="212610"/>
                  </a:lnTo>
                  <a:lnTo>
                    <a:pt x="3428" y="218617"/>
                  </a:lnTo>
                  <a:lnTo>
                    <a:pt x="58800" y="313435"/>
                  </a:lnTo>
                  <a:lnTo>
                    <a:pt x="73374" y="288480"/>
                  </a:lnTo>
                  <a:lnTo>
                    <a:pt x="46227" y="288480"/>
                  </a:lnTo>
                  <a:lnTo>
                    <a:pt x="46227" y="241866"/>
                  </a:lnTo>
                  <a:lnTo>
                    <a:pt x="25272" y="205943"/>
                  </a:lnTo>
                  <a:lnTo>
                    <a:pt x="21716" y="199948"/>
                  </a:lnTo>
                  <a:lnTo>
                    <a:pt x="13969" y="197916"/>
                  </a:lnTo>
                  <a:close/>
                </a:path>
                <a:path w="118110" h="313689">
                  <a:moveTo>
                    <a:pt x="46227" y="241866"/>
                  </a:moveTo>
                  <a:lnTo>
                    <a:pt x="46227" y="288480"/>
                  </a:lnTo>
                  <a:lnTo>
                    <a:pt x="71373" y="288480"/>
                  </a:lnTo>
                  <a:lnTo>
                    <a:pt x="71373" y="282143"/>
                  </a:lnTo>
                  <a:lnTo>
                    <a:pt x="47878" y="282143"/>
                  </a:lnTo>
                  <a:lnTo>
                    <a:pt x="58800" y="263419"/>
                  </a:lnTo>
                  <a:lnTo>
                    <a:pt x="46227" y="241866"/>
                  </a:lnTo>
                  <a:close/>
                </a:path>
                <a:path w="118110" h="313689">
                  <a:moveTo>
                    <a:pt x="103631" y="197916"/>
                  </a:moveTo>
                  <a:lnTo>
                    <a:pt x="95884" y="199948"/>
                  </a:lnTo>
                  <a:lnTo>
                    <a:pt x="92328" y="205943"/>
                  </a:lnTo>
                  <a:lnTo>
                    <a:pt x="71373" y="241866"/>
                  </a:lnTo>
                  <a:lnTo>
                    <a:pt x="71373" y="288480"/>
                  </a:lnTo>
                  <a:lnTo>
                    <a:pt x="73374" y="288480"/>
                  </a:lnTo>
                  <a:lnTo>
                    <a:pt x="114172" y="218617"/>
                  </a:lnTo>
                  <a:lnTo>
                    <a:pt x="117601" y="212610"/>
                  </a:lnTo>
                  <a:lnTo>
                    <a:pt x="115569" y="204914"/>
                  </a:lnTo>
                  <a:lnTo>
                    <a:pt x="103631" y="197916"/>
                  </a:lnTo>
                  <a:close/>
                </a:path>
                <a:path w="118110" h="313689">
                  <a:moveTo>
                    <a:pt x="58800" y="263419"/>
                  </a:moveTo>
                  <a:lnTo>
                    <a:pt x="47878" y="282143"/>
                  </a:lnTo>
                  <a:lnTo>
                    <a:pt x="69722" y="282143"/>
                  </a:lnTo>
                  <a:lnTo>
                    <a:pt x="58800" y="263419"/>
                  </a:lnTo>
                  <a:close/>
                </a:path>
                <a:path w="118110" h="313689">
                  <a:moveTo>
                    <a:pt x="71373" y="241866"/>
                  </a:moveTo>
                  <a:lnTo>
                    <a:pt x="58800" y="263419"/>
                  </a:lnTo>
                  <a:lnTo>
                    <a:pt x="69722" y="282143"/>
                  </a:lnTo>
                  <a:lnTo>
                    <a:pt x="71373" y="282143"/>
                  </a:lnTo>
                  <a:lnTo>
                    <a:pt x="71373" y="241866"/>
                  </a:lnTo>
                  <a:close/>
                </a:path>
                <a:path w="118110" h="313689">
                  <a:moveTo>
                    <a:pt x="71373" y="0"/>
                  </a:moveTo>
                  <a:lnTo>
                    <a:pt x="46227" y="0"/>
                  </a:lnTo>
                  <a:lnTo>
                    <a:pt x="46227" y="241866"/>
                  </a:lnTo>
                  <a:lnTo>
                    <a:pt x="58800" y="263419"/>
                  </a:lnTo>
                  <a:lnTo>
                    <a:pt x="71373" y="241866"/>
                  </a:lnTo>
                  <a:lnTo>
                    <a:pt x="71373" y="0"/>
                  </a:lnTo>
                  <a:close/>
                </a:path>
              </a:pathLst>
            </a:custGeom>
            <a:solidFill>
              <a:srgbClr val="3891A7"/>
            </a:solidFill>
          </p:spPr>
          <p:txBody>
            <a:bodyPr wrap="square" lIns="0" tIns="0" rIns="0" bIns="0" rtlCol="0"/>
            <a:lstStyle/>
            <a:p/>
          </p:txBody>
        </p:sp>
        <p:sp>
          <p:nvSpPr>
            <p:cNvPr id="104" name="object 104"/>
            <p:cNvSpPr/>
            <p:nvPr/>
          </p:nvSpPr>
          <p:spPr>
            <a:xfrm>
              <a:off x="2388107" y="6295643"/>
              <a:ext cx="1930908" cy="226314"/>
            </a:xfrm>
            <a:prstGeom prst="rect">
              <a:avLst/>
            </a:prstGeom>
            <a:blipFill>
              <a:blip r:embed="rId39" cstate="print"/>
              <a:stretch>
                <a:fillRect/>
              </a:stretch>
            </a:blipFill>
          </p:spPr>
          <p:txBody>
            <a:bodyPr wrap="square" lIns="0" tIns="0" rIns="0" bIns="0" rtlCol="0"/>
            <a:lstStyle/>
            <a:p/>
          </p:txBody>
        </p:sp>
        <p:sp>
          <p:nvSpPr>
            <p:cNvPr id="105" name="object 105"/>
            <p:cNvSpPr/>
            <p:nvPr/>
          </p:nvSpPr>
          <p:spPr>
            <a:xfrm>
              <a:off x="2389123" y="6376276"/>
              <a:ext cx="1816735" cy="118110"/>
            </a:xfrm>
            <a:custGeom>
              <a:avLst/>
              <a:gdLst/>
              <a:ahLst/>
              <a:cxnLst/>
              <a:rect l="l" t="t" r="r" b="b"/>
              <a:pathLst>
                <a:path w="1816735" h="118110">
                  <a:moveTo>
                    <a:pt x="1794835" y="45377"/>
                  </a:moveTo>
                  <a:lnTo>
                    <a:pt x="1791335" y="45377"/>
                  </a:lnTo>
                  <a:lnTo>
                    <a:pt x="1791715" y="70523"/>
                  </a:lnTo>
                  <a:lnTo>
                    <a:pt x="1745144" y="71048"/>
                  </a:lnTo>
                  <a:lnTo>
                    <a:pt x="1709292" y="92468"/>
                  </a:lnTo>
                  <a:lnTo>
                    <a:pt x="1703451" y="96037"/>
                  </a:lnTo>
                  <a:lnTo>
                    <a:pt x="1701418" y="103758"/>
                  </a:lnTo>
                  <a:lnTo>
                    <a:pt x="1708530" y="115671"/>
                  </a:lnTo>
                  <a:lnTo>
                    <a:pt x="1716277" y="117614"/>
                  </a:lnTo>
                  <a:lnTo>
                    <a:pt x="1816480" y="57670"/>
                  </a:lnTo>
                  <a:lnTo>
                    <a:pt x="1794835" y="45377"/>
                  </a:lnTo>
                  <a:close/>
                </a:path>
                <a:path w="1816735" h="118110">
                  <a:moveTo>
                    <a:pt x="1744856" y="45901"/>
                  </a:moveTo>
                  <a:lnTo>
                    <a:pt x="0" y="65570"/>
                  </a:lnTo>
                  <a:lnTo>
                    <a:pt x="253" y="90716"/>
                  </a:lnTo>
                  <a:lnTo>
                    <a:pt x="1745144" y="71048"/>
                  </a:lnTo>
                  <a:lnTo>
                    <a:pt x="1766558" y="58252"/>
                  </a:lnTo>
                  <a:lnTo>
                    <a:pt x="1744856" y="45901"/>
                  </a:lnTo>
                  <a:close/>
                </a:path>
                <a:path w="1816735" h="118110">
                  <a:moveTo>
                    <a:pt x="1766558" y="58252"/>
                  </a:moveTo>
                  <a:lnTo>
                    <a:pt x="1745144" y="71048"/>
                  </a:lnTo>
                  <a:lnTo>
                    <a:pt x="1791715" y="70523"/>
                  </a:lnTo>
                  <a:lnTo>
                    <a:pt x="1791691" y="68884"/>
                  </a:lnTo>
                  <a:lnTo>
                    <a:pt x="1785239" y="68884"/>
                  </a:lnTo>
                  <a:lnTo>
                    <a:pt x="1766558" y="58252"/>
                  </a:lnTo>
                  <a:close/>
                </a:path>
                <a:path w="1816735" h="118110">
                  <a:moveTo>
                    <a:pt x="1785112" y="47167"/>
                  </a:moveTo>
                  <a:lnTo>
                    <a:pt x="1766558" y="58252"/>
                  </a:lnTo>
                  <a:lnTo>
                    <a:pt x="1785239" y="68884"/>
                  </a:lnTo>
                  <a:lnTo>
                    <a:pt x="1785112" y="47167"/>
                  </a:lnTo>
                  <a:close/>
                </a:path>
                <a:path w="1816735" h="118110">
                  <a:moveTo>
                    <a:pt x="1791362" y="47167"/>
                  </a:moveTo>
                  <a:lnTo>
                    <a:pt x="1785112" y="47167"/>
                  </a:lnTo>
                  <a:lnTo>
                    <a:pt x="1785239" y="68884"/>
                  </a:lnTo>
                  <a:lnTo>
                    <a:pt x="1791691" y="68884"/>
                  </a:lnTo>
                  <a:lnTo>
                    <a:pt x="1791362" y="47167"/>
                  </a:lnTo>
                  <a:close/>
                </a:path>
                <a:path w="1816735" h="118110">
                  <a:moveTo>
                    <a:pt x="1791335" y="45377"/>
                  </a:moveTo>
                  <a:lnTo>
                    <a:pt x="1744856" y="45901"/>
                  </a:lnTo>
                  <a:lnTo>
                    <a:pt x="1766558" y="58252"/>
                  </a:lnTo>
                  <a:lnTo>
                    <a:pt x="1785112" y="47167"/>
                  </a:lnTo>
                  <a:lnTo>
                    <a:pt x="1791362" y="47167"/>
                  </a:lnTo>
                  <a:lnTo>
                    <a:pt x="1791335" y="45377"/>
                  </a:lnTo>
                  <a:close/>
                </a:path>
                <a:path w="1816735" h="118110">
                  <a:moveTo>
                    <a:pt x="1715008" y="0"/>
                  </a:moveTo>
                  <a:lnTo>
                    <a:pt x="1707261" y="2108"/>
                  </a:lnTo>
                  <a:lnTo>
                    <a:pt x="1700402" y="14185"/>
                  </a:lnTo>
                  <a:lnTo>
                    <a:pt x="1702562" y="21856"/>
                  </a:lnTo>
                  <a:lnTo>
                    <a:pt x="1744856" y="45901"/>
                  </a:lnTo>
                  <a:lnTo>
                    <a:pt x="1791335" y="45377"/>
                  </a:lnTo>
                  <a:lnTo>
                    <a:pt x="1794835" y="45377"/>
                  </a:lnTo>
                  <a:lnTo>
                    <a:pt x="1715008" y="0"/>
                  </a:lnTo>
                  <a:close/>
                </a:path>
              </a:pathLst>
            </a:custGeom>
            <a:solidFill>
              <a:srgbClr val="3891A7"/>
            </a:solidFill>
          </p:spPr>
          <p:txBody>
            <a:bodyPr wrap="square" lIns="0" tIns="0" rIns="0" bIns="0" rtlCol="0"/>
            <a:lstStyle/>
            <a:p/>
          </p:txBody>
        </p:sp>
        <p:sp>
          <p:nvSpPr>
            <p:cNvPr id="106" name="object 106"/>
            <p:cNvSpPr/>
            <p:nvPr/>
          </p:nvSpPr>
          <p:spPr>
            <a:xfrm>
              <a:off x="2393441" y="6124955"/>
              <a:ext cx="30480" cy="347472"/>
            </a:xfrm>
            <a:prstGeom prst="rect">
              <a:avLst/>
            </a:prstGeom>
            <a:blipFill>
              <a:blip r:embed="rId40" cstate="print"/>
              <a:stretch>
                <a:fillRect/>
              </a:stretch>
            </a:blipFill>
          </p:spPr>
          <p:txBody>
            <a:bodyPr wrap="square" lIns="0" tIns="0" rIns="0" bIns="0" rtlCol="0"/>
            <a:lstStyle/>
            <a:p/>
          </p:txBody>
        </p:sp>
        <p:sp>
          <p:nvSpPr>
            <p:cNvPr id="107" name="object 107"/>
            <p:cNvSpPr/>
            <p:nvPr/>
          </p:nvSpPr>
          <p:spPr>
            <a:xfrm>
              <a:off x="2406776" y="6100191"/>
              <a:ext cx="3810" cy="334010"/>
            </a:xfrm>
            <a:custGeom>
              <a:avLst/>
              <a:gdLst/>
              <a:ahLst/>
              <a:cxnLst/>
              <a:rect l="l" t="t" r="r" b="b"/>
              <a:pathLst>
                <a:path w="3810" h="334010">
                  <a:moveTo>
                    <a:pt x="0" y="0"/>
                  </a:moveTo>
                  <a:lnTo>
                    <a:pt x="3556" y="333857"/>
                  </a:lnTo>
                </a:path>
              </a:pathLst>
            </a:custGeom>
            <a:ln w="25146">
              <a:solidFill>
                <a:srgbClr val="3891A7"/>
              </a:solidFill>
            </a:ln>
          </p:spPr>
          <p:txBody>
            <a:bodyPr wrap="square" lIns="0" tIns="0" rIns="0" bIns="0" rtlCol="0"/>
            <a:lstStyle/>
            <a:p/>
          </p:txBody>
        </p:sp>
        <p:sp>
          <p:nvSpPr>
            <p:cNvPr id="108" name="object 108"/>
            <p:cNvSpPr/>
            <p:nvPr/>
          </p:nvSpPr>
          <p:spPr>
            <a:xfrm>
              <a:off x="5693663" y="6345935"/>
              <a:ext cx="1937004" cy="227076"/>
            </a:xfrm>
            <a:prstGeom prst="rect">
              <a:avLst/>
            </a:prstGeom>
            <a:blipFill>
              <a:blip r:embed="rId41" cstate="print"/>
              <a:stretch>
                <a:fillRect/>
              </a:stretch>
            </a:blipFill>
          </p:spPr>
          <p:txBody>
            <a:bodyPr wrap="square" lIns="0" tIns="0" rIns="0" bIns="0" rtlCol="0"/>
            <a:lstStyle/>
            <a:p/>
          </p:txBody>
        </p:sp>
        <p:sp>
          <p:nvSpPr>
            <p:cNvPr id="109" name="object 109"/>
            <p:cNvSpPr/>
            <p:nvPr/>
          </p:nvSpPr>
          <p:spPr>
            <a:xfrm>
              <a:off x="5806820" y="6374637"/>
              <a:ext cx="1823720" cy="118110"/>
            </a:xfrm>
            <a:custGeom>
              <a:avLst/>
              <a:gdLst/>
              <a:ahLst/>
              <a:cxnLst/>
              <a:rect l="l" t="t" r="r" b="b"/>
              <a:pathLst>
                <a:path w="1823720" h="118110">
                  <a:moveTo>
                    <a:pt x="100329" y="0"/>
                  </a:moveTo>
                  <a:lnTo>
                    <a:pt x="0" y="59499"/>
                  </a:lnTo>
                  <a:lnTo>
                    <a:pt x="101091" y="117614"/>
                  </a:lnTo>
                  <a:lnTo>
                    <a:pt x="108838" y="115544"/>
                  </a:lnTo>
                  <a:lnTo>
                    <a:pt x="115696" y="103492"/>
                  </a:lnTo>
                  <a:lnTo>
                    <a:pt x="113664" y="95808"/>
                  </a:lnTo>
                  <a:lnTo>
                    <a:pt x="72029" y="71894"/>
                  </a:lnTo>
                  <a:lnTo>
                    <a:pt x="25018" y="71894"/>
                  </a:lnTo>
                  <a:lnTo>
                    <a:pt x="24764" y="46748"/>
                  </a:lnTo>
                  <a:lnTo>
                    <a:pt x="71284" y="46433"/>
                  </a:lnTo>
                  <a:lnTo>
                    <a:pt x="113156" y="21640"/>
                  </a:lnTo>
                  <a:lnTo>
                    <a:pt x="115188" y="13919"/>
                  </a:lnTo>
                  <a:lnTo>
                    <a:pt x="108076" y="1981"/>
                  </a:lnTo>
                  <a:lnTo>
                    <a:pt x="100329" y="0"/>
                  </a:lnTo>
                  <a:close/>
                </a:path>
                <a:path w="1823720" h="118110">
                  <a:moveTo>
                    <a:pt x="71284" y="46433"/>
                  </a:moveTo>
                  <a:lnTo>
                    <a:pt x="24764" y="46748"/>
                  </a:lnTo>
                  <a:lnTo>
                    <a:pt x="25018" y="71894"/>
                  </a:lnTo>
                  <a:lnTo>
                    <a:pt x="71479" y="71579"/>
                  </a:lnTo>
                  <a:lnTo>
                    <a:pt x="68973" y="70142"/>
                  </a:lnTo>
                  <a:lnTo>
                    <a:pt x="31241" y="70142"/>
                  </a:lnTo>
                  <a:lnTo>
                    <a:pt x="31114" y="48425"/>
                  </a:lnTo>
                  <a:lnTo>
                    <a:pt x="67920" y="48425"/>
                  </a:lnTo>
                  <a:lnTo>
                    <a:pt x="71284" y="46433"/>
                  </a:lnTo>
                  <a:close/>
                </a:path>
                <a:path w="1823720" h="118110">
                  <a:moveTo>
                    <a:pt x="71479" y="71579"/>
                  </a:moveTo>
                  <a:lnTo>
                    <a:pt x="25018" y="71894"/>
                  </a:lnTo>
                  <a:lnTo>
                    <a:pt x="72029" y="71894"/>
                  </a:lnTo>
                  <a:lnTo>
                    <a:pt x="71479" y="71579"/>
                  </a:lnTo>
                  <a:close/>
                </a:path>
                <a:path w="1823720" h="118110">
                  <a:moveTo>
                    <a:pt x="1823211" y="34543"/>
                  </a:moveTo>
                  <a:lnTo>
                    <a:pt x="71284" y="46433"/>
                  </a:lnTo>
                  <a:lnTo>
                    <a:pt x="49809" y="59148"/>
                  </a:lnTo>
                  <a:lnTo>
                    <a:pt x="71479" y="71579"/>
                  </a:lnTo>
                  <a:lnTo>
                    <a:pt x="1823338" y="59690"/>
                  </a:lnTo>
                  <a:lnTo>
                    <a:pt x="1823211" y="34543"/>
                  </a:lnTo>
                  <a:close/>
                </a:path>
                <a:path w="1823720" h="118110">
                  <a:moveTo>
                    <a:pt x="31114" y="48425"/>
                  </a:moveTo>
                  <a:lnTo>
                    <a:pt x="31241" y="70142"/>
                  </a:lnTo>
                  <a:lnTo>
                    <a:pt x="49809" y="59148"/>
                  </a:lnTo>
                  <a:lnTo>
                    <a:pt x="31114" y="48425"/>
                  </a:lnTo>
                  <a:close/>
                </a:path>
                <a:path w="1823720" h="118110">
                  <a:moveTo>
                    <a:pt x="49809" y="59148"/>
                  </a:moveTo>
                  <a:lnTo>
                    <a:pt x="31241" y="70142"/>
                  </a:lnTo>
                  <a:lnTo>
                    <a:pt x="68973" y="70142"/>
                  </a:lnTo>
                  <a:lnTo>
                    <a:pt x="49809" y="59148"/>
                  </a:lnTo>
                  <a:close/>
                </a:path>
                <a:path w="1823720" h="118110">
                  <a:moveTo>
                    <a:pt x="67920" y="48425"/>
                  </a:moveTo>
                  <a:lnTo>
                    <a:pt x="31114" y="48425"/>
                  </a:lnTo>
                  <a:lnTo>
                    <a:pt x="49809" y="59148"/>
                  </a:lnTo>
                  <a:lnTo>
                    <a:pt x="67920" y="48425"/>
                  </a:lnTo>
                  <a:close/>
                </a:path>
              </a:pathLst>
            </a:custGeom>
            <a:solidFill>
              <a:srgbClr val="FDB809"/>
            </a:solidFill>
          </p:spPr>
          <p:txBody>
            <a:bodyPr wrap="square" lIns="0" tIns="0" rIns="0" bIns="0" rtlCol="0"/>
            <a:lstStyle/>
            <a:p/>
          </p:txBody>
        </p:sp>
        <p:sp>
          <p:nvSpPr>
            <p:cNvPr id="110" name="object 110"/>
            <p:cNvSpPr/>
            <p:nvPr/>
          </p:nvSpPr>
          <p:spPr>
            <a:xfrm>
              <a:off x="7613142" y="5186172"/>
              <a:ext cx="30479" cy="1274064"/>
            </a:xfrm>
            <a:prstGeom prst="rect">
              <a:avLst/>
            </a:prstGeom>
            <a:blipFill>
              <a:blip r:embed="rId42" cstate="print"/>
              <a:stretch>
                <a:fillRect/>
              </a:stretch>
            </a:blipFill>
          </p:spPr>
          <p:txBody>
            <a:bodyPr wrap="square" lIns="0" tIns="0" rIns="0" bIns="0" rtlCol="0"/>
            <a:lstStyle/>
            <a:p/>
          </p:txBody>
        </p:sp>
        <p:sp>
          <p:nvSpPr>
            <p:cNvPr id="111" name="object 111"/>
            <p:cNvSpPr/>
            <p:nvPr/>
          </p:nvSpPr>
          <p:spPr>
            <a:xfrm>
              <a:off x="7626476" y="5161406"/>
              <a:ext cx="3810" cy="1260475"/>
            </a:xfrm>
            <a:custGeom>
              <a:avLst/>
              <a:gdLst/>
              <a:ahLst/>
              <a:cxnLst/>
              <a:rect l="l" t="t" r="r" b="b"/>
              <a:pathLst>
                <a:path w="3809" h="1260475">
                  <a:moveTo>
                    <a:pt x="0" y="0"/>
                  </a:moveTo>
                  <a:lnTo>
                    <a:pt x="3555" y="1260157"/>
                  </a:lnTo>
                </a:path>
              </a:pathLst>
            </a:custGeom>
            <a:ln w="25146">
              <a:solidFill>
                <a:srgbClr val="FDB809"/>
              </a:solidFill>
            </a:ln>
          </p:spPr>
          <p:txBody>
            <a:bodyPr wrap="square" lIns="0" tIns="0" rIns="0" bIns="0" rtlCol="0"/>
            <a:lstStyle/>
            <a:p/>
          </p:txBody>
        </p:sp>
        <p:sp>
          <p:nvSpPr>
            <p:cNvPr id="112" name="object 112"/>
            <p:cNvSpPr/>
            <p:nvPr/>
          </p:nvSpPr>
          <p:spPr>
            <a:xfrm>
              <a:off x="3177539" y="1467611"/>
              <a:ext cx="3658362" cy="1155191"/>
            </a:xfrm>
            <a:prstGeom prst="rect">
              <a:avLst/>
            </a:prstGeom>
            <a:blipFill>
              <a:blip r:embed="rId43" cstate="print"/>
              <a:stretch>
                <a:fillRect/>
              </a:stretch>
            </a:blipFill>
          </p:spPr>
          <p:txBody>
            <a:bodyPr wrap="square" lIns="0" tIns="0" rIns="0" bIns="0" rtlCol="0"/>
            <a:lstStyle/>
            <a:p/>
          </p:txBody>
        </p:sp>
        <p:sp>
          <p:nvSpPr>
            <p:cNvPr id="113" name="object 113"/>
            <p:cNvSpPr/>
            <p:nvPr/>
          </p:nvSpPr>
          <p:spPr>
            <a:xfrm>
              <a:off x="4070603" y="1564385"/>
              <a:ext cx="1924050" cy="1030224"/>
            </a:xfrm>
            <a:prstGeom prst="rect">
              <a:avLst/>
            </a:prstGeom>
            <a:blipFill>
              <a:blip r:embed="rId44" cstate="print"/>
              <a:stretch>
                <a:fillRect/>
              </a:stretch>
            </a:blipFill>
          </p:spPr>
          <p:txBody>
            <a:bodyPr wrap="square" lIns="0" tIns="0" rIns="0" bIns="0" rtlCol="0"/>
            <a:lstStyle/>
            <a:p/>
          </p:txBody>
        </p:sp>
        <p:sp>
          <p:nvSpPr>
            <p:cNvPr id="114" name="object 114"/>
            <p:cNvSpPr/>
            <p:nvPr/>
          </p:nvSpPr>
          <p:spPr>
            <a:xfrm>
              <a:off x="3194684" y="1448180"/>
              <a:ext cx="3624071" cy="1143000"/>
            </a:xfrm>
            <a:prstGeom prst="rect">
              <a:avLst/>
            </a:prstGeom>
            <a:blipFill>
              <a:blip r:embed="rId45" cstate="print"/>
              <a:stretch>
                <a:fillRect/>
              </a:stretch>
            </a:blipFill>
          </p:spPr>
          <p:txBody>
            <a:bodyPr wrap="square" lIns="0" tIns="0" rIns="0" bIns="0" rtlCol="0"/>
            <a:lstStyle/>
            <a:p/>
          </p:txBody>
        </p:sp>
        <p:sp>
          <p:nvSpPr>
            <p:cNvPr id="115" name="object 115"/>
            <p:cNvSpPr/>
            <p:nvPr/>
          </p:nvSpPr>
          <p:spPr>
            <a:xfrm>
              <a:off x="3194684" y="1448180"/>
              <a:ext cx="3624579" cy="1143000"/>
            </a:xfrm>
            <a:custGeom>
              <a:avLst/>
              <a:gdLst/>
              <a:ahLst/>
              <a:cxnLst/>
              <a:rect l="l" t="t" r="r" b="b"/>
              <a:pathLst>
                <a:path w="3624579" h="1143000">
                  <a:moveTo>
                    <a:pt x="0" y="571500"/>
                  </a:moveTo>
                  <a:lnTo>
                    <a:pt x="1812036" y="0"/>
                  </a:lnTo>
                  <a:lnTo>
                    <a:pt x="3624071" y="571500"/>
                  </a:lnTo>
                  <a:lnTo>
                    <a:pt x="1812036" y="1143000"/>
                  </a:lnTo>
                  <a:lnTo>
                    <a:pt x="0" y="571500"/>
                  </a:lnTo>
                  <a:close/>
                </a:path>
              </a:pathLst>
            </a:custGeom>
            <a:ln w="9906">
              <a:solidFill>
                <a:srgbClr val="FDB809"/>
              </a:solidFill>
            </a:ln>
          </p:spPr>
          <p:txBody>
            <a:bodyPr wrap="square" lIns="0" tIns="0" rIns="0" bIns="0" rtlCol="0"/>
            <a:lstStyle/>
            <a:p/>
          </p:txBody>
        </p:sp>
      </p:grpSp>
      <p:sp>
        <p:nvSpPr>
          <p:cNvPr id="116" name="object 116"/>
          <p:cNvSpPr txBox="1"/>
          <p:nvPr/>
        </p:nvSpPr>
        <p:spPr>
          <a:xfrm>
            <a:off x="4195826" y="1589278"/>
            <a:ext cx="1623060" cy="848360"/>
          </a:xfrm>
          <a:prstGeom prst="rect">
            <a:avLst/>
          </a:prstGeom>
        </p:spPr>
        <p:txBody>
          <a:bodyPr wrap="square" lIns="0" tIns="12700" rIns="0" bIns="0" rtlCol="0" vert="horz">
            <a:spAutoFit/>
          </a:bodyPr>
          <a:lstStyle/>
          <a:p>
            <a:pPr algn="ctr" marL="12700" marR="5080">
              <a:lnSpc>
                <a:spcPct val="100000"/>
              </a:lnSpc>
              <a:spcBef>
                <a:spcPts val="100"/>
              </a:spcBef>
            </a:pPr>
            <a:r>
              <a:rPr dirty="0" sz="1800" spc="-5">
                <a:latin typeface="Cambria"/>
                <a:cs typeface="Cambria"/>
              </a:rPr>
              <a:t>Identify</a:t>
            </a:r>
            <a:r>
              <a:rPr dirty="0" sz="1800" spc="-80">
                <a:latin typeface="Cambria"/>
                <a:cs typeface="Cambria"/>
              </a:rPr>
              <a:t> </a:t>
            </a:r>
            <a:r>
              <a:rPr dirty="0" sz="1800">
                <a:latin typeface="Cambria"/>
                <a:cs typeface="Cambria"/>
              </a:rPr>
              <a:t>Courses  for PO  </a:t>
            </a:r>
            <a:r>
              <a:rPr dirty="0" sz="1800" spc="-5">
                <a:latin typeface="Cambria"/>
                <a:cs typeface="Cambria"/>
              </a:rPr>
              <a:t>attainment</a:t>
            </a:r>
            <a:endParaRPr sz="1800">
              <a:latin typeface="Cambria"/>
              <a:cs typeface="Cambria"/>
            </a:endParaRPr>
          </a:p>
        </p:txBody>
      </p:sp>
      <p:grpSp>
        <p:nvGrpSpPr>
          <p:cNvPr id="117" name="object 117"/>
          <p:cNvGrpSpPr/>
          <p:nvPr/>
        </p:nvGrpSpPr>
        <p:grpSpPr>
          <a:xfrm>
            <a:off x="2167127" y="4434078"/>
            <a:ext cx="508000" cy="387985"/>
            <a:chOff x="2167127" y="4434078"/>
            <a:chExt cx="508000" cy="387985"/>
          </a:xfrm>
        </p:grpSpPr>
        <p:sp>
          <p:nvSpPr>
            <p:cNvPr id="118" name="object 118"/>
            <p:cNvSpPr/>
            <p:nvPr/>
          </p:nvSpPr>
          <p:spPr>
            <a:xfrm>
              <a:off x="2167127" y="4434078"/>
              <a:ext cx="507492" cy="362712"/>
            </a:xfrm>
            <a:prstGeom prst="rect">
              <a:avLst/>
            </a:prstGeom>
            <a:blipFill>
              <a:blip r:embed="rId28" cstate="print"/>
              <a:stretch>
                <a:fillRect/>
              </a:stretch>
            </a:blipFill>
          </p:spPr>
          <p:txBody>
            <a:bodyPr wrap="square" lIns="0" tIns="0" rIns="0" bIns="0" rtlCol="0"/>
            <a:lstStyle/>
            <a:p/>
          </p:txBody>
        </p:sp>
        <p:sp>
          <p:nvSpPr>
            <p:cNvPr id="119" name="object 119"/>
            <p:cNvSpPr/>
            <p:nvPr/>
          </p:nvSpPr>
          <p:spPr>
            <a:xfrm>
              <a:off x="2280284" y="4572381"/>
              <a:ext cx="393700" cy="249554"/>
            </a:xfrm>
            <a:custGeom>
              <a:avLst/>
              <a:gdLst/>
              <a:ahLst/>
              <a:cxnLst/>
              <a:rect l="l" t="t" r="r" b="b"/>
              <a:pathLst>
                <a:path w="393700" h="249554">
                  <a:moveTo>
                    <a:pt x="42430" y="26182"/>
                  </a:moveTo>
                  <a:lnTo>
                    <a:pt x="54143" y="48139"/>
                  </a:lnTo>
                  <a:lnTo>
                    <a:pt x="380238" y="249301"/>
                  </a:lnTo>
                  <a:lnTo>
                    <a:pt x="393445" y="227965"/>
                  </a:lnTo>
                  <a:lnTo>
                    <a:pt x="67331" y="26791"/>
                  </a:lnTo>
                  <a:lnTo>
                    <a:pt x="42430" y="26182"/>
                  </a:lnTo>
                  <a:close/>
                </a:path>
                <a:path w="393700" h="249554">
                  <a:moveTo>
                    <a:pt x="0" y="0"/>
                  </a:moveTo>
                  <a:lnTo>
                    <a:pt x="54863" y="102997"/>
                  </a:lnTo>
                  <a:lnTo>
                    <a:pt x="62483" y="105283"/>
                  </a:lnTo>
                  <a:lnTo>
                    <a:pt x="68579" y="101981"/>
                  </a:lnTo>
                  <a:lnTo>
                    <a:pt x="74802" y="98679"/>
                  </a:lnTo>
                  <a:lnTo>
                    <a:pt x="77088" y="91059"/>
                  </a:lnTo>
                  <a:lnTo>
                    <a:pt x="73787" y="84963"/>
                  </a:lnTo>
                  <a:lnTo>
                    <a:pt x="54143" y="48139"/>
                  </a:lnTo>
                  <a:lnTo>
                    <a:pt x="14604" y="23749"/>
                  </a:lnTo>
                  <a:lnTo>
                    <a:pt x="27812" y="2413"/>
                  </a:lnTo>
                  <a:lnTo>
                    <a:pt x="99277" y="2413"/>
                  </a:lnTo>
                  <a:lnTo>
                    <a:pt x="0" y="0"/>
                  </a:lnTo>
                  <a:close/>
                </a:path>
                <a:path w="393700" h="249554">
                  <a:moveTo>
                    <a:pt x="27812" y="2413"/>
                  </a:moveTo>
                  <a:lnTo>
                    <a:pt x="14604" y="23749"/>
                  </a:lnTo>
                  <a:lnTo>
                    <a:pt x="54143" y="48139"/>
                  </a:lnTo>
                  <a:lnTo>
                    <a:pt x="42430" y="26182"/>
                  </a:lnTo>
                  <a:lnTo>
                    <a:pt x="20827" y="25654"/>
                  </a:lnTo>
                  <a:lnTo>
                    <a:pt x="32257" y="7112"/>
                  </a:lnTo>
                  <a:lnTo>
                    <a:pt x="35430" y="7112"/>
                  </a:lnTo>
                  <a:lnTo>
                    <a:pt x="27812" y="2413"/>
                  </a:lnTo>
                  <a:close/>
                </a:path>
                <a:path w="393700" h="249554">
                  <a:moveTo>
                    <a:pt x="99277" y="2413"/>
                  </a:moveTo>
                  <a:lnTo>
                    <a:pt x="27812" y="2413"/>
                  </a:lnTo>
                  <a:lnTo>
                    <a:pt x="67331" y="26791"/>
                  </a:lnTo>
                  <a:lnTo>
                    <a:pt x="115950" y="27940"/>
                  </a:lnTo>
                  <a:lnTo>
                    <a:pt x="121792" y="22479"/>
                  </a:lnTo>
                  <a:lnTo>
                    <a:pt x="121919" y="15494"/>
                  </a:lnTo>
                  <a:lnTo>
                    <a:pt x="122173" y="8636"/>
                  </a:lnTo>
                  <a:lnTo>
                    <a:pt x="116585" y="2794"/>
                  </a:lnTo>
                  <a:lnTo>
                    <a:pt x="99277" y="2413"/>
                  </a:lnTo>
                  <a:close/>
                </a:path>
                <a:path w="393700" h="249554">
                  <a:moveTo>
                    <a:pt x="35430" y="7112"/>
                  </a:moveTo>
                  <a:lnTo>
                    <a:pt x="32257" y="7112"/>
                  </a:lnTo>
                  <a:lnTo>
                    <a:pt x="42430" y="26182"/>
                  </a:lnTo>
                  <a:lnTo>
                    <a:pt x="67331" y="26791"/>
                  </a:lnTo>
                  <a:lnTo>
                    <a:pt x="35430" y="7112"/>
                  </a:lnTo>
                  <a:close/>
                </a:path>
                <a:path w="393700" h="249554">
                  <a:moveTo>
                    <a:pt x="32257" y="7112"/>
                  </a:moveTo>
                  <a:lnTo>
                    <a:pt x="20827" y="25654"/>
                  </a:lnTo>
                  <a:lnTo>
                    <a:pt x="42430" y="26182"/>
                  </a:lnTo>
                  <a:lnTo>
                    <a:pt x="32257" y="7112"/>
                  </a:lnTo>
                  <a:close/>
                </a:path>
              </a:pathLst>
            </a:custGeom>
            <a:solidFill>
              <a:srgbClr val="FDB809"/>
            </a:solidFill>
          </p:spPr>
          <p:txBody>
            <a:bodyPr wrap="square" lIns="0" tIns="0" rIns="0" bIns="0" rtlCol="0"/>
            <a:lstStyle/>
            <a:p/>
          </p:txBody>
        </p:sp>
      </p:grpSp>
      <p:grpSp>
        <p:nvGrpSpPr>
          <p:cNvPr id="120" name="object 120"/>
          <p:cNvGrpSpPr/>
          <p:nvPr/>
        </p:nvGrpSpPr>
        <p:grpSpPr>
          <a:xfrm>
            <a:off x="3156076" y="1277111"/>
            <a:ext cx="6162675" cy="4505960"/>
            <a:chOff x="3156076" y="1277111"/>
            <a:chExt cx="6162675" cy="4505960"/>
          </a:xfrm>
        </p:grpSpPr>
        <p:sp>
          <p:nvSpPr>
            <p:cNvPr id="121" name="object 121"/>
            <p:cNvSpPr/>
            <p:nvPr/>
          </p:nvSpPr>
          <p:spPr>
            <a:xfrm>
              <a:off x="3156076" y="5611694"/>
              <a:ext cx="1164590" cy="171450"/>
            </a:xfrm>
            <a:custGeom>
              <a:avLst/>
              <a:gdLst/>
              <a:ahLst/>
              <a:cxnLst/>
              <a:rect l="l" t="t" r="r" b="b"/>
              <a:pathLst>
                <a:path w="1164589" h="171450">
                  <a:moveTo>
                    <a:pt x="150449" y="0"/>
                  </a:moveTo>
                  <a:lnTo>
                    <a:pt x="143256" y="2378"/>
                  </a:lnTo>
                  <a:lnTo>
                    <a:pt x="0" y="84255"/>
                  </a:lnTo>
                  <a:lnTo>
                    <a:pt x="141859" y="168634"/>
                  </a:lnTo>
                  <a:lnTo>
                    <a:pt x="148980" y="171142"/>
                  </a:lnTo>
                  <a:lnTo>
                    <a:pt x="156257" y="170731"/>
                  </a:lnTo>
                  <a:lnTo>
                    <a:pt x="162843" y="167618"/>
                  </a:lnTo>
                  <a:lnTo>
                    <a:pt x="167894" y="162017"/>
                  </a:lnTo>
                  <a:lnTo>
                    <a:pt x="170434" y="154878"/>
                  </a:lnTo>
                  <a:lnTo>
                    <a:pt x="170021" y="147584"/>
                  </a:lnTo>
                  <a:lnTo>
                    <a:pt x="166893" y="140975"/>
                  </a:lnTo>
                  <a:lnTo>
                    <a:pt x="161289" y="135893"/>
                  </a:lnTo>
                  <a:lnTo>
                    <a:pt x="108157" y="104257"/>
                  </a:lnTo>
                  <a:lnTo>
                    <a:pt x="37718" y="103635"/>
                  </a:lnTo>
                  <a:lnTo>
                    <a:pt x="37973" y="65535"/>
                  </a:lnTo>
                  <a:lnTo>
                    <a:pt x="109535" y="65535"/>
                  </a:lnTo>
                  <a:lnTo>
                    <a:pt x="162178" y="35462"/>
                  </a:lnTo>
                  <a:lnTo>
                    <a:pt x="167880" y="30484"/>
                  </a:lnTo>
                  <a:lnTo>
                    <a:pt x="171116" y="23935"/>
                  </a:lnTo>
                  <a:lnTo>
                    <a:pt x="171662" y="16651"/>
                  </a:lnTo>
                  <a:lnTo>
                    <a:pt x="169290" y="9465"/>
                  </a:lnTo>
                  <a:lnTo>
                    <a:pt x="164312" y="3771"/>
                  </a:lnTo>
                  <a:lnTo>
                    <a:pt x="157749" y="540"/>
                  </a:lnTo>
                  <a:lnTo>
                    <a:pt x="150449" y="0"/>
                  </a:lnTo>
                  <a:close/>
                </a:path>
                <a:path w="1164589" h="171450">
                  <a:moveTo>
                    <a:pt x="108446" y="66158"/>
                  </a:moveTo>
                  <a:lnTo>
                    <a:pt x="75642" y="84897"/>
                  </a:lnTo>
                  <a:lnTo>
                    <a:pt x="108157" y="104257"/>
                  </a:lnTo>
                  <a:lnTo>
                    <a:pt x="1164082" y="113580"/>
                  </a:lnTo>
                  <a:lnTo>
                    <a:pt x="1164336" y="75480"/>
                  </a:lnTo>
                  <a:lnTo>
                    <a:pt x="108446" y="66158"/>
                  </a:lnTo>
                  <a:close/>
                </a:path>
                <a:path w="1164589" h="171450">
                  <a:moveTo>
                    <a:pt x="37973" y="65535"/>
                  </a:moveTo>
                  <a:lnTo>
                    <a:pt x="37718" y="103635"/>
                  </a:lnTo>
                  <a:lnTo>
                    <a:pt x="108157" y="104257"/>
                  </a:lnTo>
                  <a:lnTo>
                    <a:pt x="102889" y="101121"/>
                  </a:lnTo>
                  <a:lnTo>
                    <a:pt x="47243" y="101121"/>
                  </a:lnTo>
                  <a:lnTo>
                    <a:pt x="47625" y="68215"/>
                  </a:lnTo>
                  <a:lnTo>
                    <a:pt x="104844" y="68215"/>
                  </a:lnTo>
                  <a:lnTo>
                    <a:pt x="108446" y="66158"/>
                  </a:lnTo>
                  <a:lnTo>
                    <a:pt x="37973" y="65535"/>
                  </a:lnTo>
                  <a:close/>
                </a:path>
                <a:path w="1164589" h="171450">
                  <a:moveTo>
                    <a:pt x="47625" y="68215"/>
                  </a:moveTo>
                  <a:lnTo>
                    <a:pt x="47243" y="101121"/>
                  </a:lnTo>
                  <a:lnTo>
                    <a:pt x="75642" y="84897"/>
                  </a:lnTo>
                  <a:lnTo>
                    <a:pt x="47625" y="68215"/>
                  </a:lnTo>
                  <a:close/>
                </a:path>
                <a:path w="1164589" h="171450">
                  <a:moveTo>
                    <a:pt x="75642" y="84897"/>
                  </a:moveTo>
                  <a:lnTo>
                    <a:pt x="47243" y="101121"/>
                  </a:lnTo>
                  <a:lnTo>
                    <a:pt x="102889" y="101121"/>
                  </a:lnTo>
                  <a:lnTo>
                    <a:pt x="75642" y="84897"/>
                  </a:lnTo>
                  <a:close/>
                </a:path>
                <a:path w="1164589" h="171450">
                  <a:moveTo>
                    <a:pt x="104844" y="68215"/>
                  </a:moveTo>
                  <a:lnTo>
                    <a:pt x="47625" y="68215"/>
                  </a:lnTo>
                  <a:lnTo>
                    <a:pt x="75642" y="84897"/>
                  </a:lnTo>
                  <a:lnTo>
                    <a:pt x="104844" y="68215"/>
                  </a:lnTo>
                  <a:close/>
                </a:path>
                <a:path w="1164589" h="171450">
                  <a:moveTo>
                    <a:pt x="109535" y="65535"/>
                  </a:moveTo>
                  <a:lnTo>
                    <a:pt x="37973" y="65535"/>
                  </a:lnTo>
                  <a:lnTo>
                    <a:pt x="108446" y="66158"/>
                  </a:lnTo>
                  <a:lnTo>
                    <a:pt x="109535" y="65535"/>
                  </a:lnTo>
                  <a:close/>
                </a:path>
              </a:pathLst>
            </a:custGeom>
            <a:solidFill>
              <a:srgbClr val="497DBA"/>
            </a:solidFill>
          </p:spPr>
          <p:txBody>
            <a:bodyPr wrap="square" lIns="0" tIns="0" rIns="0" bIns="0" rtlCol="0"/>
            <a:lstStyle/>
            <a:p/>
          </p:txBody>
        </p:sp>
        <p:sp>
          <p:nvSpPr>
            <p:cNvPr id="122" name="object 122"/>
            <p:cNvSpPr/>
            <p:nvPr/>
          </p:nvSpPr>
          <p:spPr>
            <a:xfrm>
              <a:off x="8505824" y="1277111"/>
              <a:ext cx="813435" cy="933450"/>
            </a:xfrm>
            <a:custGeom>
              <a:avLst/>
              <a:gdLst/>
              <a:ahLst/>
              <a:cxnLst/>
              <a:rect l="l" t="t" r="r" b="b"/>
              <a:pathLst>
                <a:path w="813434" h="933450">
                  <a:moveTo>
                    <a:pt x="47371" y="747267"/>
                  </a:moveTo>
                  <a:lnTo>
                    <a:pt x="0" y="933068"/>
                  </a:lnTo>
                  <a:lnTo>
                    <a:pt x="177038" y="859536"/>
                  </a:lnTo>
                  <a:lnTo>
                    <a:pt x="158849" y="843788"/>
                  </a:lnTo>
                  <a:lnTo>
                    <a:pt x="115061" y="843788"/>
                  </a:lnTo>
                  <a:lnTo>
                    <a:pt x="71881" y="806323"/>
                  </a:lnTo>
                  <a:lnTo>
                    <a:pt x="90599" y="784696"/>
                  </a:lnTo>
                  <a:lnTo>
                    <a:pt x="47371" y="747267"/>
                  </a:lnTo>
                  <a:close/>
                </a:path>
                <a:path w="813434" h="933450">
                  <a:moveTo>
                    <a:pt x="90599" y="784696"/>
                  </a:moveTo>
                  <a:lnTo>
                    <a:pt x="71881" y="806323"/>
                  </a:lnTo>
                  <a:lnTo>
                    <a:pt x="115061" y="843788"/>
                  </a:lnTo>
                  <a:lnTo>
                    <a:pt x="133817" y="822114"/>
                  </a:lnTo>
                  <a:lnTo>
                    <a:pt x="90599" y="784696"/>
                  </a:lnTo>
                  <a:close/>
                </a:path>
                <a:path w="813434" h="933450">
                  <a:moveTo>
                    <a:pt x="133817" y="822114"/>
                  </a:moveTo>
                  <a:lnTo>
                    <a:pt x="115061" y="843788"/>
                  </a:lnTo>
                  <a:lnTo>
                    <a:pt x="158849" y="843788"/>
                  </a:lnTo>
                  <a:lnTo>
                    <a:pt x="133817" y="822114"/>
                  </a:lnTo>
                  <a:close/>
                </a:path>
                <a:path w="813434" h="933450">
                  <a:moveTo>
                    <a:pt x="769747" y="0"/>
                  </a:moveTo>
                  <a:lnTo>
                    <a:pt x="90599" y="784696"/>
                  </a:lnTo>
                  <a:lnTo>
                    <a:pt x="133817" y="822114"/>
                  </a:lnTo>
                  <a:lnTo>
                    <a:pt x="812926" y="37337"/>
                  </a:lnTo>
                  <a:lnTo>
                    <a:pt x="769747" y="0"/>
                  </a:lnTo>
                  <a:close/>
                </a:path>
              </a:pathLst>
            </a:custGeom>
            <a:solidFill>
              <a:srgbClr val="5B9BD4"/>
            </a:solidFill>
          </p:spPr>
          <p:txBody>
            <a:bodyPr wrap="square" lIns="0" tIns="0" rIns="0" bIns="0" rtlCol="0"/>
            <a:lstStyle/>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6" y="0"/>
              <a:ext cx="79375" cy="6858000"/>
            </a:xfrm>
            <a:custGeom>
              <a:avLst/>
              <a:gdLst/>
              <a:ahLst/>
              <a:cxnLst/>
              <a:rect l="l" t="t" r="r" b="b"/>
              <a:pathLst>
                <a:path w="79375" h="6858000">
                  <a:moveTo>
                    <a:pt x="79248" y="4146042"/>
                  </a:moveTo>
                  <a:lnTo>
                    <a:pt x="0" y="4146042"/>
                  </a:lnTo>
                  <a:lnTo>
                    <a:pt x="0" y="6858000"/>
                  </a:lnTo>
                  <a:lnTo>
                    <a:pt x="79248" y="6858000"/>
                  </a:lnTo>
                  <a:lnTo>
                    <a:pt x="79248" y="4146042"/>
                  </a:lnTo>
                  <a:close/>
                </a:path>
                <a:path w="79375" h="6858000">
                  <a:moveTo>
                    <a:pt x="79248" y="0"/>
                  </a:moveTo>
                  <a:lnTo>
                    <a:pt x="0" y="0"/>
                  </a:lnTo>
                  <a:lnTo>
                    <a:pt x="0" y="606615"/>
                  </a:lnTo>
                  <a:lnTo>
                    <a:pt x="79248" y="606615"/>
                  </a:lnTo>
                  <a:lnTo>
                    <a:pt x="79248" y="0"/>
                  </a:lnTo>
                  <a:close/>
                </a:path>
              </a:pathLst>
            </a:custGeom>
            <a:solidFill>
              <a:srgbClr val="FFFFFF"/>
            </a:solidFill>
          </p:spPr>
          <p:txBody>
            <a:bodyPr wrap="square" lIns="0" tIns="0" rIns="0" bIns="0" rtlCol="0"/>
            <a:lstStyle/>
            <a:p/>
          </p:txBody>
        </p:sp>
      </p:grpSp>
      <p:grpSp>
        <p:nvGrpSpPr>
          <p:cNvPr id="14" name="object 14"/>
          <p:cNvGrpSpPr/>
          <p:nvPr/>
        </p:nvGrpSpPr>
        <p:grpSpPr>
          <a:xfrm>
            <a:off x="685800" y="1047864"/>
            <a:ext cx="2421890" cy="663575"/>
            <a:chOff x="685800" y="1047864"/>
            <a:chExt cx="2421890" cy="663575"/>
          </a:xfrm>
        </p:grpSpPr>
        <p:sp>
          <p:nvSpPr>
            <p:cNvPr id="15" name="object 15"/>
            <p:cNvSpPr/>
            <p:nvPr/>
          </p:nvSpPr>
          <p:spPr>
            <a:xfrm>
              <a:off x="998600" y="1413891"/>
              <a:ext cx="227837" cy="210312"/>
            </a:xfrm>
            <a:prstGeom prst="rect">
              <a:avLst/>
            </a:prstGeom>
            <a:blipFill>
              <a:blip r:embed="rId6" cstate="print"/>
              <a:stretch>
                <a:fillRect/>
              </a:stretch>
            </a:blipFill>
          </p:spPr>
          <p:txBody>
            <a:bodyPr wrap="square" lIns="0" tIns="0" rIns="0" bIns="0" rtlCol="0"/>
            <a:lstStyle/>
            <a:p/>
          </p:txBody>
        </p:sp>
        <p:sp>
          <p:nvSpPr>
            <p:cNvPr id="16" name="object 16"/>
            <p:cNvSpPr/>
            <p:nvPr/>
          </p:nvSpPr>
          <p:spPr>
            <a:xfrm>
              <a:off x="997458" y="1412748"/>
              <a:ext cx="230124" cy="212597"/>
            </a:xfrm>
            <a:prstGeom prst="rect">
              <a:avLst/>
            </a:prstGeom>
            <a:blipFill>
              <a:blip r:embed="rId7" cstate="print"/>
              <a:stretch>
                <a:fillRect/>
              </a:stretch>
            </a:blipFill>
          </p:spPr>
          <p:txBody>
            <a:bodyPr wrap="square" lIns="0" tIns="0" rIns="0" bIns="0" rtlCol="0"/>
            <a:lstStyle/>
            <a:p/>
          </p:txBody>
        </p:sp>
        <p:sp>
          <p:nvSpPr>
            <p:cNvPr id="17" name="object 17"/>
            <p:cNvSpPr/>
            <p:nvPr/>
          </p:nvSpPr>
          <p:spPr>
            <a:xfrm>
              <a:off x="1247394" y="1338834"/>
              <a:ext cx="82296" cy="76962"/>
            </a:xfrm>
            <a:prstGeom prst="rect">
              <a:avLst/>
            </a:prstGeom>
            <a:blipFill>
              <a:blip r:embed="rId8" cstate="print"/>
              <a:stretch>
                <a:fillRect/>
              </a:stretch>
            </a:blipFill>
          </p:spPr>
          <p:txBody>
            <a:bodyPr wrap="square" lIns="0" tIns="0" rIns="0" bIns="0" rtlCol="0"/>
            <a:lstStyle/>
            <a:p/>
          </p:txBody>
        </p:sp>
        <p:sp>
          <p:nvSpPr>
            <p:cNvPr id="18" name="object 18"/>
            <p:cNvSpPr/>
            <p:nvPr/>
          </p:nvSpPr>
          <p:spPr>
            <a:xfrm>
              <a:off x="685800" y="1047864"/>
              <a:ext cx="2421890" cy="663575"/>
            </a:xfrm>
            <a:custGeom>
              <a:avLst/>
              <a:gdLst/>
              <a:ahLst/>
              <a:cxnLst/>
              <a:rect l="l" t="t" r="r" b="b"/>
              <a:pathLst>
                <a:path w="2421890" h="663575">
                  <a:moveTo>
                    <a:pt x="2421382" y="0"/>
                  </a:moveTo>
                  <a:lnTo>
                    <a:pt x="0" y="0"/>
                  </a:lnTo>
                  <a:lnTo>
                    <a:pt x="0" y="663460"/>
                  </a:lnTo>
                  <a:lnTo>
                    <a:pt x="2421382" y="663460"/>
                  </a:lnTo>
                  <a:lnTo>
                    <a:pt x="2421382" y="0"/>
                  </a:lnTo>
                  <a:close/>
                </a:path>
              </a:pathLst>
            </a:custGeom>
            <a:solidFill>
              <a:srgbClr val="FFFFFF">
                <a:alpha val="19999"/>
              </a:srgbClr>
            </a:solidFill>
          </p:spPr>
          <p:txBody>
            <a:bodyPr wrap="square" lIns="0" tIns="0" rIns="0" bIns="0" rtlCol="0"/>
            <a:lstStyle/>
            <a:p/>
          </p:txBody>
        </p:sp>
      </p:grpSp>
      <p:sp>
        <p:nvSpPr>
          <p:cNvPr id="19" name="object 19"/>
          <p:cNvSpPr txBox="1">
            <a:spLocks noGrp="1"/>
          </p:cNvSpPr>
          <p:nvPr>
            <p:ph type="title"/>
          </p:nvPr>
        </p:nvSpPr>
        <p:spPr>
          <a:xfrm>
            <a:off x="1221739" y="0"/>
            <a:ext cx="3950970" cy="482600"/>
          </a:xfrm>
          <a:prstGeom prst="rect"/>
        </p:spPr>
        <p:txBody>
          <a:bodyPr wrap="square" lIns="0" tIns="12700" rIns="0" bIns="0" rtlCol="0" vert="horz">
            <a:spAutoFit/>
          </a:bodyPr>
          <a:lstStyle/>
          <a:p>
            <a:pPr marL="12700">
              <a:lnSpc>
                <a:spcPct val="100000"/>
              </a:lnSpc>
              <a:spcBef>
                <a:spcPts val="100"/>
              </a:spcBef>
            </a:pPr>
            <a:r>
              <a:rPr dirty="0" sz="3000" spc="-5" b="1">
                <a:latin typeface="Bookman Old Style"/>
                <a:cs typeface="Bookman Old Style"/>
              </a:rPr>
              <a:t>CO-PO</a:t>
            </a:r>
            <a:r>
              <a:rPr dirty="0" sz="3000" spc="-75" b="1">
                <a:latin typeface="Bookman Old Style"/>
                <a:cs typeface="Bookman Old Style"/>
              </a:rPr>
              <a:t> </a:t>
            </a:r>
            <a:r>
              <a:rPr dirty="0" sz="3000" b="1">
                <a:latin typeface="Bookman Old Style"/>
                <a:cs typeface="Bookman Old Style"/>
              </a:rPr>
              <a:t>Relationship</a:t>
            </a:r>
            <a:endParaRPr sz="3000">
              <a:latin typeface="Bookman Old Style"/>
              <a:cs typeface="Bookman Old Style"/>
            </a:endParaRPr>
          </a:p>
        </p:txBody>
      </p:sp>
      <p:graphicFrame>
        <p:nvGraphicFramePr>
          <p:cNvPr id="20" name="object 20"/>
          <p:cNvGraphicFramePr>
            <a:graphicFrameLocks noGrp="1"/>
          </p:cNvGraphicFramePr>
          <p:nvPr/>
        </p:nvGraphicFramePr>
        <p:xfrm>
          <a:off x="679450" y="389890"/>
          <a:ext cx="9035415" cy="6413500"/>
        </p:xfrm>
        <a:graphic>
          <a:graphicData uri="http://schemas.openxmlformats.org/drawingml/2006/table">
            <a:tbl>
              <a:tblPr firstRow="1" bandRow="1">
                <a:tableStyleId>{2D5ABB26-0587-4C30-8999-92F81FD0307C}</a:tableStyleId>
              </a:tblPr>
              <a:tblGrid>
                <a:gridCol w="554355"/>
                <a:gridCol w="1967864"/>
                <a:gridCol w="513714"/>
                <a:gridCol w="467360"/>
                <a:gridCol w="467360"/>
                <a:gridCol w="467360"/>
                <a:gridCol w="467360"/>
                <a:gridCol w="467360"/>
                <a:gridCol w="470535"/>
                <a:gridCol w="470535"/>
                <a:gridCol w="467359"/>
                <a:gridCol w="558165"/>
                <a:gridCol w="558165"/>
                <a:gridCol w="558165"/>
                <a:gridCol w="558165"/>
              </a:tblGrid>
              <a:tr h="210312">
                <a:tc gridSpan="2">
                  <a:txBody>
                    <a:bodyPr/>
                    <a:lstStyle/>
                    <a:p>
                      <a:pPr algn="ctr" marL="635">
                        <a:lnSpc>
                          <a:spcPct val="100000"/>
                        </a:lnSpc>
                        <a:spcBef>
                          <a:spcPts val="40"/>
                        </a:spcBef>
                      </a:pPr>
                      <a:r>
                        <a:rPr dirty="0" sz="1200" spc="-5" b="1">
                          <a:latin typeface="Times New Roman"/>
                          <a:cs typeface="Times New Roman"/>
                        </a:rPr>
                        <a:t>COURSE</a:t>
                      </a:r>
                      <a:endParaRPr sz="1200">
                        <a:latin typeface="Times New Roman"/>
                        <a:cs typeface="Times New Roman"/>
                      </a:endParaRPr>
                    </a:p>
                  </a:txBody>
                  <a:tcPr marL="0" marR="0" marB="0" marT="5080">
                    <a:lnL w="12700">
                      <a:solidFill>
                        <a:srgbClr val="954304"/>
                      </a:solidFill>
                      <a:prstDash val="solid"/>
                    </a:lnL>
                    <a:lnR w="12700">
                      <a:solidFill>
                        <a:srgbClr val="954304"/>
                      </a:solidFill>
                      <a:prstDash val="solid"/>
                    </a:lnR>
                    <a:lnT w="12700">
                      <a:solidFill>
                        <a:srgbClr val="954304"/>
                      </a:solidFill>
                      <a:prstDash val="solid"/>
                    </a:lnT>
                    <a:lnB w="28575">
                      <a:solidFill>
                        <a:srgbClr val="954304"/>
                      </a:solidFill>
                      <a:prstDash val="solid"/>
                    </a:lnB>
                    <a:solidFill>
                      <a:srgbClr val="FFFFFF"/>
                    </a:solidFill>
                  </a:tcPr>
                </a:tc>
                <a:tc hMerge="1">
                  <a:txBody>
                    <a:bodyPr/>
                    <a:lstStyle/>
                    <a:p>
                      <a:pPr/>
                    </a:p>
                  </a:txBody>
                  <a:tcPr marL="0" marR="0" marB="0" marT="0"/>
                </a:tc>
                <a:tc>
                  <a:txBody>
                    <a:bodyPr/>
                    <a:lstStyle/>
                    <a:p>
                      <a:pPr algn="ctr">
                        <a:lnSpc>
                          <a:spcPct val="100000"/>
                        </a:lnSpc>
                        <a:spcBef>
                          <a:spcPts val="40"/>
                        </a:spcBef>
                      </a:pPr>
                      <a:r>
                        <a:rPr dirty="0" sz="1200" spc="-5" b="1">
                          <a:latin typeface="Times New Roman"/>
                          <a:cs typeface="Times New Roman"/>
                        </a:rPr>
                        <a:t>COs</a:t>
                      </a:r>
                      <a:endParaRPr sz="1200">
                        <a:latin typeface="Times New Roman"/>
                        <a:cs typeface="Times New Roman"/>
                      </a:endParaRPr>
                    </a:p>
                  </a:txBody>
                  <a:tcPr marL="0" marR="0" marB="0" marT="5080">
                    <a:lnL w="12700">
                      <a:solidFill>
                        <a:srgbClr val="954304"/>
                      </a:solidFill>
                      <a:prstDash val="solid"/>
                    </a:lnL>
                    <a:lnR w="12700">
                      <a:solidFill>
                        <a:srgbClr val="954304"/>
                      </a:solidFill>
                      <a:prstDash val="solid"/>
                    </a:lnR>
                    <a:lnT w="12700">
                      <a:solidFill>
                        <a:srgbClr val="954304"/>
                      </a:solidFill>
                      <a:prstDash val="solid"/>
                    </a:lnT>
                    <a:lnB w="28575">
                      <a:solidFill>
                        <a:srgbClr val="954304"/>
                      </a:solidFill>
                      <a:prstDash val="solid"/>
                    </a:lnB>
                    <a:solidFill>
                      <a:srgbClr val="FFFFFF"/>
                    </a:solidFill>
                  </a:tcPr>
                </a:tc>
                <a:tc>
                  <a:txBody>
                    <a:bodyPr/>
                    <a:lstStyle/>
                    <a:p>
                      <a:pPr algn="ctr">
                        <a:lnSpc>
                          <a:spcPct val="100000"/>
                        </a:lnSpc>
                        <a:spcBef>
                          <a:spcPts val="40"/>
                        </a:spcBef>
                      </a:pPr>
                      <a:r>
                        <a:rPr dirty="0" sz="1200" b="1">
                          <a:latin typeface="Times New Roman"/>
                          <a:cs typeface="Times New Roman"/>
                        </a:rPr>
                        <a:t>PO1</a:t>
                      </a:r>
                      <a:endParaRPr sz="1200">
                        <a:latin typeface="Times New Roman"/>
                        <a:cs typeface="Times New Roman"/>
                      </a:endParaRPr>
                    </a:p>
                  </a:txBody>
                  <a:tcPr marL="0" marR="0" marB="0" marT="5080">
                    <a:lnL w="12700">
                      <a:solidFill>
                        <a:srgbClr val="954304"/>
                      </a:solidFill>
                      <a:prstDash val="solid"/>
                    </a:lnL>
                    <a:lnR w="12700">
                      <a:solidFill>
                        <a:srgbClr val="954304"/>
                      </a:solidFill>
                      <a:prstDash val="solid"/>
                    </a:lnR>
                    <a:lnT w="12700">
                      <a:solidFill>
                        <a:srgbClr val="954304"/>
                      </a:solidFill>
                      <a:prstDash val="solid"/>
                    </a:lnT>
                    <a:lnB w="28575">
                      <a:solidFill>
                        <a:srgbClr val="954304"/>
                      </a:solidFill>
                      <a:prstDash val="solid"/>
                    </a:lnB>
                    <a:solidFill>
                      <a:srgbClr val="FFFFFF"/>
                    </a:solidFill>
                  </a:tcPr>
                </a:tc>
                <a:tc>
                  <a:txBody>
                    <a:bodyPr/>
                    <a:lstStyle/>
                    <a:p>
                      <a:pPr algn="ctr">
                        <a:lnSpc>
                          <a:spcPct val="100000"/>
                        </a:lnSpc>
                        <a:spcBef>
                          <a:spcPts val="40"/>
                        </a:spcBef>
                      </a:pPr>
                      <a:r>
                        <a:rPr dirty="0" sz="1200" b="1">
                          <a:latin typeface="Times New Roman"/>
                          <a:cs typeface="Times New Roman"/>
                        </a:rPr>
                        <a:t>PO2</a:t>
                      </a:r>
                      <a:endParaRPr sz="1200">
                        <a:latin typeface="Times New Roman"/>
                        <a:cs typeface="Times New Roman"/>
                      </a:endParaRPr>
                    </a:p>
                  </a:txBody>
                  <a:tcPr marL="0" marR="0" marB="0" marT="5080">
                    <a:lnL w="12700">
                      <a:solidFill>
                        <a:srgbClr val="954304"/>
                      </a:solidFill>
                      <a:prstDash val="solid"/>
                    </a:lnL>
                    <a:lnR w="12700">
                      <a:solidFill>
                        <a:srgbClr val="954304"/>
                      </a:solidFill>
                      <a:prstDash val="solid"/>
                    </a:lnR>
                    <a:lnT w="12700">
                      <a:solidFill>
                        <a:srgbClr val="954304"/>
                      </a:solidFill>
                      <a:prstDash val="solid"/>
                    </a:lnT>
                    <a:lnB w="28575">
                      <a:solidFill>
                        <a:srgbClr val="954304"/>
                      </a:solidFill>
                      <a:prstDash val="solid"/>
                    </a:lnB>
                    <a:solidFill>
                      <a:srgbClr val="FFFFFF"/>
                    </a:solidFill>
                  </a:tcPr>
                </a:tc>
                <a:tc>
                  <a:txBody>
                    <a:bodyPr/>
                    <a:lstStyle/>
                    <a:p>
                      <a:pPr algn="ctr">
                        <a:lnSpc>
                          <a:spcPct val="100000"/>
                        </a:lnSpc>
                        <a:spcBef>
                          <a:spcPts val="40"/>
                        </a:spcBef>
                      </a:pPr>
                      <a:r>
                        <a:rPr dirty="0" sz="1200" b="1">
                          <a:latin typeface="Times New Roman"/>
                          <a:cs typeface="Times New Roman"/>
                        </a:rPr>
                        <a:t>PO3</a:t>
                      </a:r>
                      <a:endParaRPr sz="1200">
                        <a:latin typeface="Times New Roman"/>
                        <a:cs typeface="Times New Roman"/>
                      </a:endParaRPr>
                    </a:p>
                  </a:txBody>
                  <a:tcPr marL="0" marR="0" marB="0" marT="5080">
                    <a:lnL w="12700">
                      <a:solidFill>
                        <a:srgbClr val="954304"/>
                      </a:solidFill>
                      <a:prstDash val="solid"/>
                    </a:lnL>
                    <a:lnR w="12700">
                      <a:solidFill>
                        <a:srgbClr val="954304"/>
                      </a:solidFill>
                      <a:prstDash val="solid"/>
                    </a:lnR>
                    <a:lnT w="12700">
                      <a:solidFill>
                        <a:srgbClr val="954304"/>
                      </a:solidFill>
                      <a:prstDash val="solid"/>
                    </a:lnT>
                    <a:lnB w="28575">
                      <a:solidFill>
                        <a:srgbClr val="954304"/>
                      </a:solidFill>
                      <a:prstDash val="solid"/>
                    </a:lnB>
                    <a:solidFill>
                      <a:srgbClr val="FFFFFF"/>
                    </a:solidFill>
                  </a:tcPr>
                </a:tc>
                <a:tc>
                  <a:txBody>
                    <a:bodyPr/>
                    <a:lstStyle/>
                    <a:p>
                      <a:pPr algn="ctr">
                        <a:lnSpc>
                          <a:spcPct val="100000"/>
                        </a:lnSpc>
                        <a:spcBef>
                          <a:spcPts val="40"/>
                        </a:spcBef>
                      </a:pPr>
                      <a:r>
                        <a:rPr dirty="0" sz="1200" b="1">
                          <a:latin typeface="Times New Roman"/>
                          <a:cs typeface="Times New Roman"/>
                        </a:rPr>
                        <a:t>PO4</a:t>
                      </a:r>
                      <a:endParaRPr sz="1200">
                        <a:latin typeface="Times New Roman"/>
                        <a:cs typeface="Times New Roman"/>
                      </a:endParaRPr>
                    </a:p>
                  </a:txBody>
                  <a:tcPr marL="0" marR="0" marB="0" marT="5080">
                    <a:lnL w="12700">
                      <a:solidFill>
                        <a:srgbClr val="954304"/>
                      </a:solidFill>
                      <a:prstDash val="solid"/>
                    </a:lnL>
                    <a:lnR w="12700">
                      <a:solidFill>
                        <a:srgbClr val="954304"/>
                      </a:solidFill>
                      <a:prstDash val="solid"/>
                    </a:lnR>
                    <a:lnT w="12700">
                      <a:solidFill>
                        <a:srgbClr val="954304"/>
                      </a:solidFill>
                      <a:prstDash val="solid"/>
                    </a:lnT>
                    <a:lnB w="28575">
                      <a:solidFill>
                        <a:srgbClr val="954304"/>
                      </a:solidFill>
                      <a:prstDash val="solid"/>
                    </a:lnB>
                    <a:solidFill>
                      <a:srgbClr val="FFFFFF"/>
                    </a:solidFill>
                  </a:tcPr>
                </a:tc>
                <a:tc>
                  <a:txBody>
                    <a:bodyPr/>
                    <a:lstStyle/>
                    <a:p>
                      <a:pPr algn="ctr">
                        <a:lnSpc>
                          <a:spcPct val="100000"/>
                        </a:lnSpc>
                        <a:spcBef>
                          <a:spcPts val="40"/>
                        </a:spcBef>
                      </a:pPr>
                      <a:r>
                        <a:rPr dirty="0" sz="1200" b="1">
                          <a:latin typeface="Times New Roman"/>
                          <a:cs typeface="Times New Roman"/>
                        </a:rPr>
                        <a:t>PO5</a:t>
                      </a:r>
                      <a:endParaRPr sz="1200">
                        <a:latin typeface="Times New Roman"/>
                        <a:cs typeface="Times New Roman"/>
                      </a:endParaRPr>
                    </a:p>
                  </a:txBody>
                  <a:tcPr marL="0" marR="0" marB="0" marT="5080">
                    <a:lnL w="12700">
                      <a:solidFill>
                        <a:srgbClr val="954304"/>
                      </a:solidFill>
                      <a:prstDash val="solid"/>
                    </a:lnL>
                    <a:lnR w="12700">
                      <a:solidFill>
                        <a:srgbClr val="954304"/>
                      </a:solidFill>
                      <a:prstDash val="solid"/>
                    </a:lnR>
                    <a:lnT w="12700">
                      <a:solidFill>
                        <a:srgbClr val="954304"/>
                      </a:solidFill>
                      <a:prstDash val="solid"/>
                    </a:lnT>
                    <a:lnB w="28575">
                      <a:solidFill>
                        <a:srgbClr val="954304"/>
                      </a:solidFill>
                      <a:prstDash val="solid"/>
                    </a:lnB>
                    <a:solidFill>
                      <a:srgbClr val="FFFFFF"/>
                    </a:solidFill>
                  </a:tcPr>
                </a:tc>
                <a:tc>
                  <a:txBody>
                    <a:bodyPr/>
                    <a:lstStyle/>
                    <a:p>
                      <a:pPr algn="ctr">
                        <a:lnSpc>
                          <a:spcPct val="100000"/>
                        </a:lnSpc>
                        <a:spcBef>
                          <a:spcPts val="40"/>
                        </a:spcBef>
                      </a:pPr>
                      <a:r>
                        <a:rPr dirty="0" sz="1200" b="1">
                          <a:latin typeface="Times New Roman"/>
                          <a:cs typeface="Times New Roman"/>
                        </a:rPr>
                        <a:t>PO6</a:t>
                      </a:r>
                      <a:endParaRPr sz="1200">
                        <a:latin typeface="Times New Roman"/>
                        <a:cs typeface="Times New Roman"/>
                      </a:endParaRPr>
                    </a:p>
                  </a:txBody>
                  <a:tcPr marL="0" marR="0" marB="0" marT="5080">
                    <a:lnL w="12700">
                      <a:solidFill>
                        <a:srgbClr val="954304"/>
                      </a:solidFill>
                      <a:prstDash val="solid"/>
                    </a:lnL>
                    <a:lnR w="12700">
                      <a:solidFill>
                        <a:srgbClr val="954304"/>
                      </a:solidFill>
                      <a:prstDash val="solid"/>
                    </a:lnR>
                    <a:lnT w="12700">
                      <a:solidFill>
                        <a:srgbClr val="954304"/>
                      </a:solidFill>
                      <a:prstDash val="solid"/>
                    </a:lnT>
                    <a:lnB w="28575">
                      <a:solidFill>
                        <a:srgbClr val="954304"/>
                      </a:solidFill>
                      <a:prstDash val="solid"/>
                    </a:lnB>
                    <a:solidFill>
                      <a:srgbClr val="FFFFFF"/>
                    </a:solidFill>
                  </a:tcPr>
                </a:tc>
                <a:tc>
                  <a:txBody>
                    <a:bodyPr/>
                    <a:lstStyle/>
                    <a:p>
                      <a:pPr algn="ctr">
                        <a:lnSpc>
                          <a:spcPct val="100000"/>
                        </a:lnSpc>
                        <a:spcBef>
                          <a:spcPts val="40"/>
                        </a:spcBef>
                      </a:pPr>
                      <a:r>
                        <a:rPr dirty="0" sz="1200" b="1">
                          <a:latin typeface="Times New Roman"/>
                          <a:cs typeface="Times New Roman"/>
                        </a:rPr>
                        <a:t>PO7</a:t>
                      </a:r>
                      <a:endParaRPr sz="1200">
                        <a:latin typeface="Times New Roman"/>
                        <a:cs typeface="Times New Roman"/>
                      </a:endParaRPr>
                    </a:p>
                  </a:txBody>
                  <a:tcPr marL="0" marR="0" marB="0" marT="5080">
                    <a:lnL w="12700">
                      <a:solidFill>
                        <a:srgbClr val="954304"/>
                      </a:solidFill>
                      <a:prstDash val="solid"/>
                    </a:lnL>
                    <a:lnR w="12700">
                      <a:solidFill>
                        <a:srgbClr val="954304"/>
                      </a:solidFill>
                      <a:prstDash val="solid"/>
                    </a:lnR>
                    <a:lnT w="12700">
                      <a:solidFill>
                        <a:srgbClr val="954304"/>
                      </a:solidFill>
                      <a:prstDash val="solid"/>
                    </a:lnT>
                    <a:lnB w="28575">
                      <a:solidFill>
                        <a:srgbClr val="954304"/>
                      </a:solidFill>
                      <a:prstDash val="solid"/>
                    </a:lnB>
                    <a:solidFill>
                      <a:srgbClr val="FFFFFF"/>
                    </a:solidFill>
                  </a:tcPr>
                </a:tc>
                <a:tc>
                  <a:txBody>
                    <a:bodyPr/>
                    <a:lstStyle/>
                    <a:p>
                      <a:pPr marL="89535">
                        <a:lnSpc>
                          <a:spcPct val="100000"/>
                        </a:lnSpc>
                        <a:spcBef>
                          <a:spcPts val="40"/>
                        </a:spcBef>
                      </a:pPr>
                      <a:r>
                        <a:rPr dirty="0" sz="1200" b="1">
                          <a:latin typeface="Times New Roman"/>
                          <a:cs typeface="Times New Roman"/>
                        </a:rPr>
                        <a:t>PO8</a:t>
                      </a:r>
                      <a:endParaRPr sz="1200">
                        <a:latin typeface="Times New Roman"/>
                        <a:cs typeface="Times New Roman"/>
                      </a:endParaRPr>
                    </a:p>
                  </a:txBody>
                  <a:tcPr marL="0" marR="0" marB="0" marT="5080">
                    <a:lnL w="12700">
                      <a:solidFill>
                        <a:srgbClr val="954304"/>
                      </a:solidFill>
                      <a:prstDash val="solid"/>
                    </a:lnL>
                    <a:lnR w="12700">
                      <a:solidFill>
                        <a:srgbClr val="954304"/>
                      </a:solidFill>
                      <a:prstDash val="solid"/>
                    </a:lnR>
                    <a:lnT w="12700">
                      <a:solidFill>
                        <a:srgbClr val="954304"/>
                      </a:solidFill>
                      <a:prstDash val="solid"/>
                    </a:lnT>
                    <a:lnB w="28575">
                      <a:solidFill>
                        <a:srgbClr val="954304"/>
                      </a:solidFill>
                      <a:prstDash val="solid"/>
                    </a:lnB>
                    <a:solidFill>
                      <a:srgbClr val="FFFFFF"/>
                    </a:solidFill>
                  </a:tcPr>
                </a:tc>
                <a:tc>
                  <a:txBody>
                    <a:bodyPr/>
                    <a:lstStyle/>
                    <a:p>
                      <a:pPr algn="ctr" marL="635">
                        <a:lnSpc>
                          <a:spcPct val="100000"/>
                        </a:lnSpc>
                        <a:spcBef>
                          <a:spcPts val="40"/>
                        </a:spcBef>
                      </a:pPr>
                      <a:r>
                        <a:rPr dirty="0" sz="1200" b="1">
                          <a:latin typeface="Times New Roman"/>
                          <a:cs typeface="Times New Roman"/>
                        </a:rPr>
                        <a:t>PO9</a:t>
                      </a:r>
                      <a:endParaRPr sz="1200">
                        <a:latin typeface="Times New Roman"/>
                        <a:cs typeface="Times New Roman"/>
                      </a:endParaRPr>
                    </a:p>
                  </a:txBody>
                  <a:tcPr marL="0" marR="0" marB="0" marT="5080">
                    <a:lnL w="12700">
                      <a:solidFill>
                        <a:srgbClr val="954304"/>
                      </a:solidFill>
                      <a:prstDash val="solid"/>
                    </a:lnL>
                    <a:lnR w="12700">
                      <a:solidFill>
                        <a:srgbClr val="954304"/>
                      </a:solidFill>
                      <a:prstDash val="solid"/>
                    </a:lnR>
                    <a:lnT w="12700">
                      <a:solidFill>
                        <a:srgbClr val="954304"/>
                      </a:solidFill>
                      <a:prstDash val="solid"/>
                    </a:lnT>
                    <a:lnB w="28575">
                      <a:solidFill>
                        <a:srgbClr val="954304"/>
                      </a:solidFill>
                      <a:prstDash val="solid"/>
                    </a:lnB>
                    <a:solidFill>
                      <a:srgbClr val="FFFFFF"/>
                    </a:solidFill>
                  </a:tcPr>
                </a:tc>
                <a:tc>
                  <a:txBody>
                    <a:bodyPr/>
                    <a:lstStyle/>
                    <a:p>
                      <a:pPr algn="ctr" marL="1270">
                        <a:lnSpc>
                          <a:spcPct val="100000"/>
                        </a:lnSpc>
                        <a:spcBef>
                          <a:spcPts val="40"/>
                        </a:spcBef>
                      </a:pPr>
                      <a:r>
                        <a:rPr dirty="0" sz="1200" b="1">
                          <a:latin typeface="Times New Roman"/>
                          <a:cs typeface="Times New Roman"/>
                        </a:rPr>
                        <a:t>PO10</a:t>
                      </a:r>
                      <a:endParaRPr sz="1200">
                        <a:latin typeface="Times New Roman"/>
                        <a:cs typeface="Times New Roman"/>
                      </a:endParaRPr>
                    </a:p>
                  </a:txBody>
                  <a:tcPr marL="0" marR="0" marB="0" marT="5080">
                    <a:lnL w="12700">
                      <a:solidFill>
                        <a:srgbClr val="954304"/>
                      </a:solidFill>
                      <a:prstDash val="solid"/>
                    </a:lnL>
                    <a:lnR w="12700">
                      <a:solidFill>
                        <a:srgbClr val="954304"/>
                      </a:solidFill>
                      <a:prstDash val="solid"/>
                    </a:lnR>
                    <a:lnT w="12700">
                      <a:solidFill>
                        <a:srgbClr val="954304"/>
                      </a:solidFill>
                      <a:prstDash val="solid"/>
                    </a:lnT>
                    <a:lnB w="28575">
                      <a:solidFill>
                        <a:srgbClr val="954304"/>
                      </a:solidFill>
                      <a:prstDash val="solid"/>
                    </a:lnB>
                    <a:solidFill>
                      <a:srgbClr val="FFFFFF"/>
                    </a:solidFill>
                  </a:tcPr>
                </a:tc>
                <a:tc>
                  <a:txBody>
                    <a:bodyPr/>
                    <a:lstStyle/>
                    <a:p>
                      <a:pPr algn="ctr" marL="635">
                        <a:lnSpc>
                          <a:spcPct val="100000"/>
                        </a:lnSpc>
                        <a:spcBef>
                          <a:spcPts val="40"/>
                        </a:spcBef>
                      </a:pPr>
                      <a:r>
                        <a:rPr dirty="0" sz="1200" spc="-20" b="1">
                          <a:latin typeface="Times New Roman"/>
                          <a:cs typeface="Times New Roman"/>
                        </a:rPr>
                        <a:t>PO11</a:t>
                      </a:r>
                      <a:endParaRPr sz="1200">
                        <a:latin typeface="Times New Roman"/>
                        <a:cs typeface="Times New Roman"/>
                      </a:endParaRPr>
                    </a:p>
                  </a:txBody>
                  <a:tcPr marL="0" marR="0" marB="0" marT="5080">
                    <a:lnL w="12700">
                      <a:solidFill>
                        <a:srgbClr val="954304"/>
                      </a:solidFill>
                      <a:prstDash val="solid"/>
                    </a:lnL>
                    <a:lnR w="12700">
                      <a:solidFill>
                        <a:srgbClr val="954304"/>
                      </a:solidFill>
                      <a:prstDash val="solid"/>
                    </a:lnR>
                    <a:lnT w="12700">
                      <a:solidFill>
                        <a:srgbClr val="954304"/>
                      </a:solidFill>
                      <a:prstDash val="solid"/>
                    </a:lnT>
                    <a:lnB w="28575">
                      <a:solidFill>
                        <a:srgbClr val="954304"/>
                      </a:solidFill>
                      <a:prstDash val="solid"/>
                    </a:lnB>
                    <a:solidFill>
                      <a:srgbClr val="FFFFFF"/>
                    </a:solidFill>
                  </a:tcPr>
                </a:tc>
                <a:tc>
                  <a:txBody>
                    <a:bodyPr/>
                    <a:lstStyle/>
                    <a:p>
                      <a:pPr algn="ctr" marL="1270">
                        <a:lnSpc>
                          <a:spcPct val="100000"/>
                        </a:lnSpc>
                        <a:spcBef>
                          <a:spcPts val="40"/>
                        </a:spcBef>
                      </a:pPr>
                      <a:r>
                        <a:rPr dirty="0" sz="1200" b="1">
                          <a:latin typeface="Times New Roman"/>
                          <a:cs typeface="Times New Roman"/>
                        </a:rPr>
                        <a:t>PO12</a:t>
                      </a:r>
                      <a:endParaRPr sz="1200">
                        <a:latin typeface="Times New Roman"/>
                        <a:cs typeface="Times New Roman"/>
                      </a:endParaRPr>
                    </a:p>
                  </a:txBody>
                  <a:tcPr marL="0" marR="0" marB="0" marT="5080">
                    <a:lnL w="12700">
                      <a:solidFill>
                        <a:srgbClr val="954304"/>
                      </a:solidFill>
                      <a:prstDash val="solid"/>
                    </a:lnL>
                    <a:lnR w="12700">
                      <a:solidFill>
                        <a:srgbClr val="954304"/>
                      </a:solidFill>
                      <a:prstDash val="solid"/>
                    </a:lnR>
                    <a:lnT w="12700">
                      <a:solidFill>
                        <a:srgbClr val="954304"/>
                      </a:solidFill>
                      <a:prstDash val="solid"/>
                    </a:lnT>
                    <a:lnB w="28575">
                      <a:solidFill>
                        <a:srgbClr val="954304"/>
                      </a:solidFill>
                      <a:prstDash val="solid"/>
                    </a:lnB>
                    <a:solidFill>
                      <a:srgbClr val="FFFFFF"/>
                    </a:solidFill>
                  </a:tcPr>
                </a:tc>
              </a:tr>
              <a:tr h="222250">
                <a:tc gridSpan="2" rowSpan="2">
                  <a:txBody>
                    <a:bodyPr/>
                    <a:lstStyle/>
                    <a:p>
                      <a:pPr marL="53340">
                        <a:lnSpc>
                          <a:spcPct val="100000"/>
                        </a:lnSpc>
                        <a:spcBef>
                          <a:spcPts val="825"/>
                        </a:spcBef>
                      </a:pPr>
                      <a:r>
                        <a:rPr dirty="0" sz="1400" spc="-5" b="1">
                          <a:latin typeface="Times New Roman"/>
                          <a:cs typeface="Times New Roman"/>
                        </a:rPr>
                        <a:t>Analysis of structures</a:t>
                      </a:r>
                      <a:r>
                        <a:rPr dirty="0" sz="1400" spc="5" b="1">
                          <a:latin typeface="Times New Roman"/>
                          <a:cs typeface="Times New Roman"/>
                        </a:rPr>
                        <a:t> </a:t>
                      </a:r>
                      <a:r>
                        <a:rPr dirty="0" sz="1400" spc="-5" b="1">
                          <a:latin typeface="Times New Roman"/>
                          <a:cs typeface="Times New Roman"/>
                        </a:rPr>
                        <a:t>II</a:t>
                      </a:r>
                      <a:endParaRPr sz="1400">
                        <a:latin typeface="Times New Roman"/>
                        <a:cs typeface="Times New Roman"/>
                      </a:endParaRPr>
                    </a:p>
                  </a:txBody>
                  <a:tcPr marL="0" marR="0" marB="0" marT="10477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DACCAB"/>
                    </a:solidFill>
                  </a:tcPr>
                </a:tc>
                <a:tc rowSpan="2" hMerge="1">
                  <a:txBody>
                    <a:bodyPr/>
                    <a:lstStyle/>
                    <a:p>
                      <a:pPr/>
                    </a:p>
                  </a:txBody>
                  <a:tcPr marL="0" marR="0" marB="0" marT="0"/>
                </a:tc>
                <a:tc>
                  <a:txBody>
                    <a:bodyPr/>
                    <a:lstStyle/>
                    <a:p>
                      <a:pPr algn="ctr">
                        <a:lnSpc>
                          <a:spcPct val="100000"/>
                        </a:lnSpc>
                        <a:spcBef>
                          <a:spcPts val="55"/>
                        </a:spcBef>
                      </a:pPr>
                      <a:r>
                        <a:rPr dirty="0" sz="1250" spc="-5" b="1">
                          <a:latin typeface="Times New Roman"/>
                          <a:cs typeface="Times New Roman"/>
                        </a:rPr>
                        <a:t>CO1</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55"/>
                        </a:spcBef>
                      </a:pPr>
                      <a:r>
                        <a:rPr dirty="0" sz="1250" b="1">
                          <a:latin typeface="Times New Roman"/>
                          <a:cs typeface="Times New Roman"/>
                        </a:rPr>
                        <a:t>3</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55"/>
                        </a:spcBef>
                      </a:pPr>
                      <a:r>
                        <a:rPr dirty="0" sz="1250" b="1">
                          <a:latin typeface="Times New Roman"/>
                          <a:cs typeface="Times New Roman"/>
                        </a:rPr>
                        <a:t>3</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E9D9CC"/>
                    </a:solidFill>
                  </a:tcPr>
                </a:tc>
              </a:tr>
              <a:tr h="219075">
                <a:tc gridSpan="2" vMerge="1">
                  <a:txBody>
                    <a:bodyPr/>
                    <a:lstStyle/>
                    <a:p>
                      <a:pPr/>
                    </a:p>
                  </a:txBody>
                  <a:tcPr marL="0" marR="0" marB="0" marT="104775">
                    <a:lnL w="12700">
                      <a:solidFill>
                        <a:srgbClr val="954304"/>
                      </a:solidFill>
                      <a:prstDash val="solid"/>
                    </a:lnL>
                    <a:lnR w="12700">
                      <a:solidFill>
                        <a:srgbClr val="954304"/>
                      </a:solidFill>
                      <a:prstDash val="solid"/>
                    </a:lnR>
                    <a:lnT w="28575">
                      <a:solidFill>
                        <a:srgbClr val="954304"/>
                      </a:solidFill>
                      <a:prstDash val="solid"/>
                    </a:lnT>
                    <a:lnB w="12700">
                      <a:solidFill>
                        <a:srgbClr val="954304"/>
                      </a:solidFill>
                      <a:prstDash val="solid"/>
                    </a:lnB>
                    <a:solidFill>
                      <a:srgbClr val="DACCAB"/>
                    </a:solidFill>
                  </a:tcPr>
                </a:tc>
                <a:tc hMerge="1" vMerge="1">
                  <a:txBody>
                    <a:bodyPr/>
                    <a:lstStyle/>
                    <a:p>
                      <a:pPr/>
                    </a:p>
                  </a:txBody>
                  <a:tcPr marL="0" marR="0" marB="0" marT="0"/>
                </a:tc>
                <a:tc>
                  <a:txBody>
                    <a:bodyPr/>
                    <a:lstStyle/>
                    <a:p>
                      <a:pPr algn="ctr">
                        <a:lnSpc>
                          <a:spcPct val="100000"/>
                        </a:lnSpc>
                        <a:spcBef>
                          <a:spcPts val="45"/>
                        </a:spcBef>
                      </a:pPr>
                      <a:r>
                        <a:rPr dirty="0" sz="1250" spc="-5" b="1">
                          <a:latin typeface="Times New Roman"/>
                          <a:cs typeface="Times New Roman"/>
                        </a:rPr>
                        <a:t>CO2</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45"/>
                        </a:spcBef>
                      </a:pPr>
                      <a:r>
                        <a:rPr dirty="0" sz="1250" b="1">
                          <a:latin typeface="Times New Roman"/>
                          <a:cs typeface="Times New Roman"/>
                        </a:rPr>
                        <a:t>3</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45"/>
                        </a:spcBef>
                      </a:pPr>
                      <a:r>
                        <a:rPr dirty="0" sz="1250" b="1">
                          <a:latin typeface="Times New Roman"/>
                          <a:cs typeface="Times New Roman"/>
                        </a:rPr>
                        <a:t>3</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r>
              <a:tr h="222123">
                <a:tc rowSpan="3">
                  <a:txBody>
                    <a:bodyPr/>
                    <a:lstStyle/>
                    <a:p>
                      <a:pPr marR="94615">
                        <a:lnSpc>
                          <a:spcPct val="100000"/>
                        </a:lnSpc>
                        <a:spcBef>
                          <a:spcPts val="30"/>
                        </a:spcBef>
                      </a:pPr>
                      <a:endParaRPr sz="1450">
                        <a:latin typeface="Times New Roman"/>
                        <a:cs typeface="Times New Roman"/>
                      </a:endParaRPr>
                    </a:p>
                    <a:p>
                      <a:pPr marL="53340" marR="57785">
                        <a:lnSpc>
                          <a:spcPct val="100000"/>
                        </a:lnSpc>
                      </a:pPr>
                      <a:r>
                        <a:rPr dirty="0" sz="1400" b="1">
                          <a:latin typeface="Times New Roman"/>
                          <a:cs typeface="Times New Roman"/>
                        </a:rPr>
                        <a:t>Envir</a:t>
                      </a:r>
                      <a:endParaRPr sz="1400">
                        <a:latin typeface="Times New Roman"/>
                        <a:cs typeface="Times New Roman"/>
                      </a:endParaRPr>
                    </a:p>
                  </a:txBody>
                  <a:tcPr marL="0" marR="0" marB="0" marT="3810">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tcPr>
                </a:tc>
                <a:tc rowSpan="3">
                  <a:txBody>
                    <a:bodyPr/>
                    <a:lstStyle/>
                    <a:p>
                      <a:pPr>
                        <a:lnSpc>
                          <a:spcPct val="100000"/>
                        </a:lnSpc>
                        <a:spcBef>
                          <a:spcPts val="30"/>
                        </a:spcBef>
                      </a:pPr>
                      <a:endParaRPr sz="1450">
                        <a:latin typeface="Times New Roman"/>
                        <a:cs typeface="Times New Roman"/>
                      </a:endParaRPr>
                    </a:p>
                    <a:p>
                      <a:pPr marL="30480">
                        <a:lnSpc>
                          <a:spcPct val="100000"/>
                        </a:lnSpc>
                      </a:pPr>
                      <a:r>
                        <a:rPr dirty="0" sz="1400" spc="-5" b="1">
                          <a:latin typeface="Times New Roman"/>
                          <a:cs typeface="Times New Roman"/>
                        </a:rPr>
                        <a:t>onmental Engineering</a:t>
                      </a:r>
                      <a:r>
                        <a:rPr dirty="0" sz="1400" spc="-15" b="1">
                          <a:latin typeface="Times New Roman"/>
                          <a:cs typeface="Times New Roman"/>
                        </a:rPr>
                        <a:t> </a:t>
                      </a:r>
                      <a:r>
                        <a:rPr dirty="0" sz="1400" spc="-5" b="1">
                          <a:latin typeface="Times New Roman"/>
                          <a:cs typeface="Times New Roman"/>
                        </a:rPr>
                        <a:t>I</a:t>
                      </a:r>
                      <a:endParaRPr sz="1400">
                        <a:latin typeface="Times New Roman"/>
                        <a:cs typeface="Times New Roman"/>
                      </a:endParaRPr>
                    </a:p>
                  </a:txBody>
                  <a:tcPr marL="0" marR="0" marB="0" marT="3810">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tcPr>
                </a:tc>
                <a:tc>
                  <a:txBody>
                    <a:bodyPr/>
                    <a:lstStyle/>
                    <a:p>
                      <a:pPr algn="ctr">
                        <a:lnSpc>
                          <a:spcPct val="100000"/>
                        </a:lnSpc>
                        <a:spcBef>
                          <a:spcPts val="60"/>
                        </a:spcBef>
                      </a:pPr>
                      <a:r>
                        <a:rPr dirty="0" sz="1250" spc="-5" b="1">
                          <a:latin typeface="Times New Roman"/>
                          <a:cs typeface="Times New Roman"/>
                        </a:rPr>
                        <a:t>CO1</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2</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r>
              <a:tr h="222250">
                <a:tc vMerge="1">
                  <a:txBody>
                    <a:bodyPr/>
                    <a:lstStyle/>
                    <a:p>
                      <a:pPr/>
                    </a:p>
                  </a:txBody>
                  <a:tcPr marL="0" marR="0" marB="0" marT="3810">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tcPr>
                </a:tc>
                <a:tc vMerge="1">
                  <a:txBody>
                    <a:bodyPr/>
                    <a:lstStyle/>
                    <a:p>
                      <a:pPr/>
                    </a:p>
                  </a:txBody>
                  <a:tcPr marL="0" marR="0" marB="0" marT="3810">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tcPr>
                </a:tc>
                <a:tc>
                  <a:txBody>
                    <a:bodyPr/>
                    <a:lstStyle/>
                    <a:p>
                      <a:pPr algn="ctr">
                        <a:lnSpc>
                          <a:spcPct val="100000"/>
                        </a:lnSpc>
                        <a:spcBef>
                          <a:spcPts val="60"/>
                        </a:spcBef>
                      </a:pPr>
                      <a:r>
                        <a:rPr dirty="0" sz="1250" spc="-5" b="1">
                          <a:latin typeface="Times New Roman"/>
                          <a:cs typeface="Times New Roman"/>
                        </a:rPr>
                        <a:t>CO2</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r>
              <a:tr h="219075">
                <a:tc vMerge="1">
                  <a:txBody>
                    <a:bodyPr/>
                    <a:lstStyle/>
                    <a:p>
                      <a:pPr/>
                    </a:p>
                  </a:txBody>
                  <a:tcPr marL="0" marR="0" marB="0" marT="3810">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tcPr>
                </a:tc>
                <a:tc vMerge="1">
                  <a:txBody>
                    <a:bodyPr/>
                    <a:lstStyle/>
                    <a:p>
                      <a:pPr/>
                    </a:p>
                  </a:txBody>
                  <a:tcPr marL="0" marR="0" marB="0" marT="3810">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tcPr>
                </a:tc>
                <a:tc>
                  <a:txBody>
                    <a:bodyPr/>
                    <a:lstStyle/>
                    <a:p>
                      <a:pPr algn="ctr">
                        <a:lnSpc>
                          <a:spcPct val="100000"/>
                        </a:lnSpc>
                        <a:spcBef>
                          <a:spcPts val="45"/>
                        </a:spcBef>
                      </a:pPr>
                      <a:r>
                        <a:rPr dirty="0" sz="1250" spc="-5" b="1">
                          <a:latin typeface="Times New Roman"/>
                          <a:cs typeface="Times New Roman"/>
                        </a:rPr>
                        <a:t>CO3</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45"/>
                        </a:spcBef>
                      </a:pPr>
                      <a:r>
                        <a:rPr dirty="0" sz="1250" b="1">
                          <a:latin typeface="Times New Roman"/>
                          <a:cs typeface="Times New Roman"/>
                        </a:rPr>
                        <a:t>3</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45"/>
                        </a:spcBef>
                      </a:pPr>
                      <a:r>
                        <a:rPr dirty="0" sz="1250" b="1">
                          <a:latin typeface="Times New Roman"/>
                          <a:cs typeface="Times New Roman"/>
                        </a:rPr>
                        <a:t>3</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45"/>
                        </a:spcBef>
                      </a:pPr>
                      <a:r>
                        <a:rPr dirty="0" sz="1250" b="1">
                          <a:latin typeface="Times New Roman"/>
                          <a:cs typeface="Times New Roman"/>
                        </a:rPr>
                        <a:t>3</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45"/>
                        </a:spcBef>
                      </a:pPr>
                      <a:r>
                        <a:rPr dirty="0" sz="1250" b="1">
                          <a:latin typeface="Times New Roman"/>
                          <a:cs typeface="Times New Roman"/>
                        </a:rPr>
                        <a:t>3</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r>
              <a:tr h="222123">
                <a:tc gridSpan="2" rowSpan="4">
                  <a:txBody>
                    <a:bodyPr/>
                    <a:lstStyle/>
                    <a:p>
                      <a:pPr>
                        <a:lnSpc>
                          <a:spcPct val="100000"/>
                        </a:lnSpc>
                        <a:spcBef>
                          <a:spcPts val="45"/>
                        </a:spcBef>
                      </a:pPr>
                      <a:endParaRPr sz="2200">
                        <a:latin typeface="Times New Roman"/>
                        <a:cs typeface="Times New Roman"/>
                      </a:endParaRPr>
                    </a:p>
                    <a:p>
                      <a:pPr marL="53340">
                        <a:lnSpc>
                          <a:spcPct val="100000"/>
                        </a:lnSpc>
                      </a:pPr>
                      <a:r>
                        <a:rPr dirty="0" sz="1400" spc="-5" b="1">
                          <a:latin typeface="Times New Roman"/>
                          <a:cs typeface="Times New Roman"/>
                        </a:rPr>
                        <a:t>Geotechnical Engineering</a:t>
                      </a:r>
                      <a:r>
                        <a:rPr dirty="0" sz="1400" spc="5" b="1">
                          <a:latin typeface="Times New Roman"/>
                          <a:cs typeface="Times New Roman"/>
                        </a:rPr>
                        <a:t> </a:t>
                      </a:r>
                      <a:r>
                        <a:rPr dirty="0" sz="1400" spc="-5" b="1">
                          <a:latin typeface="Times New Roman"/>
                          <a:cs typeface="Times New Roman"/>
                        </a:rPr>
                        <a:t>II</a:t>
                      </a:r>
                      <a:endParaRPr sz="140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DACCAB"/>
                    </a:solidFill>
                  </a:tcPr>
                </a:tc>
                <a:tc rowSpan="4" hMerge="1">
                  <a:txBody>
                    <a:bodyPr/>
                    <a:lstStyle/>
                    <a:p>
                      <a:pPr/>
                    </a:p>
                  </a:txBody>
                  <a:tcPr marL="0" marR="0" marB="0" marT="0"/>
                </a:tc>
                <a:tc>
                  <a:txBody>
                    <a:bodyPr/>
                    <a:lstStyle/>
                    <a:p>
                      <a:pPr algn="ctr">
                        <a:lnSpc>
                          <a:spcPct val="100000"/>
                        </a:lnSpc>
                        <a:spcBef>
                          <a:spcPts val="55"/>
                        </a:spcBef>
                      </a:pPr>
                      <a:r>
                        <a:rPr dirty="0" sz="1250" spc="-5" b="1">
                          <a:latin typeface="Times New Roman"/>
                          <a:cs typeface="Times New Roman"/>
                        </a:rPr>
                        <a:t>CO1</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5"/>
                        </a:spcBef>
                      </a:pPr>
                      <a:r>
                        <a:rPr dirty="0" sz="1250" b="1">
                          <a:latin typeface="Times New Roman"/>
                          <a:cs typeface="Times New Roman"/>
                        </a:rPr>
                        <a:t>3</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5"/>
                        </a:spcBef>
                      </a:pPr>
                      <a:r>
                        <a:rPr dirty="0" sz="1250" b="1">
                          <a:latin typeface="Times New Roman"/>
                          <a:cs typeface="Times New Roman"/>
                        </a:rPr>
                        <a:t>3</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5"/>
                        </a:spcBef>
                      </a:pPr>
                      <a:r>
                        <a:rPr dirty="0" sz="1250" b="1">
                          <a:latin typeface="Times New Roman"/>
                          <a:cs typeface="Times New Roman"/>
                        </a:rPr>
                        <a:t>-</a:t>
                      </a:r>
                      <a:endParaRPr sz="1250">
                        <a:latin typeface="Times New Roman"/>
                        <a:cs typeface="Times New Roman"/>
                      </a:endParaRPr>
                    </a:p>
                  </a:txBody>
                  <a:tcPr marL="0" marR="0" marB="0" marT="698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r>
              <a:tr h="222250">
                <a:tc gridSpan="2" vMerge="1">
                  <a:txBody>
                    <a:bodyPr/>
                    <a:lstStyle/>
                    <a:p>
                      <a:p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DACCAB"/>
                    </a:solidFill>
                  </a:tcPr>
                </a:tc>
                <a:tc hMerge="1" vMerge="1">
                  <a:txBody>
                    <a:bodyPr/>
                    <a:lstStyle/>
                    <a:p>
                      <a:pPr/>
                    </a:p>
                  </a:txBody>
                  <a:tcPr marL="0" marR="0" marB="0" marT="0"/>
                </a:tc>
                <a:tc>
                  <a:txBody>
                    <a:bodyPr/>
                    <a:lstStyle/>
                    <a:p>
                      <a:pPr algn="ctr">
                        <a:lnSpc>
                          <a:spcPct val="100000"/>
                        </a:lnSpc>
                        <a:spcBef>
                          <a:spcPts val="60"/>
                        </a:spcBef>
                      </a:pPr>
                      <a:r>
                        <a:rPr dirty="0" sz="1250" spc="-5" b="1">
                          <a:latin typeface="Times New Roman"/>
                          <a:cs typeface="Times New Roman"/>
                        </a:rPr>
                        <a:t>CO2</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r>
              <a:tr h="222123">
                <a:tc gridSpan="2" vMerge="1">
                  <a:txBody>
                    <a:bodyPr/>
                    <a:lstStyle/>
                    <a:p>
                      <a:p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DACCAB"/>
                    </a:solidFill>
                  </a:tcPr>
                </a:tc>
                <a:tc hMerge="1" vMerge="1">
                  <a:txBody>
                    <a:bodyPr/>
                    <a:lstStyle/>
                    <a:p>
                      <a:pPr/>
                    </a:p>
                  </a:txBody>
                  <a:tcPr marL="0" marR="0" marB="0" marT="0"/>
                </a:tc>
                <a:tc>
                  <a:txBody>
                    <a:bodyPr/>
                    <a:lstStyle/>
                    <a:p>
                      <a:pPr algn="ctr">
                        <a:lnSpc>
                          <a:spcPct val="100000"/>
                        </a:lnSpc>
                        <a:spcBef>
                          <a:spcPts val="60"/>
                        </a:spcBef>
                      </a:pPr>
                      <a:r>
                        <a:rPr dirty="0" sz="1250" spc="-5" b="1">
                          <a:latin typeface="Times New Roman"/>
                          <a:cs typeface="Times New Roman"/>
                        </a:rPr>
                        <a:t>CO3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r>
              <a:tr h="219075">
                <a:tc gridSpan="2" vMerge="1">
                  <a:txBody>
                    <a:bodyPr/>
                    <a:lstStyle/>
                    <a:p>
                      <a:p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DACCAB"/>
                    </a:solidFill>
                  </a:tcPr>
                </a:tc>
                <a:tc hMerge="1" vMerge="1">
                  <a:txBody>
                    <a:bodyPr/>
                    <a:lstStyle/>
                    <a:p>
                      <a:pPr/>
                    </a:p>
                  </a:txBody>
                  <a:tcPr marL="0" marR="0" marB="0" marT="0"/>
                </a:tc>
                <a:tc>
                  <a:txBody>
                    <a:bodyPr/>
                    <a:lstStyle/>
                    <a:p>
                      <a:pPr algn="ctr">
                        <a:lnSpc>
                          <a:spcPct val="100000"/>
                        </a:lnSpc>
                        <a:spcBef>
                          <a:spcPts val="50"/>
                        </a:spcBef>
                      </a:pPr>
                      <a:r>
                        <a:rPr dirty="0" sz="1250" spc="-5" b="1">
                          <a:latin typeface="Times New Roman"/>
                          <a:cs typeface="Times New Roman"/>
                        </a:rPr>
                        <a:t>CO4</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50"/>
                        </a:spcBef>
                      </a:pPr>
                      <a:r>
                        <a:rPr dirty="0" sz="1250" b="1">
                          <a:latin typeface="Times New Roman"/>
                          <a:cs typeface="Times New Roman"/>
                        </a:rPr>
                        <a:t>2</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r>
              <a:tr h="222250">
                <a:tc rowSpan="4">
                  <a:txBody>
                    <a:bodyPr/>
                    <a:lstStyle/>
                    <a:p>
                      <a:pPr marR="94615">
                        <a:lnSpc>
                          <a:spcPct val="100000"/>
                        </a:lnSpc>
                        <a:spcBef>
                          <a:spcPts val="45"/>
                        </a:spcBef>
                      </a:pPr>
                      <a:endParaRPr sz="2200">
                        <a:latin typeface="Times New Roman"/>
                        <a:cs typeface="Times New Roman"/>
                      </a:endParaRPr>
                    </a:p>
                    <a:p>
                      <a:pPr marL="53340" marR="12065">
                        <a:lnSpc>
                          <a:spcPct val="100000"/>
                        </a:lnSpc>
                      </a:pPr>
                      <a:r>
                        <a:rPr dirty="0" sz="1400" b="1">
                          <a:solidFill>
                            <a:srgbClr val="FF0000"/>
                          </a:solidFill>
                          <a:latin typeface="Times New Roman"/>
                          <a:cs typeface="Times New Roman"/>
                        </a:rPr>
                        <a:t>Con</a:t>
                      </a:r>
                      <a:r>
                        <a:rPr dirty="0" sz="1400" b="1">
                          <a:solidFill>
                            <a:srgbClr val="FF0000"/>
                          </a:solidFill>
                          <a:latin typeface="Times New Roman"/>
                          <a:cs typeface="Times New Roman"/>
                        </a:rPr>
                        <a:t>cr</a:t>
                      </a:r>
                      <a:endParaRPr sz="1400">
                        <a:latin typeface="Times New Roman"/>
                        <a:cs typeface="Times New Roman"/>
                      </a:endParaRPr>
                    </a:p>
                  </a:txBody>
                  <a:tcPr marL="0" marR="0" marB="0" marT="5715">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FCD6B9"/>
                    </a:solidFill>
                  </a:tcPr>
                </a:tc>
                <a:tc rowSpan="4">
                  <a:txBody>
                    <a:bodyPr/>
                    <a:lstStyle/>
                    <a:p>
                      <a:pPr>
                        <a:lnSpc>
                          <a:spcPct val="100000"/>
                        </a:lnSpc>
                        <a:spcBef>
                          <a:spcPts val="45"/>
                        </a:spcBef>
                      </a:pPr>
                      <a:endParaRPr sz="2200">
                        <a:latin typeface="Times New Roman"/>
                        <a:cs typeface="Times New Roman"/>
                      </a:endParaRPr>
                    </a:p>
                    <a:p>
                      <a:pPr marL="69850">
                        <a:lnSpc>
                          <a:spcPct val="100000"/>
                        </a:lnSpc>
                      </a:pPr>
                      <a:r>
                        <a:rPr dirty="0" sz="1400" spc="-5" b="1">
                          <a:solidFill>
                            <a:srgbClr val="FF0000"/>
                          </a:solidFill>
                          <a:latin typeface="Times New Roman"/>
                          <a:cs typeface="Times New Roman"/>
                        </a:rPr>
                        <a:t>ete</a:t>
                      </a:r>
                      <a:r>
                        <a:rPr dirty="0" sz="1400" spc="-15" b="1">
                          <a:solidFill>
                            <a:srgbClr val="FF0000"/>
                          </a:solidFill>
                          <a:latin typeface="Times New Roman"/>
                          <a:cs typeface="Times New Roman"/>
                        </a:rPr>
                        <a:t> Technology</a:t>
                      </a:r>
                      <a:endParaRPr sz="1400">
                        <a:latin typeface="Times New Roman"/>
                        <a:cs typeface="Times New Roman"/>
                      </a:endParaRPr>
                    </a:p>
                  </a:txBody>
                  <a:tcPr marL="0" marR="0" marB="0" marT="5715">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spc="-5" b="1">
                          <a:solidFill>
                            <a:srgbClr val="FF0000"/>
                          </a:solidFill>
                          <a:latin typeface="Times New Roman"/>
                          <a:cs typeface="Times New Roman"/>
                        </a:rPr>
                        <a:t>CO1</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solidFill>
                            <a:srgbClr val="FF0000"/>
                          </a:solidFill>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r>
              <a:tr h="222123">
                <a:tc vMerge="1">
                  <a:txBody>
                    <a:bodyPr/>
                    <a:lstStyle/>
                    <a:p>
                      <a:pPr/>
                    </a:p>
                  </a:txBody>
                  <a:tcPr marL="0" marR="0" marB="0" marT="5715">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FCD6B9"/>
                    </a:solidFill>
                  </a:tcPr>
                </a:tc>
                <a:tc vMerge="1">
                  <a:txBody>
                    <a:bodyPr/>
                    <a:lstStyle/>
                    <a:p>
                      <a:pPr/>
                    </a:p>
                  </a:txBody>
                  <a:tcPr marL="0" marR="0" marB="0" marT="5715">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spc="-5" b="1">
                          <a:solidFill>
                            <a:srgbClr val="FF0000"/>
                          </a:solidFill>
                          <a:latin typeface="Times New Roman"/>
                          <a:cs typeface="Times New Roman"/>
                        </a:rPr>
                        <a:t>CO2</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solidFill>
                            <a:srgbClr val="FF0000"/>
                          </a:solidFill>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solidFill>
                            <a:srgbClr val="FF0000"/>
                          </a:solidFill>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marL="53975">
                        <a:lnSpc>
                          <a:spcPct val="100000"/>
                        </a:lnSpc>
                        <a:spcBef>
                          <a:spcPts val="80"/>
                        </a:spcBef>
                      </a:pPr>
                      <a:r>
                        <a:rPr dirty="0" sz="1250">
                          <a:solidFill>
                            <a:srgbClr val="FF0000"/>
                          </a:solidFill>
                          <a:latin typeface="Times New Roman"/>
                          <a:cs typeface="Times New Roman"/>
                        </a:rPr>
                        <a:t>-</a:t>
                      </a:r>
                      <a:endParaRPr sz="1250">
                        <a:latin typeface="Times New Roman"/>
                        <a:cs typeface="Times New Roman"/>
                      </a:endParaRPr>
                    </a:p>
                  </a:txBody>
                  <a:tcPr marL="0" marR="0" marB="0" marT="1016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r>
              <a:tr h="222250">
                <a:tc vMerge="1">
                  <a:txBody>
                    <a:bodyPr/>
                    <a:lstStyle/>
                    <a:p>
                      <a:pPr/>
                    </a:p>
                  </a:txBody>
                  <a:tcPr marL="0" marR="0" marB="0" marT="5715">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FCD6B9"/>
                    </a:solidFill>
                  </a:tcPr>
                </a:tc>
                <a:tc vMerge="1">
                  <a:txBody>
                    <a:bodyPr/>
                    <a:lstStyle/>
                    <a:p>
                      <a:pPr/>
                    </a:p>
                  </a:txBody>
                  <a:tcPr marL="0" marR="0" marB="0" marT="5715">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spc="-5" b="1">
                          <a:solidFill>
                            <a:srgbClr val="FF0000"/>
                          </a:solidFill>
                          <a:latin typeface="Times New Roman"/>
                          <a:cs typeface="Times New Roman"/>
                        </a:rPr>
                        <a:t>CO3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solidFill>
                            <a:srgbClr val="FF0000"/>
                          </a:solidFill>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solidFill>
                            <a:srgbClr val="FF0000"/>
                          </a:solidFill>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marL="53975">
                        <a:lnSpc>
                          <a:spcPct val="100000"/>
                        </a:lnSpc>
                        <a:spcBef>
                          <a:spcPts val="80"/>
                        </a:spcBef>
                      </a:pPr>
                      <a:r>
                        <a:rPr dirty="0" sz="1250">
                          <a:solidFill>
                            <a:srgbClr val="FF0000"/>
                          </a:solidFill>
                          <a:latin typeface="Times New Roman"/>
                          <a:cs typeface="Times New Roman"/>
                        </a:rPr>
                        <a:t>-</a:t>
                      </a:r>
                      <a:endParaRPr sz="1250">
                        <a:latin typeface="Times New Roman"/>
                        <a:cs typeface="Times New Roman"/>
                      </a:endParaRPr>
                    </a:p>
                  </a:txBody>
                  <a:tcPr marL="0" marR="0" marB="0" marT="1016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r>
              <a:tr h="219075">
                <a:tc vMerge="1">
                  <a:txBody>
                    <a:bodyPr/>
                    <a:lstStyle/>
                    <a:p>
                      <a:pPr/>
                    </a:p>
                  </a:txBody>
                  <a:tcPr marL="0" marR="0" marB="0" marT="5715">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FCD6B9"/>
                    </a:solidFill>
                  </a:tcPr>
                </a:tc>
                <a:tc vMerge="1">
                  <a:txBody>
                    <a:bodyPr/>
                    <a:lstStyle/>
                    <a:p>
                      <a:pPr/>
                    </a:p>
                  </a:txBody>
                  <a:tcPr marL="0" marR="0" marB="0" marT="5715">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45"/>
                        </a:spcBef>
                      </a:pPr>
                      <a:r>
                        <a:rPr dirty="0" sz="1250" spc="-5" b="1">
                          <a:solidFill>
                            <a:srgbClr val="FF0000"/>
                          </a:solidFill>
                          <a:latin typeface="Times New Roman"/>
                          <a:cs typeface="Times New Roman"/>
                        </a:rPr>
                        <a:t>CO4</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45"/>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45"/>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45"/>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45"/>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45"/>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45"/>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45"/>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marL="53975">
                        <a:lnSpc>
                          <a:spcPct val="100000"/>
                        </a:lnSpc>
                        <a:spcBef>
                          <a:spcPts val="70"/>
                        </a:spcBef>
                      </a:pPr>
                      <a:r>
                        <a:rPr dirty="0" sz="1250" b="1">
                          <a:solidFill>
                            <a:srgbClr val="FF0000"/>
                          </a:solidFill>
                          <a:latin typeface="Times New Roman"/>
                          <a:cs typeface="Times New Roman"/>
                        </a:rPr>
                        <a:t>3</a:t>
                      </a:r>
                      <a:endParaRPr sz="1250">
                        <a:latin typeface="Times New Roman"/>
                        <a:cs typeface="Times New Roman"/>
                      </a:endParaRPr>
                    </a:p>
                  </a:txBody>
                  <a:tcPr marL="0" marR="0" marB="0" marT="889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45"/>
                        </a:spcBef>
                      </a:pPr>
                      <a:r>
                        <a:rPr dirty="0" sz="1250" b="1">
                          <a:solidFill>
                            <a:srgbClr val="FF0000"/>
                          </a:solidFill>
                          <a:latin typeface="Times New Roman"/>
                          <a:cs typeface="Times New Roman"/>
                        </a:rPr>
                        <a:t>3</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45"/>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45"/>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45"/>
                        </a:spcBef>
                      </a:pPr>
                      <a:r>
                        <a:rPr dirty="0" sz="1250" b="1">
                          <a:solidFill>
                            <a:srgbClr val="FF0000"/>
                          </a:solidFill>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r>
              <a:tr h="222122">
                <a:tc gridSpan="2" rowSpan="3">
                  <a:txBody>
                    <a:bodyPr/>
                    <a:lstStyle/>
                    <a:p>
                      <a:pPr marL="53340" marR="746125">
                        <a:lnSpc>
                          <a:spcPct val="114999"/>
                        </a:lnSpc>
                        <a:spcBef>
                          <a:spcPts val="480"/>
                        </a:spcBef>
                      </a:pPr>
                      <a:r>
                        <a:rPr dirty="0" sz="1400" spc="-5" b="1">
                          <a:latin typeface="Times New Roman"/>
                          <a:cs typeface="Times New Roman"/>
                        </a:rPr>
                        <a:t>Hydrology and</a:t>
                      </a:r>
                      <a:r>
                        <a:rPr dirty="0" sz="1400" spc="-75" b="1">
                          <a:latin typeface="Times New Roman"/>
                          <a:cs typeface="Times New Roman"/>
                        </a:rPr>
                        <a:t> </a:t>
                      </a:r>
                      <a:r>
                        <a:rPr dirty="0" sz="1400" spc="-5" b="1">
                          <a:latin typeface="Times New Roman"/>
                          <a:cs typeface="Times New Roman"/>
                        </a:rPr>
                        <a:t>water  </a:t>
                      </a:r>
                      <a:r>
                        <a:rPr dirty="0" sz="1400" spc="-10" b="1">
                          <a:latin typeface="Times New Roman"/>
                          <a:cs typeface="Times New Roman"/>
                        </a:rPr>
                        <a:t>resources</a:t>
                      </a:r>
                      <a:endParaRPr sz="1400">
                        <a:latin typeface="Times New Roman"/>
                        <a:cs typeface="Times New Roman"/>
                      </a:endParaRPr>
                    </a:p>
                  </a:txBody>
                  <a:tcPr marL="0" marR="0" marB="0" marT="6096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DACCAB"/>
                    </a:solidFill>
                  </a:tcPr>
                </a:tc>
                <a:tc rowSpan="3" hMerge="1">
                  <a:txBody>
                    <a:bodyPr/>
                    <a:lstStyle/>
                    <a:p>
                      <a:pPr/>
                    </a:p>
                  </a:txBody>
                  <a:tcPr marL="0" marR="0" marB="0" marT="0"/>
                </a:tc>
                <a:tc>
                  <a:txBody>
                    <a:bodyPr/>
                    <a:lstStyle/>
                    <a:p>
                      <a:pPr algn="ctr">
                        <a:lnSpc>
                          <a:spcPct val="100000"/>
                        </a:lnSpc>
                        <a:spcBef>
                          <a:spcPts val="60"/>
                        </a:spcBef>
                      </a:pPr>
                      <a:r>
                        <a:rPr dirty="0" sz="1250" spc="-5" b="1">
                          <a:latin typeface="Times New Roman"/>
                          <a:cs typeface="Times New Roman"/>
                        </a:rPr>
                        <a:t>CO1</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r>
              <a:tr h="222250">
                <a:tc gridSpan="2" vMerge="1">
                  <a:txBody>
                    <a:bodyPr/>
                    <a:lstStyle/>
                    <a:p>
                      <a:pPr/>
                    </a:p>
                  </a:txBody>
                  <a:tcPr marL="0" marR="0" marB="0" marT="6096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DACCAB"/>
                    </a:solidFill>
                  </a:tcPr>
                </a:tc>
                <a:tc hMerge="1" vMerge="1">
                  <a:txBody>
                    <a:bodyPr/>
                    <a:lstStyle/>
                    <a:p>
                      <a:pPr/>
                    </a:p>
                  </a:txBody>
                  <a:tcPr marL="0" marR="0" marB="0" marT="0"/>
                </a:tc>
                <a:tc>
                  <a:txBody>
                    <a:bodyPr/>
                    <a:lstStyle/>
                    <a:p>
                      <a:pPr algn="ctr">
                        <a:lnSpc>
                          <a:spcPct val="100000"/>
                        </a:lnSpc>
                        <a:spcBef>
                          <a:spcPts val="60"/>
                        </a:spcBef>
                      </a:pPr>
                      <a:r>
                        <a:rPr dirty="0" sz="1250" spc="-5" b="1">
                          <a:latin typeface="Times New Roman"/>
                          <a:cs typeface="Times New Roman"/>
                        </a:rPr>
                        <a:t>CO2</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r>
              <a:tr h="219075">
                <a:tc gridSpan="2" vMerge="1">
                  <a:txBody>
                    <a:bodyPr/>
                    <a:lstStyle/>
                    <a:p>
                      <a:pPr/>
                    </a:p>
                  </a:txBody>
                  <a:tcPr marL="0" marR="0" marB="0" marT="6096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DACCAB"/>
                    </a:solidFill>
                  </a:tcPr>
                </a:tc>
                <a:tc hMerge="1" vMerge="1">
                  <a:txBody>
                    <a:bodyPr/>
                    <a:lstStyle/>
                    <a:p>
                      <a:pPr/>
                    </a:p>
                  </a:txBody>
                  <a:tcPr marL="0" marR="0" marB="0" marT="0"/>
                </a:tc>
                <a:tc>
                  <a:txBody>
                    <a:bodyPr/>
                    <a:lstStyle/>
                    <a:p>
                      <a:pPr algn="ctr">
                        <a:lnSpc>
                          <a:spcPct val="100000"/>
                        </a:lnSpc>
                        <a:spcBef>
                          <a:spcPts val="45"/>
                        </a:spcBef>
                      </a:pPr>
                      <a:r>
                        <a:rPr dirty="0" sz="1250" spc="-5" b="1">
                          <a:latin typeface="Times New Roman"/>
                          <a:cs typeface="Times New Roman"/>
                        </a:rPr>
                        <a:t>CO3</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45"/>
                        </a:spcBef>
                      </a:pPr>
                      <a:r>
                        <a:rPr dirty="0" sz="1250" b="1">
                          <a:latin typeface="Times New Roman"/>
                          <a:cs typeface="Times New Roman"/>
                        </a:rPr>
                        <a:t>3</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45"/>
                        </a:spcBef>
                      </a:pPr>
                      <a:r>
                        <a:rPr dirty="0" sz="1250" b="1">
                          <a:latin typeface="Times New Roman"/>
                          <a:cs typeface="Times New Roman"/>
                        </a:rPr>
                        <a:t>3</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45"/>
                        </a:spcBef>
                      </a:pPr>
                      <a:r>
                        <a:rPr dirty="0" sz="1250" b="1">
                          <a:latin typeface="Times New Roman"/>
                          <a:cs typeface="Times New Roman"/>
                        </a:rPr>
                        <a:t>3</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45"/>
                        </a:spcBef>
                      </a:pPr>
                      <a:r>
                        <a:rPr dirty="0" sz="1250" b="1">
                          <a:latin typeface="Times New Roman"/>
                          <a:cs typeface="Times New Roman"/>
                        </a:rPr>
                        <a:t>3</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45"/>
                        </a:spcBef>
                      </a:pPr>
                      <a:r>
                        <a:rPr dirty="0" sz="1250" b="1">
                          <a:latin typeface="Times New Roman"/>
                          <a:cs typeface="Times New Roman"/>
                        </a:rPr>
                        <a:t>-</a:t>
                      </a:r>
                      <a:endParaRPr sz="1250">
                        <a:latin typeface="Times New Roman"/>
                        <a:cs typeface="Times New Roman"/>
                      </a:endParaRPr>
                    </a:p>
                  </a:txBody>
                  <a:tcPr marL="0" marR="0" marB="0" marT="5715">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r>
              <a:tr h="222122">
                <a:tc rowSpan="4">
                  <a:txBody>
                    <a:bodyPr/>
                    <a:lstStyle/>
                    <a:p>
                      <a:pPr marR="94615">
                        <a:lnSpc>
                          <a:spcPct val="100000"/>
                        </a:lnSpc>
                        <a:spcBef>
                          <a:spcPts val="35"/>
                        </a:spcBef>
                      </a:pPr>
                      <a:endParaRPr sz="1150">
                        <a:latin typeface="Times New Roman"/>
                        <a:cs typeface="Times New Roman"/>
                      </a:endParaRPr>
                    </a:p>
                    <a:p>
                      <a:pPr marL="53340">
                        <a:lnSpc>
                          <a:spcPct val="114999"/>
                        </a:lnSpc>
                      </a:pPr>
                      <a:r>
                        <a:rPr dirty="0" sz="1400" spc="-5" b="1">
                          <a:latin typeface="Times New Roman"/>
                          <a:cs typeface="Times New Roman"/>
                        </a:rPr>
                        <a:t>Quan  </a:t>
                      </a:r>
                      <a:r>
                        <a:rPr dirty="0" sz="1400" b="1">
                          <a:latin typeface="Times New Roman"/>
                          <a:cs typeface="Times New Roman"/>
                        </a:rPr>
                        <a:t>Costin</a:t>
                      </a:r>
                      <a:endParaRPr sz="1400">
                        <a:latin typeface="Times New Roman"/>
                        <a:cs typeface="Times New Roman"/>
                      </a:endParaRPr>
                    </a:p>
                  </a:txBody>
                  <a:tcPr marL="0" marR="0" marB="0" marT="4445">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FEFEFE"/>
                    </a:solidFill>
                  </a:tcPr>
                </a:tc>
                <a:tc rowSpan="4">
                  <a:txBody>
                    <a:bodyPr/>
                    <a:lstStyle/>
                    <a:p>
                      <a:pPr>
                        <a:lnSpc>
                          <a:spcPct val="100000"/>
                        </a:lnSpc>
                        <a:spcBef>
                          <a:spcPts val="35"/>
                        </a:spcBef>
                      </a:pPr>
                      <a:endParaRPr sz="1150">
                        <a:latin typeface="Times New Roman"/>
                        <a:cs typeface="Times New Roman"/>
                      </a:endParaRPr>
                    </a:p>
                    <a:p>
                      <a:pPr marL="93345" marR="535305" indent="-69215">
                        <a:lnSpc>
                          <a:spcPct val="114999"/>
                        </a:lnSpc>
                      </a:pPr>
                      <a:r>
                        <a:rPr dirty="0" sz="1400" spc="-5" b="1">
                          <a:latin typeface="Times New Roman"/>
                          <a:cs typeface="Times New Roman"/>
                        </a:rPr>
                        <a:t>tity Surveying</a:t>
                      </a:r>
                      <a:r>
                        <a:rPr dirty="0" sz="1400" spc="-55" b="1">
                          <a:latin typeface="Times New Roman"/>
                          <a:cs typeface="Times New Roman"/>
                        </a:rPr>
                        <a:t> </a:t>
                      </a:r>
                      <a:r>
                        <a:rPr dirty="0" sz="1400" spc="-5" b="1">
                          <a:latin typeface="Times New Roman"/>
                          <a:cs typeface="Times New Roman"/>
                        </a:rPr>
                        <a:t>and  g</a:t>
                      </a:r>
                      <a:endParaRPr sz="1400">
                        <a:latin typeface="Times New Roman"/>
                        <a:cs typeface="Times New Roman"/>
                      </a:endParaRPr>
                    </a:p>
                  </a:txBody>
                  <a:tcPr marL="0" marR="0" marB="0" marT="4445">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EFEFE"/>
                    </a:solidFill>
                  </a:tcPr>
                </a:tc>
                <a:tc>
                  <a:txBody>
                    <a:bodyPr/>
                    <a:lstStyle/>
                    <a:p>
                      <a:pPr algn="ctr">
                        <a:lnSpc>
                          <a:spcPct val="100000"/>
                        </a:lnSpc>
                        <a:spcBef>
                          <a:spcPts val="60"/>
                        </a:spcBef>
                      </a:pPr>
                      <a:r>
                        <a:rPr dirty="0" sz="1250" spc="-5" b="1">
                          <a:latin typeface="Times New Roman"/>
                          <a:cs typeface="Times New Roman"/>
                        </a:rPr>
                        <a:t>CO1</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1</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r>
              <a:tr h="222250">
                <a:tc vMerge="1">
                  <a:txBody>
                    <a:bodyPr/>
                    <a:lstStyle/>
                    <a:p>
                      <a:pPr/>
                    </a:p>
                  </a:txBody>
                  <a:tcPr marL="0" marR="0" marB="0" marT="4445">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FEFEFE"/>
                    </a:solidFill>
                  </a:tcPr>
                </a:tc>
                <a:tc vMerge="1">
                  <a:txBody>
                    <a:bodyPr/>
                    <a:lstStyle/>
                    <a:p>
                      <a:pPr/>
                    </a:p>
                  </a:txBody>
                  <a:tcPr marL="0" marR="0" marB="0" marT="4445">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EFEFE"/>
                    </a:solidFill>
                  </a:tcPr>
                </a:tc>
                <a:tc>
                  <a:txBody>
                    <a:bodyPr/>
                    <a:lstStyle/>
                    <a:p>
                      <a:pPr algn="ctr">
                        <a:lnSpc>
                          <a:spcPct val="100000"/>
                        </a:lnSpc>
                        <a:spcBef>
                          <a:spcPts val="60"/>
                        </a:spcBef>
                      </a:pPr>
                      <a:r>
                        <a:rPr dirty="0" sz="1250" spc="-5" b="1">
                          <a:latin typeface="Times New Roman"/>
                          <a:cs typeface="Times New Roman"/>
                        </a:rPr>
                        <a:t>CO2</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latin typeface="Times New Roman"/>
                          <a:cs typeface="Times New Roman"/>
                        </a:rPr>
                        <a:t>2</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latin typeface="Times New Roman"/>
                          <a:cs typeface="Times New Roman"/>
                        </a:rPr>
                        <a:t>2</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r>
              <a:tr h="222123">
                <a:tc vMerge="1">
                  <a:txBody>
                    <a:bodyPr/>
                    <a:lstStyle/>
                    <a:p>
                      <a:pPr/>
                    </a:p>
                  </a:txBody>
                  <a:tcPr marL="0" marR="0" marB="0" marT="4445">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FEFEFE"/>
                    </a:solidFill>
                  </a:tcPr>
                </a:tc>
                <a:tc vMerge="1">
                  <a:txBody>
                    <a:bodyPr/>
                    <a:lstStyle/>
                    <a:p>
                      <a:pPr/>
                    </a:p>
                  </a:txBody>
                  <a:tcPr marL="0" marR="0" marB="0" marT="4445">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EFEFE"/>
                    </a:solidFill>
                  </a:tcPr>
                </a:tc>
                <a:tc>
                  <a:txBody>
                    <a:bodyPr/>
                    <a:lstStyle/>
                    <a:p>
                      <a:pPr algn="ctr">
                        <a:lnSpc>
                          <a:spcPct val="100000"/>
                        </a:lnSpc>
                        <a:spcBef>
                          <a:spcPts val="60"/>
                        </a:spcBef>
                      </a:pPr>
                      <a:r>
                        <a:rPr dirty="0" sz="1250" spc="-5" b="1">
                          <a:latin typeface="Times New Roman"/>
                          <a:cs typeface="Times New Roman"/>
                        </a:rPr>
                        <a:t>CO3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r>
              <a:tr h="219075">
                <a:tc vMerge="1">
                  <a:txBody>
                    <a:bodyPr/>
                    <a:lstStyle/>
                    <a:p>
                      <a:pPr/>
                    </a:p>
                  </a:txBody>
                  <a:tcPr marL="0" marR="0" marB="0" marT="4445">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FEFEFE"/>
                    </a:solidFill>
                  </a:tcPr>
                </a:tc>
                <a:tc vMerge="1">
                  <a:txBody>
                    <a:bodyPr/>
                    <a:lstStyle/>
                    <a:p>
                      <a:pPr/>
                    </a:p>
                  </a:txBody>
                  <a:tcPr marL="0" marR="0" marB="0" marT="4445">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EFEFE"/>
                    </a:solidFill>
                  </a:tcPr>
                </a:tc>
                <a:tc>
                  <a:txBody>
                    <a:bodyPr/>
                    <a:lstStyle/>
                    <a:p>
                      <a:pPr algn="ctr">
                        <a:lnSpc>
                          <a:spcPct val="100000"/>
                        </a:lnSpc>
                        <a:spcBef>
                          <a:spcPts val="50"/>
                        </a:spcBef>
                      </a:pPr>
                      <a:r>
                        <a:rPr dirty="0" sz="1250" spc="-5" b="1">
                          <a:latin typeface="Times New Roman"/>
                          <a:cs typeface="Times New Roman"/>
                        </a:rPr>
                        <a:t>CO4</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0"/>
                        </a:spcBef>
                      </a:pPr>
                      <a:r>
                        <a:rPr dirty="0" sz="1250" b="1">
                          <a:latin typeface="Times New Roman"/>
                          <a:cs typeface="Times New Roman"/>
                        </a:rPr>
                        <a:t>2</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0"/>
                        </a:spcBef>
                      </a:pPr>
                      <a:r>
                        <a:rPr dirty="0" sz="1250" b="1">
                          <a:latin typeface="Times New Roman"/>
                          <a:cs typeface="Times New Roman"/>
                        </a:rPr>
                        <a:t>2</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r>
              <a:tr h="222250">
                <a:tc rowSpan="4">
                  <a:txBody>
                    <a:bodyPr/>
                    <a:lstStyle/>
                    <a:p>
                      <a:pPr marR="94615">
                        <a:lnSpc>
                          <a:spcPct val="100000"/>
                        </a:lnSpc>
                        <a:spcBef>
                          <a:spcPts val="35"/>
                        </a:spcBef>
                      </a:pPr>
                      <a:endParaRPr sz="1150">
                        <a:latin typeface="Times New Roman"/>
                        <a:cs typeface="Times New Roman"/>
                      </a:endParaRPr>
                    </a:p>
                    <a:p>
                      <a:pPr marL="53340">
                        <a:lnSpc>
                          <a:spcPct val="114999"/>
                        </a:lnSpc>
                      </a:pPr>
                      <a:r>
                        <a:rPr dirty="0" sz="1400" b="1">
                          <a:latin typeface="Times New Roman"/>
                          <a:cs typeface="Times New Roman"/>
                        </a:rPr>
                        <a:t>Altern  </a:t>
                      </a:r>
                      <a:r>
                        <a:rPr dirty="0" sz="1400" spc="-30" b="1">
                          <a:latin typeface="Times New Roman"/>
                          <a:cs typeface="Times New Roman"/>
                        </a:rPr>
                        <a:t>Techn</a:t>
                      </a:r>
                      <a:endParaRPr sz="1400">
                        <a:latin typeface="Times New Roman"/>
                        <a:cs typeface="Times New Roman"/>
                      </a:endParaRPr>
                    </a:p>
                  </a:txBody>
                  <a:tcPr marL="0" marR="0" marB="0" marT="4445">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E6DECC"/>
                    </a:solidFill>
                  </a:tcPr>
                </a:tc>
                <a:tc rowSpan="4">
                  <a:txBody>
                    <a:bodyPr/>
                    <a:lstStyle/>
                    <a:p>
                      <a:pPr>
                        <a:lnSpc>
                          <a:spcPct val="100000"/>
                        </a:lnSpc>
                        <a:spcBef>
                          <a:spcPts val="35"/>
                        </a:spcBef>
                      </a:pPr>
                      <a:endParaRPr sz="1150">
                        <a:latin typeface="Times New Roman"/>
                        <a:cs typeface="Times New Roman"/>
                      </a:endParaRPr>
                    </a:p>
                    <a:p>
                      <a:pPr marL="56515" marR="46355" indent="35560">
                        <a:lnSpc>
                          <a:spcPct val="114999"/>
                        </a:lnSpc>
                      </a:pPr>
                      <a:r>
                        <a:rPr dirty="0" sz="1400" spc="-5" b="1">
                          <a:latin typeface="Times New Roman"/>
                          <a:cs typeface="Times New Roman"/>
                        </a:rPr>
                        <a:t>ate Building Material &amp;  ology</a:t>
                      </a:r>
                      <a:endParaRPr sz="1400">
                        <a:latin typeface="Times New Roman"/>
                        <a:cs typeface="Times New Roman"/>
                      </a:endParaRPr>
                    </a:p>
                  </a:txBody>
                  <a:tcPr marL="0" marR="0" marB="0" marT="4445">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6DECC"/>
                    </a:solidFill>
                  </a:tcPr>
                </a:tc>
                <a:tc>
                  <a:txBody>
                    <a:bodyPr/>
                    <a:lstStyle/>
                    <a:p>
                      <a:pPr algn="ctr">
                        <a:lnSpc>
                          <a:spcPct val="100000"/>
                        </a:lnSpc>
                        <a:spcBef>
                          <a:spcPts val="60"/>
                        </a:spcBef>
                      </a:pPr>
                      <a:r>
                        <a:rPr dirty="0" sz="1250" spc="-5" b="1">
                          <a:latin typeface="Times New Roman"/>
                          <a:cs typeface="Times New Roman"/>
                        </a:rPr>
                        <a:t>CO1</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nSpc>
                          <a:spcPct val="100000"/>
                        </a:lnSpc>
                      </a:pPr>
                      <a:endParaRPr sz="1300">
                        <a:latin typeface="Times New Roman"/>
                        <a:cs typeface="Times New Roman"/>
                      </a:endParaRPr>
                    </a:p>
                  </a:txBody>
                  <a:tcPr marL="0" marR="0" marB="0" marT="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905">
                        <a:lnSpc>
                          <a:spcPct val="100000"/>
                        </a:lnSpc>
                        <a:spcBef>
                          <a:spcPts val="60"/>
                        </a:spcBef>
                      </a:pPr>
                      <a:r>
                        <a:rPr dirty="0" sz="1250" b="1">
                          <a:latin typeface="Times New Roman"/>
                          <a:cs typeface="Times New Roman"/>
                        </a:rPr>
                        <a:t>1</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r>
              <a:tr h="222123">
                <a:tc vMerge="1">
                  <a:txBody>
                    <a:bodyPr/>
                    <a:lstStyle/>
                    <a:p>
                      <a:pPr/>
                    </a:p>
                  </a:txBody>
                  <a:tcPr marL="0" marR="0" marB="0" marT="4445">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E6DECC"/>
                    </a:solidFill>
                  </a:tcPr>
                </a:tc>
                <a:tc vMerge="1">
                  <a:txBody>
                    <a:bodyPr/>
                    <a:lstStyle/>
                    <a:p>
                      <a:pPr/>
                    </a:p>
                  </a:txBody>
                  <a:tcPr marL="0" marR="0" marB="0" marT="4445">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6DECC"/>
                    </a:solidFill>
                  </a:tcPr>
                </a:tc>
                <a:tc>
                  <a:txBody>
                    <a:bodyPr/>
                    <a:lstStyle/>
                    <a:p>
                      <a:pPr algn="ctr">
                        <a:lnSpc>
                          <a:spcPct val="100000"/>
                        </a:lnSpc>
                        <a:spcBef>
                          <a:spcPts val="60"/>
                        </a:spcBef>
                      </a:pPr>
                      <a:r>
                        <a:rPr dirty="0" sz="1250" spc="-5" b="1">
                          <a:latin typeface="Times New Roman"/>
                          <a:cs typeface="Times New Roman"/>
                        </a:rPr>
                        <a:t>CO2</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nSpc>
                          <a:spcPct val="100000"/>
                        </a:lnSpc>
                      </a:pPr>
                      <a:endParaRPr sz="1300">
                        <a:latin typeface="Times New Roman"/>
                        <a:cs typeface="Times New Roman"/>
                      </a:endParaRPr>
                    </a:p>
                  </a:txBody>
                  <a:tcPr marL="0" marR="0" marB="0" marT="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nSpc>
                          <a:spcPct val="100000"/>
                        </a:lnSpc>
                      </a:pPr>
                      <a:endParaRPr sz="1300">
                        <a:latin typeface="Times New Roman"/>
                        <a:cs typeface="Times New Roman"/>
                      </a:endParaRPr>
                    </a:p>
                  </a:txBody>
                  <a:tcPr marL="0" marR="0" marB="0" marT="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nSpc>
                          <a:spcPct val="100000"/>
                        </a:lnSpc>
                      </a:pPr>
                      <a:endParaRPr sz="1300">
                        <a:latin typeface="Times New Roman"/>
                        <a:cs typeface="Times New Roman"/>
                      </a:endParaRPr>
                    </a:p>
                  </a:txBody>
                  <a:tcPr marL="0" marR="0" marB="0" marT="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905">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r>
              <a:tr h="222250">
                <a:tc vMerge="1">
                  <a:txBody>
                    <a:bodyPr/>
                    <a:lstStyle/>
                    <a:p>
                      <a:pPr/>
                    </a:p>
                  </a:txBody>
                  <a:tcPr marL="0" marR="0" marB="0" marT="4445">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E6DECC"/>
                    </a:solidFill>
                  </a:tcPr>
                </a:tc>
                <a:tc vMerge="1">
                  <a:txBody>
                    <a:bodyPr/>
                    <a:lstStyle/>
                    <a:p>
                      <a:pPr/>
                    </a:p>
                  </a:txBody>
                  <a:tcPr marL="0" marR="0" marB="0" marT="4445">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6DECC"/>
                    </a:solidFill>
                  </a:tcPr>
                </a:tc>
                <a:tc>
                  <a:txBody>
                    <a:bodyPr/>
                    <a:lstStyle/>
                    <a:p>
                      <a:pPr algn="ctr">
                        <a:lnSpc>
                          <a:spcPct val="100000"/>
                        </a:lnSpc>
                        <a:spcBef>
                          <a:spcPts val="60"/>
                        </a:spcBef>
                      </a:pPr>
                      <a:r>
                        <a:rPr dirty="0" sz="1250" spc="-5" b="1">
                          <a:latin typeface="Times New Roman"/>
                          <a:cs typeface="Times New Roman"/>
                        </a:rPr>
                        <a:t>CO3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nSpc>
                          <a:spcPct val="100000"/>
                        </a:lnSpc>
                      </a:pPr>
                      <a:endParaRPr sz="1300">
                        <a:latin typeface="Times New Roman"/>
                        <a:cs typeface="Times New Roman"/>
                      </a:endParaRPr>
                    </a:p>
                  </a:txBody>
                  <a:tcPr marL="0" marR="0" marB="0" marT="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nSpc>
                          <a:spcPct val="100000"/>
                        </a:lnSpc>
                      </a:pPr>
                      <a:endParaRPr sz="1300">
                        <a:latin typeface="Times New Roman"/>
                        <a:cs typeface="Times New Roman"/>
                      </a:endParaRPr>
                    </a:p>
                  </a:txBody>
                  <a:tcPr marL="0" marR="0" marB="0" marT="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nSpc>
                          <a:spcPct val="100000"/>
                        </a:lnSpc>
                      </a:pPr>
                      <a:endParaRPr sz="1300">
                        <a:latin typeface="Times New Roman"/>
                        <a:cs typeface="Times New Roman"/>
                      </a:endParaRPr>
                    </a:p>
                  </a:txBody>
                  <a:tcPr marL="0" marR="0" marB="0" marT="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905">
                        <a:lnSpc>
                          <a:spcPct val="100000"/>
                        </a:lnSpc>
                        <a:spcBef>
                          <a:spcPts val="60"/>
                        </a:spcBef>
                      </a:pPr>
                      <a:r>
                        <a:rPr dirty="0" sz="1250" b="1">
                          <a:latin typeface="Times New Roman"/>
                          <a:cs typeface="Times New Roman"/>
                        </a:rPr>
                        <a:t>2</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r>
              <a:tr h="219075">
                <a:tc vMerge="1">
                  <a:txBody>
                    <a:bodyPr/>
                    <a:lstStyle/>
                    <a:p>
                      <a:pPr/>
                    </a:p>
                  </a:txBody>
                  <a:tcPr marL="0" marR="0" marB="0" marT="4445">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E6DECC"/>
                    </a:solidFill>
                  </a:tcPr>
                </a:tc>
                <a:tc vMerge="1">
                  <a:txBody>
                    <a:bodyPr/>
                    <a:lstStyle/>
                    <a:p>
                      <a:pPr/>
                    </a:p>
                  </a:txBody>
                  <a:tcPr marL="0" marR="0" marB="0" marT="4445">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6DECC"/>
                    </a:solidFill>
                  </a:tcPr>
                </a:tc>
                <a:tc>
                  <a:txBody>
                    <a:bodyPr/>
                    <a:lstStyle/>
                    <a:p>
                      <a:pPr algn="ctr">
                        <a:lnSpc>
                          <a:spcPct val="100000"/>
                        </a:lnSpc>
                        <a:spcBef>
                          <a:spcPts val="50"/>
                        </a:spcBef>
                      </a:pPr>
                      <a:r>
                        <a:rPr dirty="0" sz="1250" spc="-5" b="1">
                          <a:latin typeface="Times New Roman"/>
                          <a:cs typeface="Times New Roman"/>
                        </a:rPr>
                        <a:t>CO4</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nSpc>
                          <a:spcPct val="100000"/>
                        </a:lnSpc>
                      </a:pPr>
                      <a:endParaRPr sz="1300">
                        <a:latin typeface="Times New Roman"/>
                        <a:cs typeface="Times New Roman"/>
                      </a:endParaRPr>
                    </a:p>
                  </a:txBody>
                  <a:tcPr marL="0" marR="0" marB="0" marT="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nSpc>
                          <a:spcPct val="100000"/>
                        </a:lnSpc>
                      </a:pPr>
                      <a:endParaRPr sz="1300">
                        <a:latin typeface="Times New Roman"/>
                        <a:cs typeface="Times New Roman"/>
                      </a:endParaRPr>
                    </a:p>
                  </a:txBody>
                  <a:tcPr marL="0" marR="0" marB="0" marT="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0"/>
                        </a:spcBef>
                      </a:pPr>
                      <a:r>
                        <a:rPr dirty="0" sz="1250" b="1">
                          <a:latin typeface="Times New Roman"/>
                          <a:cs typeface="Times New Roman"/>
                        </a:rPr>
                        <a:t>2</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0"/>
                        </a:spcBef>
                      </a:pPr>
                      <a:r>
                        <a:rPr dirty="0" sz="1250" b="1">
                          <a:latin typeface="Times New Roman"/>
                          <a:cs typeface="Times New Roman"/>
                        </a:rPr>
                        <a:t>2</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r>
              <a:tr h="222186">
                <a:tc rowSpan="4">
                  <a:txBody>
                    <a:bodyPr/>
                    <a:lstStyle/>
                    <a:p>
                      <a:pPr marR="94615">
                        <a:lnSpc>
                          <a:spcPct val="100000"/>
                        </a:lnSpc>
                        <a:spcBef>
                          <a:spcPts val="20"/>
                        </a:spcBef>
                      </a:pPr>
                      <a:endParaRPr sz="2200">
                        <a:latin typeface="Times New Roman"/>
                        <a:cs typeface="Times New Roman"/>
                      </a:endParaRPr>
                    </a:p>
                    <a:p>
                      <a:pPr marL="67945">
                        <a:lnSpc>
                          <a:spcPct val="100000"/>
                        </a:lnSpc>
                      </a:pPr>
                      <a:r>
                        <a:rPr dirty="0" sz="1400" b="1">
                          <a:latin typeface="Times New Roman"/>
                          <a:cs typeface="Times New Roman"/>
                        </a:rPr>
                        <a:t>Major</a:t>
                      </a:r>
                      <a:endParaRPr sz="1400">
                        <a:latin typeface="Times New Roman"/>
                        <a:cs typeface="Times New Roman"/>
                      </a:endParaRPr>
                    </a:p>
                  </a:txBody>
                  <a:tcPr marL="0" marR="0" marB="0" marT="2540">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FEFEFE"/>
                    </a:solidFill>
                  </a:tcPr>
                </a:tc>
                <a:tc rowSpan="4">
                  <a:txBody>
                    <a:bodyPr/>
                    <a:lstStyle/>
                    <a:p>
                      <a:pPr>
                        <a:lnSpc>
                          <a:spcPct val="100000"/>
                        </a:lnSpc>
                        <a:spcBef>
                          <a:spcPts val="20"/>
                        </a:spcBef>
                      </a:pPr>
                      <a:endParaRPr sz="2200">
                        <a:latin typeface="Times New Roman"/>
                        <a:cs typeface="Times New Roman"/>
                      </a:endParaRPr>
                    </a:p>
                    <a:p>
                      <a:pPr marL="140335">
                        <a:lnSpc>
                          <a:spcPct val="100000"/>
                        </a:lnSpc>
                      </a:pPr>
                      <a:r>
                        <a:rPr dirty="0" sz="1400" spc="-10" b="1">
                          <a:latin typeface="Times New Roman"/>
                          <a:cs typeface="Times New Roman"/>
                        </a:rPr>
                        <a:t>Project </a:t>
                      </a:r>
                      <a:r>
                        <a:rPr dirty="0" sz="1400" spc="-5" b="1">
                          <a:latin typeface="Times New Roman"/>
                          <a:cs typeface="Times New Roman"/>
                        </a:rPr>
                        <a:t>Phase</a:t>
                      </a:r>
                      <a:r>
                        <a:rPr dirty="0" sz="1400" b="1">
                          <a:latin typeface="Times New Roman"/>
                          <a:cs typeface="Times New Roman"/>
                        </a:rPr>
                        <a:t> </a:t>
                      </a:r>
                      <a:r>
                        <a:rPr dirty="0" sz="1400" spc="-5" b="1">
                          <a:latin typeface="Times New Roman"/>
                          <a:cs typeface="Times New Roman"/>
                        </a:rPr>
                        <a:t>II</a:t>
                      </a:r>
                      <a:endParaRPr sz="1400">
                        <a:latin typeface="Times New Roman"/>
                        <a:cs typeface="Times New Roman"/>
                      </a:endParaRPr>
                    </a:p>
                  </a:txBody>
                  <a:tcPr marL="0" marR="0" marB="0" marT="2540">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EFEFE"/>
                    </a:solidFill>
                  </a:tcPr>
                </a:tc>
                <a:tc>
                  <a:txBody>
                    <a:bodyPr/>
                    <a:lstStyle/>
                    <a:p>
                      <a:pPr algn="ctr" marL="635">
                        <a:lnSpc>
                          <a:spcPct val="100000"/>
                        </a:lnSpc>
                        <a:spcBef>
                          <a:spcPts val="60"/>
                        </a:spcBef>
                      </a:pPr>
                      <a:r>
                        <a:rPr dirty="0" sz="1250" spc="-5" b="1">
                          <a:latin typeface="Times New Roman"/>
                          <a:cs typeface="Times New Roman"/>
                        </a:rPr>
                        <a:t>CO1</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60"/>
                        </a:spcBef>
                      </a:pPr>
                      <a:r>
                        <a:rPr dirty="0" sz="1250" b="1">
                          <a:latin typeface="Times New Roman"/>
                          <a:cs typeface="Times New Roman"/>
                        </a:rPr>
                        <a:t>3</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60"/>
                        </a:spcBef>
                      </a:pPr>
                      <a:r>
                        <a:rPr dirty="0" sz="1250" b="1">
                          <a:latin typeface="Times New Roman"/>
                          <a:cs typeface="Times New Roman"/>
                        </a:rPr>
                        <a:t>-</a:t>
                      </a:r>
                      <a:endParaRPr sz="1250">
                        <a:latin typeface="Times New Roman"/>
                        <a:cs typeface="Times New Roman"/>
                      </a:endParaRPr>
                    </a:p>
                  </a:txBody>
                  <a:tcPr marL="0" marR="0" marB="0" marT="762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r>
              <a:tr h="219075">
                <a:tc vMerge="1">
                  <a:txBody>
                    <a:bodyPr/>
                    <a:lstStyle/>
                    <a:p>
                      <a:pPr/>
                    </a:p>
                  </a:txBody>
                  <a:tcPr marL="0" marR="0" marB="0" marT="2540">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FEFEFE"/>
                    </a:solidFill>
                  </a:tcPr>
                </a:tc>
                <a:tc vMerge="1">
                  <a:txBody>
                    <a:bodyPr/>
                    <a:lstStyle/>
                    <a:p>
                      <a:pPr/>
                    </a:p>
                  </a:txBody>
                  <a:tcPr marL="0" marR="0" marB="0" marT="2540">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EFEFE"/>
                    </a:solidFill>
                  </a:tcPr>
                </a:tc>
                <a:tc>
                  <a:txBody>
                    <a:bodyPr/>
                    <a:lstStyle/>
                    <a:p>
                      <a:pPr algn="ctr" marL="635">
                        <a:lnSpc>
                          <a:spcPct val="100000"/>
                        </a:lnSpc>
                        <a:spcBef>
                          <a:spcPts val="50"/>
                        </a:spcBef>
                      </a:pPr>
                      <a:r>
                        <a:rPr dirty="0" sz="1250" spc="-5" b="1">
                          <a:latin typeface="Times New Roman"/>
                          <a:cs typeface="Times New Roman"/>
                        </a:rPr>
                        <a:t>CO2</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r>
              <a:tr h="219075">
                <a:tc vMerge="1">
                  <a:txBody>
                    <a:bodyPr/>
                    <a:lstStyle/>
                    <a:p>
                      <a:pPr/>
                    </a:p>
                  </a:txBody>
                  <a:tcPr marL="0" marR="0" marB="0" marT="2540">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FEFEFE"/>
                    </a:solidFill>
                  </a:tcPr>
                </a:tc>
                <a:tc vMerge="1">
                  <a:txBody>
                    <a:bodyPr/>
                    <a:lstStyle/>
                    <a:p>
                      <a:pPr/>
                    </a:p>
                  </a:txBody>
                  <a:tcPr marL="0" marR="0" marB="0" marT="2540">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EFEFE"/>
                    </a:solidFill>
                  </a:tcPr>
                </a:tc>
                <a:tc>
                  <a:txBody>
                    <a:bodyPr/>
                    <a:lstStyle/>
                    <a:p>
                      <a:pPr algn="ctr" marL="635">
                        <a:lnSpc>
                          <a:spcPct val="100000"/>
                        </a:lnSpc>
                        <a:spcBef>
                          <a:spcPts val="50"/>
                        </a:spcBef>
                      </a:pPr>
                      <a:r>
                        <a:rPr dirty="0" sz="1250" spc="-5" b="1">
                          <a:latin typeface="Times New Roman"/>
                          <a:cs typeface="Times New Roman"/>
                        </a:rPr>
                        <a:t>CO3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1270">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E9D9CC"/>
                    </a:solidFill>
                  </a:tcPr>
                </a:tc>
              </a:tr>
              <a:tr h="219073">
                <a:tc vMerge="1">
                  <a:txBody>
                    <a:bodyPr/>
                    <a:lstStyle/>
                    <a:p>
                      <a:pPr/>
                    </a:p>
                  </a:txBody>
                  <a:tcPr marL="0" marR="0" marB="0" marT="2540">
                    <a:lnL w="12700">
                      <a:solidFill>
                        <a:srgbClr val="954304"/>
                      </a:solidFill>
                      <a:prstDash val="solid"/>
                    </a:lnL>
                    <a:lnR w="79247">
                      <a:solidFill>
                        <a:srgbClr val="FFFFFF"/>
                      </a:solidFill>
                      <a:prstDash val="solid"/>
                    </a:lnR>
                    <a:lnT w="12700">
                      <a:solidFill>
                        <a:srgbClr val="954304"/>
                      </a:solidFill>
                      <a:prstDash val="solid"/>
                    </a:lnT>
                    <a:lnB w="12700">
                      <a:solidFill>
                        <a:srgbClr val="954304"/>
                      </a:solidFill>
                      <a:prstDash val="solid"/>
                    </a:lnB>
                    <a:solidFill>
                      <a:srgbClr val="FEFEFE"/>
                    </a:solidFill>
                  </a:tcPr>
                </a:tc>
                <a:tc vMerge="1">
                  <a:txBody>
                    <a:bodyPr/>
                    <a:lstStyle/>
                    <a:p>
                      <a:pPr/>
                    </a:p>
                  </a:txBody>
                  <a:tcPr marL="0" marR="0" marB="0" marT="2540">
                    <a:lnL w="79247">
                      <a:solidFill>
                        <a:srgbClr val="FFFFFF"/>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EFEFE"/>
                    </a:solidFill>
                  </a:tcPr>
                </a:tc>
                <a:tc>
                  <a:txBody>
                    <a:bodyPr/>
                    <a:lstStyle/>
                    <a:p>
                      <a:pPr algn="ctr" marL="635">
                        <a:lnSpc>
                          <a:spcPct val="100000"/>
                        </a:lnSpc>
                        <a:spcBef>
                          <a:spcPts val="50"/>
                        </a:spcBef>
                      </a:pPr>
                      <a:r>
                        <a:rPr dirty="0" sz="1250" spc="-5" b="1">
                          <a:latin typeface="Times New Roman"/>
                          <a:cs typeface="Times New Roman"/>
                        </a:rPr>
                        <a:t>CO4</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3</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1270">
                        <a:lnSpc>
                          <a:spcPct val="100000"/>
                        </a:lnSpc>
                        <a:spcBef>
                          <a:spcPts val="50"/>
                        </a:spcBef>
                      </a:pPr>
                      <a:r>
                        <a:rPr dirty="0" sz="1250" b="1">
                          <a:latin typeface="Times New Roman"/>
                          <a:cs typeface="Times New Roman"/>
                        </a:rPr>
                        <a:t>2</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c>
                  <a:txBody>
                    <a:bodyPr/>
                    <a:lstStyle/>
                    <a:p>
                      <a:pPr algn="ctr" marL="635">
                        <a:lnSpc>
                          <a:spcPct val="100000"/>
                        </a:lnSpc>
                        <a:spcBef>
                          <a:spcPts val="50"/>
                        </a:spcBef>
                      </a:pPr>
                      <a:r>
                        <a:rPr dirty="0" sz="1250" b="1">
                          <a:latin typeface="Times New Roman"/>
                          <a:cs typeface="Times New Roman"/>
                        </a:rPr>
                        <a:t>-</a:t>
                      </a:r>
                      <a:endParaRPr sz="1250">
                        <a:latin typeface="Times New Roman"/>
                        <a:cs typeface="Times New Roman"/>
                      </a:endParaRPr>
                    </a:p>
                  </a:txBody>
                  <a:tcPr marL="0" marR="0" marB="0" marT="6350">
                    <a:lnL w="12700">
                      <a:solidFill>
                        <a:srgbClr val="954304"/>
                      </a:solidFill>
                      <a:prstDash val="solid"/>
                    </a:lnL>
                    <a:lnR w="12700">
                      <a:solidFill>
                        <a:srgbClr val="954304"/>
                      </a:solidFill>
                      <a:prstDash val="solid"/>
                    </a:lnR>
                    <a:lnT w="12700">
                      <a:solidFill>
                        <a:srgbClr val="954304"/>
                      </a:solidFill>
                      <a:prstDash val="solid"/>
                    </a:lnT>
                    <a:lnB w="12700">
                      <a:solidFill>
                        <a:srgbClr val="954304"/>
                      </a:solidFill>
                      <a:prstDash val="solid"/>
                    </a:lnB>
                    <a:solidFill>
                      <a:srgbClr val="FFFFFF"/>
                    </a:solidFill>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612140" y="708913"/>
            <a:ext cx="4359275"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3.2. Attainment of Course</a:t>
            </a:r>
            <a:r>
              <a:rPr dirty="0" sz="2200" spc="-210" b="1">
                <a:solidFill>
                  <a:srgbClr val="0000CC"/>
                </a:solidFill>
                <a:latin typeface="Times New Roman"/>
                <a:cs typeface="Times New Roman"/>
              </a:rPr>
              <a:t> </a:t>
            </a:r>
            <a:r>
              <a:rPr dirty="0" sz="2200" b="1">
                <a:solidFill>
                  <a:srgbClr val="0000CC"/>
                </a:solidFill>
                <a:latin typeface="Times New Roman"/>
                <a:cs typeface="Times New Roman"/>
              </a:rPr>
              <a:t>Outcomes</a:t>
            </a:r>
            <a:endParaRPr sz="2200">
              <a:latin typeface="Times New Roman"/>
              <a:cs typeface="Times New Roman"/>
            </a:endParaRPr>
          </a:p>
        </p:txBody>
      </p:sp>
      <p:sp>
        <p:nvSpPr>
          <p:cNvPr id="8" name="object 8"/>
          <p:cNvSpPr txBox="1"/>
          <p:nvPr/>
        </p:nvSpPr>
        <p:spPr>
          <a:xfrm>
            <a:off x="612140" y="1259332"/>
            <a:ext cx="8888095" cy="330200"/>
          </a:xfrm>
          <a:prstGeom prst="rect">
            <a:avLst/>
          </a:prstGeom>
        </p:spPr>
        <p:txBody>
          <a:bodyPr wrap="square" lIns="0" tIns="12065" rIns="0" bIns="0" rtlCol="0" vert="horz">
            <a:spAutoFit/>
          </a:bodyPr>
          <a:lstStyle/>
          <a:p>
            <a:pPr marL="12700">
              <a:lnSpc>
                <a:spcPct val="100000"/>
              </a:lnSpc>
              <a:spcBef>
                <a:spcPts val="95"/>
              </a:spcBef>
              <a:tabLst>
                <a:tab pos="808355" algn="l"/>
              </a:tabLst>
            </a:pPr>
            <a:r>
              <a:rPr dirty="0" sz="2000" spc="-5">
                <a:solidFill>
                  <a:srgbClr val="FF0000"/>
                </a:solidFill>
                <a:latin typeface="Times New Roman"/>
                <a:cs typeface="Times New Roman"/>
              </a:rPr>
              <a:t>3.2.1.	Describe the assessment processes used to gather the data upon which</a:t>
            </a:r>
            <a:r>
              <a:rPr dirty="0" sz="2000" spc="-150">
                <a:solidFill>
                  <a:srgbClr val="FF0000"/>
                </a:solidFill>
                <a:latin typeface="Times New Roman"/>
                <a:cs typeface="Times New Roman"/>
              </a:rPr>
              <a:t> </a:t>
            </a:r>
            <a:r>
              <a:rPr dirty="0" sz="2000" spc="-10">
                <a:solidFill>
                  <a:srgbClr val="FF0000"/>
                </a:solidFill>
                <a:latin typeface="Times New Roman"/>
                <a:cs typeface="Times New Roman"/>
              </a:rPr>
              <a:t>the</a:t>
            </a:r>
            <a:endParaRPr sz="2000">
              <a:latin typeface="Times New Roman"/>
              <a:cs typeface="Times New Roman"/>
            </a:endParaRPr>
          </a:p>
        </p:txBody>
      </p:sp>
      <p:sp>
        <p:nvSpPr>
          <p:cNvPr id="9" name="object 9"/>
          <p:cNvSpPr txBox="1"/>
          <p:nvPr/>
        </p:nvSpPr>
        <p:spPr>
          <a:xfrm>
            <a:off x="1069339" y="1466291"/>
            <a:ext cx="8431530" cy="3882390"/>
          </a:xfrm>
          <a:prstGeom prst="rect">
            <a:avLst/>
          </a:prstGeom>
        </p:spPr>
        <p:txBody>
          <a:bodyPr wrap="square" lIns="0" tIns="109855" rIns="0" bIns="0" rtlCol="0" vert="horz">
            <a:spAutoFit/>
          </a:bodyPr>
          <a:lstStyle/>
          <a:p>
            <a:pPr marL="351155">
              <a:lnSpc>
                <a:spcPct val="100000"/>
              </a:lnSpc>
              <a:spcBef>
                <a:spcPts val="865"/>
              </a:spcBef>
            </a:pPr>
            <a:r>
              <a:rPr dirty="0" sz="2000" spc="-5">
                <a:solidFill>
                  <a:srgbClr val="FF0000"/>
                </a:solidFill>
                <a:latin typeface="Times New Roman"/>
                <a:cs typeface="Times New Roman"/>
              </a:rPr>
              <a:t>evaluation of Course Outcome is</a:t>
            </a:r>
            <a:r>
              <a:rPr dirty="0" sz="2000" spc="-25">
                <a:solidFill>
                  <a:srgbClr val="FF0000"/>
                </a:solidFill>
                <a:latin typeface="Times New Roman"/>
                <a:cs typeface="Times New Roman"/>
              </a:rPr>
              <a:t> </a:t>
            </a:r>
            <a:r>
              <a:rPr dirty="0" sz="2000" spc="-5">
                <a:solidFill>
                  <a:srgbClr val="FF0000"/>
                </a:solidFill>
                <a:latin typeface="Times New Roman"/>
                <a:cs typeface="Times New Roman"/>
              </a:rPr>
              <a:t>based</a:t>
            </a:r>
            <a:endParaRPr sz="2000">
              <a:latin typeface="Times New Roman"/>
              <a:cs typeface="Times New Roman"/>
            </a:endParaRPr>
          </a:p>
          <a:p>
            <a:pPr marL="355600" indent="-343535">
              <a:lnSpc>
                <a:spcPct val="100000"/>
              </a:lnSpc>
              <a:spcBef>
                <a:spcPts val="770"/>
              </a:spcBef>
              <a:buFont typeface="Arial"/>
              <a:buChar char="•"/>
              <a:tabLst>
                <a:tab pos="355600" algn="l"/>
                <a:tab pos="356235" algn="l"/>
              </a:tabLst>
            </a:pPr>
            <a:r>
              <a:rPr dirty="0" sz="2000" spc="-5">
                <a:latin typeface="Times New Roman"/>
                <a:cs typeface="Times New Roman"/>
              </a:rPr>
              <a:t>Examples of data collection processes may include, but are not limited</a:t>
            </a:r>
            <a:r>
              <a:rPr dirty="0" sz="2000" spc="15">
                <a:latin typeface="Times New Roman"/>
                <a:cs typeface="Times New Roman"/>
              </a:rPr>
              <a:t> </a:t>
            </a:r>
            <a:r>
              <a:rPr dirty="0" sz="2000" spc="-5">
                <a:latin typeface="Times New Roman"/>
                <a:cs typeface="Times New Roman"/>
              </a:rPr>
              <a:t>to-</a:t>
            </a:r>
            <a:endParaRPr sz="2000">
              <a:latin typeface="Times New Roman"/>
              <a:cs typeface="Times New Roman"/>
            </a:endParaRPr>
          </a:p>
          <a:p>
            <a:pPr lvl="1" marL="617855" indent="-148590">
              <a:lnSpc>
                <a:spcPct val="100000"/>
              </a:lnSpc>
              <a:spcBef>
                <a:spcPts val="430"/>
              </a:spcBef>
              <a:buChar char="-"/>
              <a:tabLst>
                <a:tab pos="618490" algn="l"/>
              </a:tabLst>
            </a:pPr>
            <a:r>
              <a:rPr dirty="0" sz="2000" spc="-5">
                <a:latin typeface="Times New Roman"/>
                <a:cs typeface="Times New Roman"/>
              </a:rPr>
              <a:t>Specific exam/tutorial</a:t>
            </a:r>
            <a:r>
              <a:rPr dirty="0" sz="2000" spc="-35">
                <a:latin typeface="Times New Roman"/>
                <a:cs typeface="Times New Roman"/>
              </a:rPr>
              <a:t> </a:t>
            </a:r>
            <a:r>
              <a:rPr dirty="0" sz="2000" spc="-5">
                <a:latin typeface="Times New Roman"/>
                <a:cs typeface="Times New Roman"/>
              </a:rPr>
              <a:t>questions</a:t>
            </a:r>
            <a:endParaRPr sz="2000">
              <a:latin typeface="Times New Roman"/>
              <a:cs typeface="Times New Roman"/>
            </a:endParaRPr>
          </a:p>
          <a:p>
            <a:pPr lvl="1" marL="603250" indent="-133985">
              <a:lnSpc>
                <a:spcPct val="100000"/>
              </a:lnSpc>
              <a:spcBef>
                <a:spcPts val="405"/>
              </a:spcBef>
              <a:buChar char="-"/>
              <a:tabLst>
                <a:tab pos="603885" algn="l"/>
              </a:tabLst>
            </a:pPr>
            <a:r>
              <a:rPr dirty="0" sz="2000" spc="-5">
                <a:latin typeface="Times New Roman"/>
                <a:cs typeface="Times New Roman"/>
              </a:rPr>
              <a:t>Assignments</a:t>
            </a:r>
            <a:endParaRPr sz="2000">
              <a:latin typeface="Times New Roman"/>
              <a:cs typeface="Times New Roman"/>
            </a:endParaRPr>
          </a:p>
          <a:p>
            <a:pPr lvl="1" marL="617855" indent="-148590">
              <a:lnSpc>
                <a:spcPct val="100000"/>
              </a:lnSpc>
              <a:spcBef>
                <a:spcPts val="395"/>
              </a:spcBef>
              <a:buChar char="-"/>
              <a:tabLst>
                <a:tab pos="618490" algn="l"/>
              </a:tabLst>
            </a:pPr>
            <a:r>
              <a:rPr dirty="0" sz="2000" spc="-5">
                <a:latin typeface="Times New Roman"/>
                <a:cs typeface="Times New Roman"/>
              </a:rPr>
              <a:t>Laboratory</a:t>
            </a:r>
            <a:r>
              <a:rPr dirty="0" sz="2000" spc="-20">
                <a:latin typeface="Times New Roman"/>
                <a:cs typeface="Times New Roman"/>
              </a:rPr>
              <a:t> </a:t>
            </a:r>
            <a:r>
              <a:rPr dirty="0" sz="2000" spc="-5">
                <a:latin typeface="Times New Roman"/>
                <a:cs typeface="Times New Roman"/>
              </a:rPr>
              <a:t>tests</a:t>
            </a:r>
            <a:endParaRPr sz="2000">
              <a:latin typeface="Times New Roman"/>
              <a:cs typeface="Times New Roman"/>
            </a:endParaRPr>
          </a:p>
          <a:p>
            <a:pPr lvl="1" marL="617855" indent="-148590">
              <a:lnSpc>
                <a:spcPct val="100000"/>
              </a:lnSpc>
              <a:spcBef>
                <a:spcPts val="400"/>
              </a:spcBef>
              <a:buChar char="-"/>
              <a:tabLst>
                <a:tab pos="618490" algn="l"/>
              </a:tabLst>
            </a:pPr>
            <a:r>
              <a:rPr dirty="0" sz="2000" spc="-5">
                <a:latin typeface="Times New Roman"/>
                <a:cs typeface="Times New Roman"/>
              </a:rPr>
              <a:t>Project</a:t>
            </a:r>
            <a:r>
              <a:rPr dirty="0" sz="2000" spc="-45">
                <a:latin typeface="Times New Roman"/>
                <a:cs typeface="Times New Roman"/>
              </a:rPr>
              <a:t> </a:t>
            </a:r>
            <a:r>
              <a:rPr dirty="0" sz="2000" spc="-5">
                <a:latin typeface="Times New Roman"/>
                <a:cs typeface="Times New Roman"/>
              </a:rPr>
              <a:t>evaluation</a:t>
            </a:r>
            <a:endParaRPr sz="2000">
              <a:latin typeface="Times New Roman"/>
              <a:cs typeface="Times New Roman"/>
            </a:endParaRPr>
          </a:p>
          <a:p>
            <a:pPr lvl="1" marL="617855" indent="-148590">
              <a:lnSpc>
                <a:spcPct val="100000"/>
              </a:lnSpc>
              <a:spcBef>
                <a:spcPts val="405"/>
              </a:spcBef>
              <a:buChar char="-"/>
              <a:tabLst>
                <a:tab pos="618490" algn="l"/>
              </a:tabLst>
            </a:pPr>
            <a:r>
              <a:rPr dirty="0" sz="2000">
                <a:latin typeface="Times New Roman"/>
                <a:cs typeface="Times New Roman"/>
              </a:rPr>
              <a:t>Student</a:t>
            </a:r>
            <a:r>
              <a:rPr dirty="0" sz="2000" spc="-80">
                <a:latin typeface="Times New Roman"/>
                <a:cs typeface="Times New Roman"/>
              </a:rPr>
              <a:t> </a:t>
            </a:r>
            <a:r>
              <a:rPr dirty="0" sz="2000" spc="-5">
                <a:latin typeface="Times New Roman"/>
                <a:cs typeface="Times New Roman"/>
              </a:rPr>
              <a:t>portfolios</a:t>
            </a:r>
            <a:endParaRPr sz="2000">
              <a:latin typeface="Times New Roman"/>
              <a:cs typeface="Times New Roman"/>
            </a:endParaRPr>
          </a:p>
          <a:p>
            <a:pPr algn="just" marL="355600" marR="5080" indent="-343535">
              <a:lnSpc>
                <a:spcPct val="100000"/>
              </a:lnSpc>
              <a:spcBef>
                <a:spcPts val="395"/>
              </a:spcBef>
              <a:buFont typeface="Arial"/>
              <a:buChar char="•"/>
              <a:tabLst>
                <a:tab pos="356235" algn="l"/>
              </a:tabLst>
            </a:pPr>
            <a:r>
              <a:rPr dirty="0" sz="2000" spc="-5">
                <a:latin typeface="Times New Roman"/>
                <a:cs typeface="Times New Roman"/>
              </a:rPr>
              <a:t>A portfolio is a collection of artifacts that demonstrate skills, personal  characteristics, and accomplishments created by the student during study  period, internally developed assessment exams, project presentations, oral  exams</a:t>
            </a:r>
            <a:r>
              <a:rPr dirty="0" sz="2000" spc="-15">
                <a:latin typeface="Times New Roman"/>
                <a:cs typeface="Times New Roman"/>
              </a:rPr>
              <a:t> </a:t>
            </a:r>
            <a:r>
              <a:rPr dirty="0" sz="2000">
                <a:latin typeface="Times New Roman"/>
                <a:cs typeface="Times New Roman"/>
              </a:rPr>
              <a:t>etc.</a:t>
            </a:r>
            <a:endParaRPr sz="2000">
              <a:latin typeface="Times New Roman"/>
              <a:cs typeface="Times New Roman"/>
            </a:endParaRPr>
          </a:p>
        </p:txBody>
      </p:sp>
      <p:sp>
        <p:nvSpPr>
          <p:cNvPr id="10" name="object 10"/>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11" name="object 11"/>
          <p:cNvSpPr txBox="1"/>
          <p:nvPr/>
        </p:nvSpPr>
        <p:spPr>
          <a:xfrm>
            <a:off x="764540" y="5477255"/>
            <a:ext cx="8731885" cy="788670"/>
          </a:xfrm>
          <a:prstGeom prst="rect">
            <a:avLst/>
          </a:prstGeom>
        </p:spPr>
        <p:txBody>
          <a:bodyPr wrap="square" lIns="0" tIns="12700" rIns="0" bIns="0" rtlCol="0" vert="horz">
            <a:spAutoFit/>
          </a:bodyPr>
          <a:lstStyle/>
          <a:p>
            <a:pPr marL="12700">
              <a:lnSpc>
                <a:spcPct val="100000"/>
              </a:lnSpc>
              <a:spcBef>
                <a:spcPts val="10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698500" marR="5080" indent="-686435">
              <a:lnSpc>
                <a:spcPct val="100000"/>
              </a:lnSpc>
              <a:spcBef>
                <a:spcPts val="5"/>
              </a:spcBef>
            </a:pPr>
            <a:r>
              <a:rPr dirty="0" sz="1600" spc="-5" i="1">
                <a:latin typeface="Times New Roman"/>
                <a:cs typeface="Times New Roman"/>
              </a:rPr>
              <a:t>A. </a:t>
            </a:r>
            <a:r>
              <a:rPr dirty="0" sz="1600" i="1">
                <a:latin typeface="Times New Roman"/>
                <a:cs typeface="Times New Roman"/>
              </a:rPr>
              <a:t>&amp; </a:t>
            </a:r>
            <a:r>
              <a:rPr dirty="0" sz="1600" spc="-5" i="1">
                <a:latin typeface="Times New Roman"/>
                <a:cs typeface="Times New Roman"/>
              </a:rPr>
              <a:t>B. </a:t>
            </a:r>
            <a:r>
              <a:rPr dirty="0" sz="1600" i="1">
                <a:latin typeface="Times New Roman"/>
                <a:cs typeface="Times New Roman"/>
              </a:rPr>
              <a:t>Evidence for </a:t>
            </a:r>
            <a:r>
              <a:rPr dirty="0" sz="1600" spc="-10" i="1">
                <a:latin typeface="Times New Roman"/>
                <a:cs typeface="Times New Roman"/>
              </a:rPr>
              <a:t>appropriate </a:t>
            </a:r>
            <a:r>
              <a:rPr dirty="0" sz="1600" i="1">
                <a:latin typeface="Times New Roman"/>
                <a:cs typeface="Times New Roman"/>
              </a:rPr>
              <a:t>assessment </a:t>
            </a:r>
            <a:r>
              <a:rPr dirty="0" sz="1600" spc="-10" i="1">
                <a:latin typeface="Times New Roman"/>
                <a:cs typeface="Times New Roman"/>
              </a:rPr>
              <a:t>processes </a:t>
            </a:r>
            <a:r>
              <a:rPr dirty="0" sz="1600" i="1">
                <a:latin typeface="Times New Roman"/>
                <a:cs typeface="Times New Roman"/>
              </a:rPr>
              <a:t>including data collection, verification, </a:t>
            </a:r>
            <a:r>
              <a:rPr dirty="0" sz="1600" spc="-5" i="1">
                <a:latin typeface="Times New Roman"/>
                <a:cs typeface="Times New Roman"/>
              </a:rPr>
              <a:t>analysis,  </a:t>
            </a:r>
            <a:r>
              <a:rPr dirty="0" sz="1600" i="1">
                <a:latin typeface="Times New Roman"/>
                <a:cs typeface="Times New Roman"/>
              </a:rPr>
              <a:t>decision</a:t>
            </a:r>
            <a:r>
              <a:rPr dirty="0" sz="1600" spc="-5" i="1">
                <a:latin typeface="Times New Roman"/>
                <a:cs typeface="Times New Roman"/>
              </a:rPr>
              <a:t> </a:t>
            </a:r>
            <a:r>
              <a:rPr dirty="0" sz="1600" i="1">
                <a:latin typeface="Times New Roman"/>
                <a:cs typeface="Times New Roman"/>
              </a:rPr>
              <a:t>making</a:t>
            </a:r>
            <a:endParaRPr sz="16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17" y="0"/>
            <a:ext cx="9904730" cy="6858000"/>
            <a:chOff x="1717"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80"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1"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1"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6"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998600" y="1413891"/>
              <a:ext cx="227837" cy="21031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997458" y="1412747"/>
              <a:ext cx="230124" cy="212597"/>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1247394" y="1338833"/>
              <a:ext cx="82296" cy="76962"/>
            </a:xfrm>
            <a:prstGeom prst="rect">
              <a:avLst/>
            </a:prstGeom>
            <a:blipFill>
              <a:blip r:embed="rId8" cstate="print"/>
              <a:stretch>
                <a:fillRect/>
              </a:stretch>
            </a:blipFill>
          </p:spPr>
          <p:txBody>
            <a:bodyPr wrap="square" lIns="0" tIns="0" rIns="0" bIns="0" rtlCol="0"/>
            <a:lstStyle/>
            <a:p/>
          </p:txBody>
        </p:sp>
      </p:grpSp>
      <p:sp>
        <p:nvSpPr>
          <p:cNvPr id="17" name="object 17"/>
          <p:cNvSpPr txBox="1">
            <a:spLocks noGrp="1"/>
          </p:cNvSpPr>
          <p:nvPr>
            <p:ph type="title"/>
          </p:nvPr>
        </p:nvSpPr>
        <p:spPr>
          <a:xfrm>
            <a:off x="1221739" y="278384"/>
            <a:ext cx="6184900" cy="763270"/>
          </a:xfrm>
          <a:prstGeom prst="rect"/>
        </p:spPr>
        <p:txBody>
          <a:bodyPr wrap="square" lIns="0" tIns="12700" rIns="0" bIns="0" rtlCol="0" vert="horz">
            <a:spAutoFit/>
          </a:bodyPr>
          <a:lstStyle/>
          <a:p>
            <a:pPr marL="12700">
              <a:lnSpc>
                <a:spcPct val="100000"/>
              </a:lnSpc>
              <a:spcBef>
                <a:spcPts val="100"/>
              </a:spcBef>
            </a:pPr>
            <a:r>
              <a:rPr dirty="0" sz="3000" spc="-5" b="1">
                <a:latin typeface="Bookman Old Style"/>
                <a:cs typeface="Bookman Old Style"/>
              </a:rPr>
              <a:t>Vision </a:t>
            </a:r>
            <a:r>
              <a:rPr dirty="0" sz="3000" b="1">
                <a:latin typeface="Bookman Old Style"/>
                <a:cs typeface="Bookman Old Style"/>
              </a:rPr>
              <a:t>and Mission</a:t>
            </a:r>
            <a:r>
              <a:rPr dirty="0" sz="3000" spc="-40" b="1">
                <a:latin typeface="Bookman Old Style"/>
                <a:cs typeface="Bookman Old Style"/>
              </a:rPr>
              <a:t> </a:t>
            </a:r>
            <a:r>
              <a:rPr dirty="0" sz="3000" spc="-5" b="1">
                <a:latin typeface="Bookman Old Style"/>
                <a:cs typeface="Bookman Old Style"/>
              </a:rPr>
              <a:t>Statements</a:t>
            </a:r>
            <a:endParaRPr sz="3000">
              <a:latin typeface="Bookman Old Style"/>
              <a:cs typeface="Bookman Old Style"/>
            </a:endParaRPr>
          </a:p>
          <a:p>
            <a:pPr marL="192405">
              <a:lnSpc>
                <a:spcPct val="100000"/>
              </a:lnSpc>
              <a:spcBef>
                <a:spcPts val="45"/>
              </a:spcBef>
            </a:pPr>
            <a:r>
              <a:rPr dirty="0" sz="1800" spc="-5">
                <a:solidFill>
                  <a:srgbClr val="00AF50"/>
                </a:solidFill>
              </a:rPr>
              <a:t>(as </a:t>
            </a:r>
            <a:r>
              <a:rPr dirty="0" sz="1800">
                <a:solidFill>
                  <a:srgbClr val="00AF50"/>
                </a:solidFill>
              </a:rPr>
              <a:t>per </a:t>
            </a:r>
            <a:r>
              <a:rPr dirty="0" sz="1800" spc="-5">
                <a:solidFill>
                  <a:srgbClr val="00AF50"/>
                </a:solidFill>
              </a:rPr>
              <a:t>NBA</a:t>
            </a:r>
            <a:r>
              <a:rPr dirty="0" sz="1800" spc="-105">
                <a:solidFill>
                  <a:srgbClr val="00AF50"/>
                </a:solidFill>
              </a:rPr>
              <a:t> </a:t>
            </a:r>
            <a:r>
              <a:rPr dirty="0" sz="1800" spc="-5">
                <a:solidFill>
                  <a:srgbClr val="00AF50"/>
                </a:solidFill>
              </a:rPr>
              <a:t>document)</a:t>
            </a:r>
            <a:endParaRPr sz="1800"/>
          </a:p>
        </p:txBody>
      </p:sp>
      <p:sp>
        <p:nvSpPr>
          <p:cNvPr id="18" name="object 18"/>
          <p:cNvSpPr txBox="1"/>
          <p:nvPr/>
        </p:nvSpPr>
        <p:spPr>
          <a:xfrm>
            <a:off x="1401825" y="1439926"/>
            <a:ext cx="8121015" cy="1594485"/>
          </a:xfrm>
          <a:prstGeom prst="rect">
            <a:avLst/>
          </a:prstGeom>
        </p:spPr>
        <p:txBody>
          <a:bodyPr wrap="square" lIns="0" tIns="12700" rIns="0" bIns="0" rtlCol="0" vert="horz">
            <a:spAutoFit/>
          </a:bodyPr>
          <a:lstStyle/>
          <a:p>
            <a:pPr algn="just" marL="12700" marR="5080">
              <a:lnSpc>
                <a:spcPct val="100000"/>
              </a:lnSpc>
              <a:spcBef>
                <a:spcPts val="100"/>
              </a:spcBef>
            </a:pPr>
            <a:r>
              <a:rPr dirty="0" sz="2400" spc="-20" b="1">
                <a:solidFill>
                  <a:srgbClr val="FF0000"/>
                </a:solidFill>
                <a:latin typeface="Times New Roman"/>
                <a:cs typeface="Times New Roman"/>
              </a:rPr>
              <a:t>Vision </a:t>
            </a:r>
            <a:r>
              <a:rPr dirty="0" sz="2400" spc="-5">
                <a:latin typeface="Times New Roman"/>
                <a:cs typeface="Times New Roman"/>
              </a:rPr>
              <a:t>is </a:t>
            </a:r>
            <a:r>
              <a:rPr dirty="0" sz="2400">
                <a:latin typeface="Times New Roman"/>
                <a:cs typeface="Times New Roman"/>
              </a:rPr>
              <a:t>a </a:t>
            </a:r>
            <a:r>
              <a:rPr dirty="0" sz="2400" spc="-5">
                <a:solidFill>
                  <a:srgbClr val="FF0000"/>
                </a:solidFill>
                <a:latin typeface="Times New Roman"/>
                <a:cs typeface="Times New Roman"/>
              </a:rPr>
              <a:t>futuristic statement </a:t>
            </a:r>
            <a:r>
              <a:rPr dirty="0" sz="2400">
                <a:latin typeface="Times New Roman"/>
                <a:cs typeface="Times New Roman"/>
              </a:rPr>
              <a:t>that the </a:t>
            </a:r>
            <a:r>
              <a:rPr dirty="0" sz="2400" spc="-5">
                <a:latin typeface="Times New Roman"/>
                <a:cs typeface="Times New Roman"/>
              </a:rPr>
              <a:t>institution </a:t>
            </a:r>
            <a:r>
              <a:rPr dirty="0" sz="2400">
                <a:latin typeface="Times New Roman"/>
                <a:cs typeface="Times New Roman"/>
              </a:rPr>
              <a:t>would </a:t>
            </a:r>
            <a:r>
              <a:rPr dirty="0" sz="2400" spc="-5">
                <a:latin typeface="Times New Roman"/>
                <a:cs typeface="Times New Roman"/>
              </a:rPr>
              <a:t>like </a:t>
            </a:r>
            <a:r>
              <a:rPr dirty="0" sz="2400" spc="-10">
                <a:latin typeface="Times New Roman"/>
                <a:cs typeface="Times New Roman"/>
              </a:rPr>
              <a:t>to  </a:t>
            </a:r>
            <a:r>
              <a:rPr dirty="0" sz="2400" spc="-5">
                <a:latin typeface="Times New Roman"/>
                <a:cs typeface="Times New Roman"/>
              </a:rPr>
              <a:t>achieve </a:t>
            </a:r>
            <a:r>
              <a:rPr dirty="0" sz="2400">
                <a:latin typeface="Times New Roman"/>
                <a:cs typeface="Times New Roman"/>
              </a:rPr>
              <a:t>over a </a:t>
            </a:r>
            <a:r>
              <a:rPr dirty="0" sz="2400" spc="-5">
                <a:latin typeface="Times New Roman"/>
                <a:cs typeface="Times New Roman"/>
              </a:rPr>
              <a:t>long </a:t>
            </a:r>
            <a:r>
              <a:rPr dirty="0" sz="2400">
                <a:latin typeface="Times New Roman"/>
                <a:cs typeface="Times New Roman"/>
              </a:rPr>
              <a:t>period of </a:t>
            </a:r>
            <a:r>
              <a:rPr dirty="0" sz="2400" spc="-5">
                <a:latin typeface="Times New Roman"/>
                <a:cs typeface="Times New Roman"/>
              </a:rPr>
              <a:t>time, </a:t>
            </a:r>
            <a:r>
              <a:rPr dirty="0" sz="2400">
                <a:latin typeface="Times New Roman"/>
                <a:cs typeface="Times New Roman"/>
              </a:rPr>
              <a:t>and </a:t>
            </a:r>
            <a:r>
              <a:rPr dirty="0" sz="2400" spc="-5">
                <a:latin typeface="Times New Roman"/>
                <a:cs typeface="Times New Roman"/>
              </a:rPr>
              <a:t>Mission is </a:t>
            </a:r>
            <a:r>
              <a:rPr dirty="0" sz="2400">
                <a:latin typeface="Times New Roman"/>
                <a:cs typeface="Times New Roman"/>
              </a:rPr>
              <a:t>the </a:t>
            </a:r>
            <a:r>
              <a:rPr dirty="0" sz="2400" spc="-5">
                <a:latin typeface="Times New Roman"/>
                <a:cs typeface="Times New Roman"/>
              </a:rPr>
              <a:t>means </a:t>
            </a:r>
            <a:r>
              <a:rPr dirty="0" sz="2400">
                <a:latin typeface="Times New Roman"/>
                <a:cs typeface="Times New Roman"/>
              </a:rPr>
              <a:t>by  which </a:t>
            </a:r>
            <a:r>
              <a:rPr dirty="0" sz="2400" spc="-5">
                <a:latin typeface="Times New Roman"/>
                <a:cs typeface="Times New Roman"/>
              </a:rPr>
              <a:t>it </a:t>
            </a:r>
            <a:r>
              <a:rPr dirty="0" sz="2400">
                <a:latin typeface="Times New Roman"/>
                <a:cs typeface="Times New Roman"/>
              </a:rPr>
              <a:t>proposes </a:t>
            </a:r>
            <a:r>
              <a:rPr dirty="0" sz="2400" spc="-5">
                <a:latin typeface="Times New Roman"/>
                <a:cs typeface="Times New Roman"/>
              </a:rPr>
              <a:t>to </a:t>
            </a:r>
            <a:r>
              <a:rPr dirty="0" sz="2400">
                <a:latin typeface="Times New Roman"/>
                <a:cs typeface="Times New Roman"/>
              </a:rPr>
              <a:t>move toward the stated</a:t>
            </a:r>
            <a:r>
              <a:rPr dirty="0" sz="2400" spc="-105">
                <a:latin typeface="Times New Roman"/>
                <a:cs typeface="Times New Roman"/>
              </a:rPr>
              <a:t> </a:t>
            </a:r>
            <a:r>
              <a:rPr dirty="0" sz="2400" spc="-25">
                <a:latin typeface="Times New Roman"/>
                <a:cs typeface="Times New Roman"/>
              </a:rPr>
              <a:t>Vision</a:t>
            </a:r>
            <a:endParaRPr sz="2400">
              <a:latin typeface="Times New Roman"/>
              <a:cs typeface="Times New Roman"/>
            </a:endParaRPr>
          </a:p>
          <a:p>
            <a:pPr marL="12700">
              <a:lnSpc>
                <a:spcPct val="100000"/>
              </a:lnSpc>
              <a:spcBef>
                <a:spcPts val="590"/>
              </a:spcBef>
            </a:pPr>
            <a:r>
              <a:rPr dirty="0" sz="2600" spc="-5">
                <a:solidFill>
                  <a:srgbClr val="00AF50"/>
                </a:solidFill>
                <a:latin typeface="Times New Roman"/>
                <a:cs typeface="Times New Roman"/>
              </a:rPr>
              <a:t>Example.</a:t>
            </a:r>
            <a:r>
              <a:rPr dirty="0" sz="2600" spc="-5">
                <a:solidFill>
                  <a:srgbClr val="003366"/>
                </a:solidFill>
                <a:latin typeface="Times New Roman"/>
                <a:cs typeface="Times New Roman"/>
              </a:rPr>
              <a:t>.</a:t>
            </a:r>
            <a:endParaRPr sz="2600">
              <a:latin typeface="Times New Roman"/>
              <a:cs typeface="Times New Roman"/>
            </a:endParaRPr>
          </a:p>
        </p:txBody>
      </p:sp>
      <p:sp>
        <p:nvSpPr>
          <p:cNvPr id="19" name="object 19"/>
          <p:cNvSpPr txBox="1"/>
          <p:nvPr/>
        </p:nvSpPr>
        <p:spPr>
          <a:xfrm>
            <a:off x="1401063" y="3260247"/>
            <a:ext cx="8122284" cy="2899410"/>
          </a:xfrm>
          <a:prstGeom prst="rect">
            <a:avLst/>
          </a:prstGeom>
        </p:spPr>
        <p:txBody>
          <a:bodyPr wrap="square" lIns="0" tIns="95885" rIns="0" bIns="0" rtlCol="0" vert="horz">
            <a:spAutoFit/>
          </a:bodyPr>
          <a:lstStyle/>
          <a:p>
            <a:pPr marL="13335">
              <a:lnSpc>
                <a:spcPct val="100000"/>
              </a:lnSpc>
              <a:spcBef>
                <a:spcPts val="755"/>
              </a:spcBef>
            </a:pPr>
            <a:r>
              <a:rPr dirty="0" sz="2600" spc="-25">
                <a:solidFill>
                  <a:srgbClr val="6600CC"/>
                </a:solidFill>
                <a:latin typeface="Times New Roman"/>
                <a:cs typeface="Times New Roman"/>
              </a:rPr>
              <a:t>Vision:</a:t>
            </a:r>
            <a:endParaRPr sz="2600">
              <a:latin typeface="Times New Roman"/>
              <a:cs typeface="Times New Roman"/>
            </a:endParaRPr>
          </a:p>
          <a:p>
            <a:pPr algn="just" marL="12700" marR="5080">
              <a:lnSpc>
                <a:spcPct val="100000"/>
              </a:lnSpc>
              <a:spcBef>
                <a:spcPts val="610"/>
              </a:spcBef>
            </a:pPr>
            <a:r>
              <a:rPr dirty="0" sz="2400" spc="-85">
                <a:latin typeface="Times New Roman"/>
                <a:cs typeface="Times New Roman"/>
              </a:rPr>
              <a:t>To </a:t>
            </a:r>
            <a:r>
              <a:rPr dirty="0" sz="2400" spc="-10">
                <a:latin typeface="Times New Roman"/>
                <a:cs typeface="Times New Roman"/>
              </a:rPr>
              <a:t>emerge </a:t>
            </a:r>
            <a:r>
              <a:rPr dirty="0" sz="2400" spc="-5">
                <a:latin typeface="Times New Roman"/>
                <a:cs typeface="Times New Roman"/>
              </a:rPr>
              <a:t>as </a:t>
            </a:r>
            <a:r>
              <a:rPr dirty="0" sz="2400">
                <a:latin typeface="Times New Roman"/>
                <a:cs typeface="Times New Roman"/>
              </a:rPr>
              <a:t>one of </a:t>
            </a:r>
            <a:r>
              <a:rPr dirty="0" sz="2400" spc="-5">
                <a:latin typeface="Times New Roman"/>
                <a:cs typeface="Times New Roman"/>
              </a:rPr>
              <a:t>the </a:t>
            </a:r>
            <a:r>
              <a:rPr dirty="0" sz="2400" spc="-20">
                <a:latin typeface="Times New Roman"/>
                <a:cs typeface="Times New Roman"/>
              </a:rPr>
              <a:t>nation’s </a:t>
            </a:r>
            <a:r>
              <a:rPr dirty="0" sz="2400">
                <a:latin typeface="Times New Roman"/>
                <a:cs typeface="Times New Roman"/>
              </a:rPr>
              <a:t>finest </a:t>
            </a:r>
            <a:r>
              <a:rPr dirty="0" sz="2400" spc="-5">
                <a:latin typeface="Times New Roman"/>
                <a:cs typeface="Times New Roman"/>
              </a:rPr>
              <a:t>Institutions in </a:t>
            </a:r>
            <a:r>
              <a:rPr dirty="0" sz="2400">
                <a:latin typeface="Times New Roman"/>
                <a:cs typeface="Times New Roman"/>
              </a:rPr>
              <a:t>the </a:t>
            </a:r>
            <a:r>
              <a:rPr dirty="0" sz="2400" spc="-5">
                <a:latin typeface="Times New Roman"/>
                <a:cs typeface="Times New Roman"/>
              </a:rPr>
              <a:t>field </a:t>
            </a:r>
            <a:r>
              <a:rPr dirty="0" sz="2400" spc="-10">
                <a:latin typeface="Times New Roman"/>
                <a:cs typeface="Times New Roman"/>
              </a:rPr>
              <a:t>of  </a:t>
            </a:r>
            <a:r>
              <a:rPr dirty="0" sz="2400" spc="-25">
                <a:latin typeface="Times New Roman"/>
                <a:cs typeface="Times New Roman"/>
              </a:rPr>
              <a:t>Technical </a:t>
            </a:r>
            <a:r>
              <a:rPr dirty="0" sz="2400" spc="-5">
                <a:latin typeface="Times New Roman"/>
                <a:cs typeface="Times New Roman"/>
              </a:rPr>
              <a:t>Education </a:t>
            </a:r>
            <a:r>
              <a:rPr dirty="0" sz="2400">
                <a:latin typeface="Times New Roman"/>
                <a:cs typeface="Times New Roman"/>
              </a:rPr>
              <a:t>and Research through focused, </a:t>
            </a:r>
            <a:r>
              <a:rPr dirty="0" sz="2400" spc="-10">
                <a:latin typeface="Times New Roman"/>
                <a:cs typeface="Times New Roman"/>
              </a:rPr>
              <a:t>effective </a:t>
            </a:r>
            <a:r>
              <a:rPr dirty="0" sz="2400">
                <a:latin typeface="Times New Roman"/>
                <a:cs typeface="Times New Roman"/>
              </a:rPr>
              <a:t>and  </a:t>
            </a:r>
            <a:r>
              <a:rPr dirty="0" u="heavy" sz="2400">
                <a:solidFill>
                  <a:srgbClr val="FF0000"/>
                </a:solidFill>
                <a:uFill>
                  <a:solidFill>
                    <a:srgbClr val="FF0000"/>
                  </a:solidFill>
                </a:uFill>
                <a:latin typeface="Times New Roman"/>
                <a:cs typeface="Times New Roman"/>
              </a:rPr>
              <a:t>sustained monitoring</a:t>
            </a:r>
            <a:r>
              <a:rPr dirty="0" sz="2400">
                <a:solidFill>
                  <a:srgbClr val="FF0000"/>
                </a:solidFill>
                <a:latin typeface="Times New Roman"/>
                <a:cs typeface="Times New Roman"/>
              </a:rPr>
              <a:t> </a:t>
            </a:r>
            <a:r>
              <a:rPr dirty="0" sz="2400">
                <a:latin typeface="Times New Roman"/>
                <a:cs typeface="Times New Roman"/>
              </a:rPr>
              <a:t>of </a:t>
            </a:r>
            <a:r>
              <a:rPr dirty="0" sz="2400" spc="-5">
                <a:latin typeface="Times New Roman"/>
                <a:cs typeface="Times New Roman"/>
              </a:rPr>
              <a:t>its </a:t>
            </a:r>
            <a:r>
              <a:rPr dirty="0" sz="2400">
                <a:latin typeface="Times New Roman"/>
                <a:cs typeface="Times New Roman"/>
              </a:rPr>
              <a:t>programmes and</a:t>
            </a:r>
            <a:r>
              <a:rPr dirty="0" sz="2400" spc="-70">
                <a:latin typeface="Times New Roman"/>
                <a:cs typeface="Times New Roman"/>
              </a:rPr>
              <a:t> </a:t>
            </a:r>
            <a:r>
              <a:rPr dirty="0" sz="2400">
                <a:latin typeface="Times New Roman"/>
                <a:cs typeface="Times New Roman"/>
              </a:rPr>
              <a:t>resources.</a:t>
            </a:r>
            <a:endParaRPr sz="2400">
              <a:latin typeface="Times New Roman"/>
              <a:cs typeface="Times New Roman"/>
            </a:endParaRPr>
          </a:p>
          <a:p>
            <a:pPr marL="13335">
              <a:lnSpc>
                <a:spcPct val="100000"/>
              </a:lnSpc>
              <a:spcBef>
                <a:spcPts val="610"/>
              </a:spcBef>
            </a:pPr>
            <a:r>
              <a:rPr dirty="0" sz="2200" b="1">
                <a:solidFill>
                  <a:srgbClr val="FF00FF"/>
                </a:solidFill>
                <a:latin typeface="Times New Roman"/>
                <a:cs typeface="Times New Roman"/>
              </a:rPr>
              <a:t>Mission:</a:t>
            </a:r>
            <a:endParaRPr sz="2200">
              <a:latin typeface="Times New Roman"/>
              <a:cs typeface="Times New Roman"/>
            </a:endParaRPr>
          </a:p>
          <a:p>
            <a:pPr marL="12700" marR="5080">
              <a:lnSpc>
                <a:spcPct val="100000"/>
              </a:lnSpc>
              <a:spcBef>
                <a:spcPts val="590"/>
              </a:spcBef>
            </a:pPr>
            <a:r>
              <a:rPr dirty="0" sz="2400" spc="-85">
                <a:latin typeface="Times New Roman"/>
                <a:cs typeface="Times New Roman"/>
              </a:rPr>
              <a:t>To </a:t>
            </a:r>
            <a:r>
              <a:rPr dirty="0" sz="2400">
                <a:latin typeface="Times New Roman"/>
                <a:cs typeface="Times New Roman"/>
              </a:rPr>
              <a:t>develop high </a:t>
            </a:r>
            <a:r>
              <a:rPr dirty="0" sz="2400" spc="-5">
                <a:latin typeface="Times New Roman"/>
                <a:cs typeface="Times New Roman"/>
              </a:rPr>
              <a:t>quality </a:t>
            </a:r>
            <a:r>
              <a:rPr dirty="0" sz="2400">
                <a:latin typeface="Times New Roman"/>
                <a:cs typeface="Times New Roman"/>
              </a:rPr>
              <a:t>professionals </a:t>
            </a:r>
            <a:r>
              <a:rPr dirty="0" sz="2400" spc="-5">
                <a:latin typeface="Times New Roman"/>
                <a:cs typeface="Times New Roman"/>
              </a:rPr>
              <a:t>ingrained in ethics, wisdom  </a:t>
            </a:r>
            <a:r>
              <a:rPr dirty="0" sz="2400">
                <a:latin typeface="Times New Roman"/>
                <a:cs typeface="Times New Roman"/>
              </a:rPr>
              <a:t>and </a:t>
            </a:r>
            <a:r>
              <a:rPr dirty="0" sz="2400" spc="-5">
                <a:latin typeface="Times New Roman"/>
                <a:cs typeface="Times New Roman"/>
              </a:rPr>
              <a:t>creativity </a:t>
            </a:r>
            <a:r>
              <a:rPr dirty="0" sz="2400">
                <a:latin typeface="Times New Roman"/>
                <a:cs typeface="Times New Roman"/>
              </a:rPr>
              <a:t>for the </a:t>
            </a:r>
            <a:r>
              <a:rPr dirty="0" sz="2400" spc="-5">
                <a:latin typeface="Times New Roman"/>
                <a:cs typeface="Times New Roman"/>
              </a:rPr>
              <a:t>betterment </a:t>
            </a:r>
            <a:r>
              <a:rPr dirty="0" sz="2400">
                <a:latin typeface="Times New Roman"/>
                <a:cs typeface="Times New Roman"/>
              </a:rPr>
              <a:t>of the</a:t>
            </a:r>
            <a:r>
              <a:rPr dirty="0" sz="2400" spc="-50">
                <a:latin typeface="Times New Roman"/>
                <a:cs typeface="Times New Roman"/>
              </a:rPr>
              <a:t> </a:t>
            </a:r>
            <a:r>
              <a:rPr dirty="0" sz="2400" spc="-20">
                <a:latin typeface="Times New Roman"/>
                <a:cs typeface="Times New Roman"/>
              </a:rPr>
              <a:t>society.</a:t>
            </a:r>
            <a:endParaRPr sz="2400">
              <a:latin typeface="Times New Roman"/>
              <a:cs typeface="Times New Roman"/>
            </a:endParaRPr>
          </a:p>
        </p:txBody>
      </p:sp>
      <p:sp>
        <p:nvSpPr>
          <p:cNvPr id="20" name="object 20"/>
          <p:cNvSpPr/>
          <p:nvPr/>
        </p:nvSpPr>
        <p:spPr>
          <a:xfrm>
            <a:off x="3501516" y="3276980"/>
            <a:ext cx="1833245" cy="1529080"/>
          </a:xfrm>
          <a:custGeom>
            <a:avLst/>
            <a:gdLst/>
            <a:ahLst/>
            <a:cxnLst/>
            <a:rect l="l" t="t" r="r" b="b"/>
            <a:pathLst>
              <a:path w="1833245" h="1529079">
                <a:moveTo>
                  <a:pt x="1813501" y="16151"/>
                </a:moveTo>
                <a:lnTo>
                  <a:pt x="1801072" y="18238"/>
                </a:lnTo>
                <a:lnTo>
                  <a:pt x="0" y="1519174"/>
                </a:lnTo>
                <a:lnTo>
                  <a:pt x="8128" y="1528826"/>
                </a:lnTo>
                <a:lnTo>
                  <a:pt x="1809192" y="28022"/>
                </a:lnTo>
                <a:lnTo>
                  <a:pt x="1813501" y="16151"/>
                </a:lnTo>
                <a:close/>
              </a:path>
              <a:path w="1833245" h="1529079">
                <a:moveTo>
                  <a:pt x="1831711" y="3175"/>
                </a:moveTo>
                <a:lnTo>
                  <a:pt x="1819148" y="3175"/>
                </a:lnTo>
                <a:lnTo>
                  <a:pt x="1827276" y="12954"/>
                </a:lnTo>
                <a:lnTo>
                  <a:pt x="1809192" y="28022"/>
                </a:lnTo>
                <a:lnTo>
                  <a:pt x="1787144" y="88773"/>
                </a:lnTo>
                <a:lnTo>
                  <a:pt x="1786001" y="92075"/>
                </a:lnTo>
                <a:lnTo>
                  <a:pt x="1787652" y="95758"/>
                </a:lnTo>
                <a:lnTo>
                  <a:pt x="1790954" y="96901"/>
                </a:lnTo>
                <a:lnTo>
                  <a:pt x="1794256" y="98171"/>
                </a:lnTo>
                <a:lnTo>
                  <a:pt x="1797939" y="96393"/>
                </a:lnTo>
                <a:lnTo>
                  <a:pt x="1799082" y="93091"/>
                </a:lnTo>
                <a:lnTo>
                  <a:pt x="1831711" y="3175"/>
                </a:lnTo>
                <a:close/>
              </a:path>
              <a:path w="1833245" h="1529079">
                <a:moveTo>
                  <a:pt x="1832864" y="0"/>
                </a:moveTo>
                <a:lnTo>
                  <a:pt x="1735201" y="16383"/>
                </a:lnTo>
                <a:lnTo>
                  <a:pt x="1731645" y="17018"/>
                </a:lnTo>
                <a:lnTo>
                  <a:pt x="1729359" y="20320"/>
                </a:lnTo>
                <a:lnTo>
                  <a:pt x="1729994" y="23749"/>
                </a:lnTo>
                <a:lnTo>
                  <a:pt x="1730502" y="27178"/>
                </a:lnTo>
                <a:lnTo>
                  <a:pt x="1733804" y="29464"/>
                </a:lnTo>
                <a:lnTo>
                  <a:pt x="1737233" y="28956"/>
                </a:lnTo>
                <a:lnTo>
                  <a:pt x="1801072" y="18238"/>
                </a:lnTo>
                <a:lnTo>
                  <a:pt x="1819148" y="3175"/>
                </a:lnTo>
                <a:lnTo>
                  <a:pt x="1831711" y="3175"/>
                </a:lnTo>
                <a:lnTo>
                  <a:pt x="1832864" y="0"/>
                </a:lnTo>
                <a:close/>
              </a:path>
              <a:path w="1833245" h="1529079">
                <a:moveTo>
                  <a:pt x="1821364" y="5842"/>
                </a:moveTo>
                <a:lnTo>
                  <a:pt x="1817243" y="5842"/>
                </a:lnTo>
                <a:lnTo>
                  <a:pt x="1824228" y="14351"/>
                </a:lnTo>
                <a:lnTo>
                  <a:pt x="1813501" y="16151"/>
                </a:lnTo>
                <a:lnTo>
                  <a:pt x="1809192" y="28022"/>
                </a:lnTo>
                <a:lnTo>
                  <a:pt x="1827276" y="12954"/>
                </a:lnTo>
                <a:lnTo>
                  <a:pt x="1821364" y="5842"/>
                </a:lnTo>
                <a:close/>
              </a:path>
              <a:path w="1833245" h="1529079">
                <a:moveTo>
                  <a:pt x="1819148" y="3175"/>
                </a:moveTo>
                <a:lnTo>
                  <a:pt x="1801072" y="18238"/>
                </a:lnTo>
                <a:lnTo>
                  <a:pt x="1813501" y="16151"/>
                </a:lnTo>
                <a:lnTo>
                  <a:pt x="1817243" y="5842"/>
                </a:lnTo>
                <a:lnTo>
                  <a:pt x="1821364" y="5842"/>
                </a:lnTo>
                <a:lnTo>
                  <a:pt x="1819148" y="3175"/>
                </a:lnTo>
                <a:close/>
              </a:path>
              <a:path w="1833245" h="1529079">
                <a:moveTo>
                  <a:pt x="1817243" y="5842"/>
                </a:moveTo>
                <a:lnTo>
                  <a:pt x="1813501" y="16151"/>
                </a:lnTo>
                <a:lnTo>
                  <a:pt x="1824228" y="14351"/>
                </a:lnTo>
                <a:lnTo>
                  <a:pt x="1817243" y="5842"/>
                </a:lnTo>
                <a:close/>
              </a:path>
            </a:pathLst>
          </a:custGeom>
          <a:solidFill>
            <a:srgbClr val="3891A7"/>
          </a:solidFill>
        </p:spPr>
        <p:txBody>
          <a:bodyPr wrap="square" lIns="0" tIns="0" rIns="0" bIns="0" rtlCol="0"/>
          <a:lstStyle/>
          <a:p/>
        </p:txBody>
      </p:sp>
      <p:sp>
        <p:nvSpPr>
          <p:cNvPr id="21" name="object 21"/>
          <p:cNvSpPr txBox="1"/>
          <p:nvPr/>
        </p:nvSpPr>
        <p:spPr>
          <a:xfrm>
            <a:off x="5329809" y="3124580"/>
            <a:ext cx="2209800" cy="304800"/>
          </a:xfrm>
          <a:prstGeom prst="rect">
            <a:avLst/>
          </a:prstGeom>
          <a:solidFill>
            <a:srgbClr val="FFFFFF"/>
          </a:solidFill>
          <a:ln w="25146">
            <a:solidFill>
              <a:srgbClr val="256979"/>
            </a:solidFill>
          </a:ln>
        </p:spPr>
        <p:txBody>
          <a:bodyPr wrap="square" lIns="0" tIns="22225" rIns="0" bIns="0" rtlCol="0" vert="horz">
            <a:spAutoFit/>
          </a:bodyPr>
          <a:lstStyle/>
          <a:p>
            <a:pPr marL="316865">
              <a:lnSpc>
                <a:spcPct val="100000"/>
              </a:lnSpc>
              <a:spcBef>
                <a:spcPts val="175"/>
              </a:spcBef>
            </a:pPr>
            <a:r>
              <a:rPr dirty="0" sz="1600">
                <a:solidFill>
                  <a:srgbClr val="FF0000"/>
                </a:solidFill>
                <a:latin typeface="Gill Sans MT"/>
                <a:cs typeface="Gill Sans MT"/>
              </a:rPr>
              <a:t>Action </a:t>
            </a:r>
            <a:r>
              <a:rPr dirty="0" sz="1600" spc="-10">
                <a:solidFill>
                  <a:srgbClr val="FF0000"/>
                </a:solidFill>
                <a:latin typeface="Gill Sans MT"/>
                <a:cs typeface="Gill Sans MT"/>
              </a:rPr>
              <a:t>verb</a:t>
            </a:r>
            <a:r>
              <a:rPr dirty="0" sz="1600" spc="-20">
                <a:solidFill>
                  <a:srgbClr val="FF0000"/>
                </a:solidFill>
                <a:latin typeface="Gill Sans MT"/>
                <a:cs typeface="Gill Sans MT"/>
              </a:rPr>
              <a:t> </a:t>
            </a:r>
            <a:r>
              <a:rPr dirty="0" sz="1600">
                <a:solidFill>
                  <a:srgbClr val="FF0000"/>
                </a:solidFill>
                <a:latin typeface="Gill Sans MT"/>
                <a:cs typeface="Gill Sans MT"/>
              </a:rPr>
              <a:t>??</a:t>
            </a:r>
            <a:endParaRPr sz="1600">
              <a:latin typeface="Gill Sans MT"/>
              <a:cs typeface="Gill Sans M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prstGeom prst="rect"/>
        </p:spPr>
        <p:txBody>
          <a:bodyPr wrap="square" lIns="0" tIns="12065" rIns="0" bIns="0" rtlCol="0" vert="horz">
            <a:spAutoFit/>
          </a:bodyPr>
          <a:lstStyle/>
          <a:p>
            <a:pPr marL="808355" marR="5080" indent="-796290">
              <a:lnSpc>
                <a:spcPct val="100000"/>
              </a:lnSpc>
              <a:spcBef>
                <a:spcPts val="95"/>
              </a:spcBef>
              <a:tabLst>
                <a:tab pos="808355" algn="l"/>
              </a:tabLst>
            </a:pPr>
            <a:r>
              <a:rPr dirty="0" spc="-5"/>
              <a:t>3.2.2.	Record the attainment of Course Outcomes of all courses with respect to set  attainment</a:t>
            </a:r>
            <a:r>
              <a:rPr dirty="0" spc="-30"/>
              <a:t> </a:t>
            </a:r>
            <a:r>
              <a:rPr dirty="0" spc="-5"/>
              <a:t>levels</a:t>
            </a: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840739" y="1341323"/>
            <a:ext cx="8606155" cy="4274185"/>
          </a:xfrm>
          <a:prstGeom prst="rect">
            <a:avLst/>
          </a:prstGeom>
        </p:spPr>
        <p:txBody>
          <a:bodyPr wrap="square" lIns="0" tIns="165100" rIns="0" bIns="0" rtlCol="0" vert="horz">
            <a:spAutoFit/>
          </a:bodyPr>
          <a:lstStyle/>
          <a:p>
            <a:pPr algn="just" marL="584200" indent="-343535">
              <a:lnSpc>
                <a:spcPct val="100000"/>
              </a:lnSpc>
              <a:spcBef>
                <a:spcPts val="1300"/>
              </a:spcBef>
              <a:buFont typeface="Arial"/>
              <a:buChar char="•"/>
              <a:tabLst>
                <a:tab pos="584835" algn="l"/>
              </a:tabLst>
            </a:pPr>
            <a:r>
              <a:rPr dirty="0" sz="2000" spc="-5">
                <a:latin typeface="Times New Roman"/>
                <a:cs typeface="Times New Roman"/>
              </a:rPr>
              <a:t>Program shall have set Course Outcome attainment levels for all</a:t>
            </a:r>
            <a:r>
              <a:rPr dirty="0" sz="2000" spc="10">
                <a:latin typeface="Times New Roman"/>
                <a:cs typeface="Times New Roman"/>
              </a:rPr>
              <a:t> </a:t>
            </a:r>
            <a:r>
              <a:rPr dirty="0" sz="2000" spc="-5">
                <a:latin typeface="Times New Roman"/>
                <a:cs typeface="Times New Roman"/>
              </a:rPr>
              <a:t>courses</a:t>
            </a:r>
            <a:endParaRPr sz="2000">
              <a:latin typeface="Times New Roman"/>
              <a:cs typeface="Times New Roman"/>
            </a:endParaRPr>
          </a:p>
          <a:p>
            <a:pPr algn="just" marL="584200" marR="5715" indent="-343535">
              <a:lnSpc>
                <a:spcPct val="150000"/>
              </a:lnSpc>
              <a:buFont typeface="Arial"/>
              <a:buChar char="•"/>
              <a:tabLst>
                <a:tab pos="584835" algn="l"/>
              </a:tabLst>
            </a:pPr>
            <a:r>
              <a:rPr dirty="0" sz="2000" spc="-5">
                <a:latin typeface="Times New Roman"/>
                <a:cs typeface="Times New Roman"/>
              </a:rPr>
              <a:t>The attainment levels shall be set considering average performance levels </a:t>
            </a:r>
            <a:r>
              <a:rPr dirty="0" sz="2000" spc="-10">
                <a:latin typeface="Times New Roman"/>
                <a:cs typeface="Times New Roman"/>
              </a:rPr>
              <a:t>in  </a:t>
            </a:r>
            <a:r>
              <a:rPr dirty="0" sz="2000" spc="-5">
                <a:latin typeface="Times New Roman"/>
                <a:cs typeface="Times New Roman"/>
              </a:rPr>
              <a:t>the University Examination or any higher value set as </a:t>
            </a:r>
            <a:r>
              <a:rPr dirty="0" sz="2000" spc="-10">
                <a:latin typeface="Times New Roman"/>
                <a:cs typeface="Times New Roman"/>
              </a:rPr>
              <a:t>target </a:t>
            </a:r>
            <a:r>
              <a:rPr dirty="0" sz="2000" spc="-5">
                <a:latin typeface="Times New Roman"/>
                <a:cs typeface="Times New Roman"/>
              </a:rPr>
              <a:t>for the assessment  years</a:t>
            </a:r>
            <a:endParaRPr sz="2000">
              <a:latin typeface="Times New Roman"/>
              <a:cs typeface="Times New Roman"/>
            </a:endParaRPr>
          </a:p>
          <a:p>
            <a:pPr algn="just" marL="584200" indent="-343535">
              <a:lnSpc>
                <a:spcPct val="100000"/>
              </a:lnSpc>
              <a:spcBef>
                <a:spcPts val="1200"/>
              </a:spcBef>
              <a:buFont typeface="Arial"/>
              <a:buChar char="•"/>
              <a:tabLst>
                <a:tab pos="584835" algn="l"/>
              </a:tabLst>
            </a:pPr>
            <a:r>
              <a:rPr dirty="0" sz="2000" spc="-5">
                <a:latin typeface="Times New Roman"/>
                <a:cs typeface="Times New Roman"/>
              </a:rPr>
              <a:t>Attainment</a:t>
            </a:r>
            <a:r>
              <a:rPr dirty="0" sz="2000" spc="-25">
                <a:latin typeface="Times New Roman"/>
                <a:cs typeface="Times New Roman"/>
              </a:rPr>
              <a:t> </a:t>
            </a:r>
            <a:r>
              <a:rPr dirty="0" sz="2000" spc="-5">
                <a:latin typeface="Times New Roman"/>
                <a:cs typeface="Times New Roman"/>
              </a:rPr>
              <a:t>level</a:t>
            </a:r>
            <a:endParaRPr sz="2000">
              <a:latin typeface="Times New Roman"/>
              <a:cs typeface="Times New Roman"/>
            </a:endParaRPr>
          </a:p>
          <a:p>
            <a:pPr algn="just" lvl="1" marL="1041400" indent="-343535">
              <a:lnSpc>
                <a:spcPct val="100000"/>
              </a:lnSpc>
              <a:spcBef>
                <a:spcPts val="430"/>
              </a:spcBef>
              <a:buFont typeface="Wingdings"/>
              <a:buChar char=""/>
              <a:tabLst>
                <a:tab pos="1042035" algn="l"/>
              </a:tabLst>
            </a:pPr>
            <a:r>
              <a:rPr dirty="0" sz="2000" spc="-5">
                <a:latin typeface="Times New Roman"/>
                <a:cs typeface="Times New Roman"/>
              </a:rPr>
              <a:t>Student</a:t>
            </a:r>
            <a:r>
              <a:rPr dirty="0" sz="2000" spc="90">
                <a:latin typeface="Times New Roman"/>
                <a:cs typeface="Times New Roman"/>
              </a:rPr>
              <a:t> </a:t>
            </a:r>
            <a:r>
              <a:rPr dirty="0" sz="2000" spc="-5">
                <a:latin typeface="Times New Roman"/>
                <a:cs typeface="Times New Roman"/>
              </a:rPr>
              <a:t>performance</a:t>
            </a:r>
            <a:r>
              <a:rPr dirty="0" sz="2000" spc="95">
                <a:latin typeface="Times New Roman"/>
                <a:cs typeface="Times New Roman"/>
              </a:rPr>
              <a:t> </a:t>
            </a:r>
            <a:r>
              <a:rPr dirty="0" sz="2000" spc="-5">
                <a:latin typeface="Times New Roman"/>
                <a:cs typeface="Times New Roman"/>
              </a:rPr>
              <a:t>in</a:t>
            </a:r>
            <a:r>
              <a:rPr dirty="0" sz="2000" spc="90">
                <a:latin typeface="Times New Roman"/>
                <a:cs typeface="Times New Roman"/>
              </a:rPr>
              <a:t> </a:t>
            </a:r>
            <a:r>
              <a:rPr dirty="0" sz="2000" spc="-5">
                <a:latin typeface="Times New Roman"/>
                <a:cs typeface="Times New Roman"/>
              </a:rPr>
              <a:t>internal</a:t>
            </a:r>
            <a:r>
              <a:rPr dirty="0" sz="2000" spc="95">
                <a:latin typeface="Times New Roman"/>
                <a:cs typeface="Times New Roman"/>
              </a:rPr>
              <a:t> </a:t>
            </a:r>
            <a:r>
              <a:rPr dirty="0" sz="2000" spc="-5">
                <a:latin typeface="Times New Roman"/>
                <a:cs typeface="Times New Roman"/>
              </a:rPr>
              <a:t>assessments</a:t>
            </a:r>
            <a:r>
              <a:rPr dirty="0" sz="2000" spc="100">
                <a:latin typeface="Times New Roman"/>
                <a:cs typeface="Times New Roman"/>
              </a:rPr>
              <a:t> </a:t>
            </a:r>
            <a:r>
              <a:rPr dirty="0" sz="2000" spc="-5">
                <a:latin typeface="Times New Roman"/>
                <a:cs typeface="Times New Roman"/>
              </a:rPr>
              <a:t>with</a:t>
            </a:r>
            <a:r>
              <a:rPr dirty="0" sz="2000" spc="90">
                <a:latin typeface="Times New Roman"/>
                <a:cs typeface="Times New Roman"/>
              </a:rPr>
              <a:t> </a:t>
            </a:r>
            <a:r>
              <a:rPr dirty="0" sz="2000" spc="-5">
                <a:latin typeface="Times New Roman"/>
                <a:cs typeface="Times New Roman"/>
              </a:rPr>
              <a:t>respect</a:t>
            </a:r>
            <a:r>
              <a:rPr dirty="0" sz="2000" spc="95">
                <a:latin typeface="Times New Roman"/>
                <a:cs typeface="Times New Roman"/>
              </a:rPr>
              <a:t> </a:t>
            </a:r>
            <a:r>
              <a:rPr dirty="0" sz="2000">
                <a:latin typeface="Times New Roman"/>
                <a:cs typeface="Times New Roman"/>
              </a:rPr>
              <a:t>the</a:t>
            </a:r>
            <a:r>
              <a:rPr dirty="0" sz="2000" spc="90">
                <a:latin typeface="Times New Roman"/>
                <a:cs typeface="Times New Roman"/>
              </a:rPr>
              <a:t> </a:t>
            </a:r>
            <a:r>
              <a:rPr dirty="0" sz="2000" spc="-5">
                <a:latin typeface="Times New Roman"/>
                <a:cs typeface="Times New Roman"/>
              </a:rPr>
              <a:t>Course</a:t>
            </a:r>
            <a:endParaRPr sz="2000">
              <a:latin typeface="Times New Roman"/>
              <a:cs typeface="Times New Roman"/>
            </a:endParaRPr>
          </a:p>
          <a:p>
            <a:pPr marL="1041400">
              <a:lnSpc>
                <a:spcPct val="100000"/>
              </a:lnSpc>
              <a:spcBef>
                <a:spcPts val="5"/>
              </a:spcBef>
            </a:pPr>
            <a:r>
              <a:rPr dirty="0" sz="2000" spc="-5">
                <a:latin typeface="Times New Roman"/>
                <a:cs typeface="Times New Roman"/>
              </a:rPr>
              <a:t>Outcomes</a:t>
            </a:r>
            <a:endParaRPr sz="2000">
              <a:latin typeface="Times New Roman"/>
              <a:cs typeface="Times New Roman"/>
            </a:endParaRPr>
          </a:p>
          <a:p>
            <a:pPr lvl="1" marL="1041400" indent="-343535">
              <a:lnSpc>
                <a:spcPct val="100000"/>
              </a:lnSpc>
              <a:buFont typeface="Wingdings"/>
              <a:buChar char=""/>
              <a:tabLst>
                <a:tab pos="1041400" algn="l"/>
                <a:tab pos="1042035" algn="l"/>
              </a:tabLst>
            </a:pPr>
            <a:r>
              <a:rPr dirty="0" sz="2000" spc="-5">
                <a:latin typeface="Times New Roman"/>
                <a:cs typeface="Times New Roman"/>
              </a:rPr>
              <a:t>Performance in the University</a:t>
            </a:r>
            <a:r>
              <a:rPr dirty="0" sz="2000" spc="-30">
                <a:latin typeface="Times New Roman"/>
                <a:cs typeface="Times New Roman"/>
              </a:rPr>
              <a:t> </a:t>
            </a:r>
            <a:r>
              <a:rPr dirty="0" sz="2000" spc="-5">
                <a:latin typeface="Times New Roman"/>
                <a:cs typeface="Times New Roman"/>
              </a:rPr>
              <a:t>Examination</a:t>
            </a:r>
            <a:endParaRPr sz="2000">
              <a:latin typeface="Times New Roman"/>
              <a:cs typeface="Times New Roman"/>
            </a:endParaRPr>
          </a:p>
          <a:p>
            <a:pPr marL="12700">
              <a:lnSpc>
                <a:spcPct val="100000"/>
              </a:lnSpc>
              <a:spcBef>
                <a:spcPts val="1805"/>
              </a:spcBef>
            </a:pPr>
            <a:r>
              <a:rPr dirty="0" sz="1800" spc="-5" b="1" i="1">
                <a:solidFill>
                  <a:srgbClr val="00AF50"/>
                </a:solidFill>
                <a:latin typeface="Times New Roman"/>
                <a:cs typeface="Times New Roman"/>
              </a:rPr>
              <a:t>Exhibits/Context </a:t>
            </a:r>
            <a:r>
              <a:rPr dirty="0" sz="1800" b="1" i="1">
                <a:solidFill>
                  <a:srgbClr val="00AF50"/>
                </a:solidFill>
                <a:latin typeface="Times New Roman"/>
                <a:cs typeface="Times New Roman"/>
              </a:rPr>
              <a:t>to 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469900" marR="5715" indent="-457200">
              <a:lnSpc>
                <a:spcPct val="100000"/>
              </a:lnSpc>
              <a:spcBef>
                <a:spcPts val="10"/>
              </a:spcBef>
              <a:tabLst>
                <a:tab pos="469265" algn="l"/>
              </a:tabLst>
            </a:pPr>
            <a:r>
              <a:rPr dirty="0" sz="1600" spc="-5" i="1">
                <a:latin typeface="Times New Roman"/>
                <a:cs typeface="Times New Roman"/>
              </a:rPr>
              <a:t>A.	</a:t>
            </a:r>
            <a:r>
              <a:rPr dirty="0" sz="1600" i="1">
                <a:latin typeface="Times New Roman"/>
                <a:cs typeface="Times New Roman"/>
              </a:rPr>
              <a:t>Methodology </a:t>
            </a:r>
            <a:r>
              <a:rPr dirty="0" sz="1600" spc="-5" i="1">
                <a:latin typeface="Times New Roman"/>
                <a:cs typeface="Times New Roman"/>
              </a:rPr>
              <a:t>to </a:t>
            </a:r>
            <a:r>
              <a:rPr dirty="0" sz="1600" i="1">
                <a:latin typeface="Times New Roman"/>
                <a:cs typeface="Times New Roman"/>
              </a:rPr>
              <a:t>define set levels and </a:t>
            </a:r>
            <a:r>
              <a:rPr dirty="0" sz="1600" spc="-5" i="1">
                <a:latin typeface="Times New Roman"/>
                <a:cs typeface="Times New Roman"/>
              </a:rPr>
              <a:t>its </a:t>
            </a:r>
            <a:r>
              <a:rPr dirty="0" sz="1600" i="1">
                <a:latin typeface="Times New Roman"/>
                <a:cs typeface="Times New Roman"/>
              </a:rPr>
              <a:t>compliance; data collection, verification, analysis and  </a:t>
            </a:r>
            <a:r>
              <a:rPr dirty="0" sz="1600" i="1">
                <a:latin typeface="Times New Roman"/>
                <a:cs typeface="Times New Roman"/>
              </a:rPr>
              <a:t>decision making; details for one course per year of study </a:t>
            </a:r>
            <a:r>
              <a:rPr dirty="0" sz="1600" spc="-5" i="1">
                <a:latin typeface="Times New Roman"/>
                <a:cs typeface="Times New Roman"/>
              </a:rPr>
              <a:t>to </a:t>
            </a:r>
            <a:r>
              <a:rPr dirty="0" sz="1600" i="1">
                <a:latin typeface="Times New Roman"/>
                <a:cs typeface="Times New Roman"/>
              </a:rPr>
              <a:t>be</a:t>
            </a:r>
            <a:r>
              <a:rPr dirty="0" sz="1600" spc="-25" i="1">
                <a:latin typeface="Times New Roman"/>
                <a:cs typeface="Times New Roman"/>
              </a:rPr>
              <a:t> </a:t>
            </a:r>
            <a:r>
              <a:rPr dirty="0" sz="1600" i="1">
                <a:latin typeface="Times New Roman"/>
                <a:cs typeface="Times New Roman"/>
              </a:rPr>
              <a:t>verified</a:t>
            </a:r>
            <a:endParaRPr sz="1600">
              <a:latin typeface="Times New Roman"/>
              <a:cs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612140" y="739901"/>
            <a:ext cx="5379085" cy="330200"/>
          </a:xfrm>
          <a:prstGeom prst="rect"/>
        </p:spPr>
        <p:txBody>
          <a:bodyPr wrap="square" lIns="0" tIns="12065" rIns="0" bIns="0" rtlCol="0" vert="horz">
            <a:spAutoFit/>
          </a:bodyPr>
          <a:lstStyle/>
          <a:p>
            <a:pPr marL="12700">
              <a:lnSpc>
                <a:spcPct val="100000"/>
              </a:lnSpc>
              <a:spcBef>
                <a:spcPts val="95"/>
              </a:spcBef>
            </a:pPr>
            <a:r>
              <a:rPr dirty="0" spc="-5" b="1">
                <a:solidFill>
                  <a:srgbClr val="000000"/>
                </a:solidFill>
                <a:latin typeface="Times New Roman"/>
                <a:cs typeface="Times New Roman"/>
              </a:rPr>
              <a:t>Examples </a:t>
            </a:r>
            <a:r>
              <a:rPr dirty="0" spc="-10" b="1">
                <a:solidFill>
                  <a:srgbClr val="000000"/>
                </a:solidFill>
                <a:latin typeface="Times New Roman"/>
                <a:cs typeface="Times New Roman"/>
              </a:rPr>
              <a:t>related </a:t>
            </a:r>
            <a:r>
              <a:rPr dirty="0" spc="-5" b="1">
                <a:solidFill>
                  <a:srgbClr val="000000"/>
                </a:solidFill>
                <a:latin typeface="Times New Roman"/>
                <a:cs typeface="Times New Roman"/>
              </a:rPr>
              <a:t>to attainment levels Vs.</a:t>
            </a:r>
            <a:r>
              <a:rPr dirty="0" spc="-15" b="1">
                <a:solidFill>
                  <a:srgbClr val="000000"/>
                </a:solidFill>
                <a:latin typeface="Times New Roman"/>
                <a:cs typeface="Times New Roman"/>
              </a:rPr>
              <a:t> </a:t>
            </a:r>
            <a:r>
              <a:rPr dirty="0" b="1">
                <a:solidFill>
                  <a:srgbClr val="000000"/>
                </a:solidFill>
                <a:latin typeface="Times New Roman"/>
                <a:cs typeface="Times New Roman"/>
              </a:rPr>
              <a:t>targets:</a:t>
            </a:r>
          </a:p>
        </p:txBody>
      </p:sp>
      <p:sp>
        <p:nvSpPr>
          <p:cNvPr id="8" name="object 8"/>
          <p:cNvSpPr txBox="1"/>
          <p:nvPr/>
        </p:nvSpPr>
        <p:spPr>
          <a:xfrm>
            <a:off x="612140" y="1050798"/>
            <a:ext cx="8910320" cy="5355590"/>
          </a:xfrm>
          <a:prstGeom prst="rect">
            <a:avLst/>
          </a:prstGeom>
        </p:spPr>
        <p:txBody>
          <a:bodyPr wrap="square" lIns="0" tIns="12700" rIns="0" bIns="0" rtlCol="0" vert="horz">
            <a:spAutoFit/>
          </a:bodyPr>
          <a:lstStyle/>
          <a:p>
            <a:pPr marL="12700" marR="5080">
              <a:lnSpc>
                <a:spcPct val="150000"/>
              </a:lnSpc>
              <a:spcBef>
                <a:spcPts val="100"/>
              </a:spcBef>
            </a:pPr>
            <a:r>
              <a:rPr dirty="0" sz="1800" spc="-5" b="1" i="1">
                <a:latin typeface="Times New Roman"/>
                <a:cs typeface="Times New Roman"/>
              </a:rPr>
              <a:t>Attainment </a:t>
            </a:r>
            <a:r>
              <a:rPr dirty="0" sz="1800" b="1" i="1">
                <a:latin typeface="Times New Roman"/>
                <a:cs typeface="Times New Roman"/>
              </a:rPr>
              <a:t>Level 1: 60% </a:t>
            </a:r>
            <a:r>
              <a:rPr dirty="0" sz="1800" i="1">
                <a:latin typeface="Times New Roman"/>
                <a:cs typeface="Times New Roman"/>
              </a:rPr>
              <a:t>students </a:t>
            </a:r>
            <a:r>
              <a:rPr dirty="0" sz="1800" spc="-5" i="1">
                <a:latin typeface="Times New Roman"/>
                <a:cs typeface="Times New Roman"/>
              </a:rPr>
              <a:t>scoring </a:t>
            </a:r>
            <a:r>
              <a:rPr dirty="0" sz="1800" spc="-20" i="1">
                <a:latin typeface="Times New Roman"/>
                <a:cs typeface="Times New Roman"/>
              </a:rPr>
              <a:t>more </a:t>
            </a:r>
            <a:r>
              <a:rPr dirty="0" sz="1800" i="1">
                <a:latin typeface="Times New Roman"/>
                <a:cs typeface="Times New Roman"/>
              </a:rPr>
              <a:t>than 60% </a:t>
            </a:r>
            <a:r>
              <a:rPr dirty="0" sz="1800" spc="-5" i="1">
                <a:latin typeface="Times New Roman"/>
                <a:cs typeface="Times New Roman"/>
              </a:rPr>
              <a:t>marks </a:t>
            </a:r>
            <a:r>
              <a:rPr dirty="0" sz="1800" i="1">
                <a:latin typeface="Times New Roman"/>
                <a:cs typeface="Times New Roman"/>
              </a:rPr>
              <a:t>out of the </a:t>
            </a:r>
            <a:r>
              <a:rPr dirty="0" sz="1800" spc="-10" i="1">
                <a:latin typeface="Times New Roman"/>
                <a:cs typeface="Times New Roman"/>
              </a:rPr>
              <a:t>relevant </a:t>
            </a:r>
            <a:r>
              <a:rPr dirty="0" sz="1800" spc="-5" i="1">
                <a:latin typeface="Times New Roman"/>
                <a:cs typeface="Times New Roman"/>
              </a:rPr>
              <a:t>maximum  </a:t>
            </a:r>
            <a:r>
              <a:rPr dirty="0" sz="1800" spc="-5" i="1">
                <a:latin typeface="Times New Roman"/>
                <a:cs typeface="Times New Roman"/>
              </a:rPr>
              <a:t>marks</a:t>
            </a:r>
            <a:endParaRPr sz="1800">
              <a:latin typeface="Times New Roman"/>
              <a:cs typeface="Times New Roman"/>
            </a:endParaRPr>
          </a:p>
          <a:p>
            <a:pPr marL="12700" marR="5080">
              <a:lnSpc>
                <a:spcPct val="150000"/>
              </a:lnSpc>
            </a:pPr>
            <a:r>
              <a:rPr dirty="0" sz="1800" spc="-5" b="1" i="1">
                <a:latin typeface="Times New Roman"/>
                <a:cs typeface="Times New Roman"/>
              </a:rPr>
              <a:t>Attainment </a:t>
            </a:r>
            <a:r>
              <a:rPr dirty="0" sz="1800" b="1" i="1">
                <a:latin typeface="Times New Roman"/>
                <a:cs typeface="Times New Roman"/>
              </a:rPr>
              <a:t>Level 2: 70% </a:t>
            </a:r>
            <a:r>
              <a:rPr dirty="0" sz="1800" i="1">
                <a:latin typeface="Times New Roman"/>
                <a:cs typeface="Times New Roman"/>
              </a:rPr>
              <a:t>students </a:t>
            </a:r>
            <a:r>
              <a:rPr dirty="0" sz="1800" spc="-5" i="1">
                <a:latin typeface="Times New Roman"/>
                <a:cs typeface="Times New Roman"/>
              </a:rPr>
              <a:t>scoring </a:t>
            </a:r>
            <a:r>
              <a:rPr dirty="0" sz="1800" spc="-20" i="1">
                <a:latin typeface="Times New Roman"/>
                <a:cs typeface="Times New Roman"/>
              </a:rPr>
              <a:t>more </a:t>
            </a:r>
            <a:r>
              <a:rPr dirty="0" sz="1800" i="1">
                <a:latin typeface="Times New Roman"/>
                <a:cs typeface="Times New Roman"/>
              </a:rPr>
              <a:t>than 60% </a:t>
            </a:r>
            <a:r>
              <a:rPr dirty="0" sz="1800" spc="-5" i="1">
                <a:latin typeface="Times New Roman"/>
                <a:cs typeface="Times New Roman"/>
              </a:rPr>
              <a:t>marks </a:t>
            </a:r>
            <a:r>
              <a:rPr dirty="0" sz="1800" i="1">
                <a:latin typeface="Times New Roman"/>
                <a:cs typeface="Times New Roman"/>
              </a:rPr>
              <a:t>out of the </a:t>
            </a:r>
            <a:r>
              <a:rPr dirty="0" sz="1800" spc="-10" i="1">
                <a:latin typeface="Times New Roman"/>
                <a:cs typeface="Times New Roman"/>
              </a:rPr>
              <a:t>relevant </a:t>
            </a:r>
            <a:r>
              <a:rPr dirty="0" sz="1800" spc="-5" i="1">
                <a:latin typeface="Times New Roman"/>
                <a:cs typeface="Times New Roman"/>
              </a:rPr>
              <a:t>maximum  </a:t>
            </a:r>
            <a:r>
              <a:rPr dirty="0" sz="1800" spc="-5" i="1">
                <a:latin typeface="Times New Roman"/>
                <a:cs typeface="Times New Roman"/>
              </a:rPr>
              <a:t>marks</a:t>
            </a:r>
            <a:endParaRPr sz="1800">
              <a:latin typeface="Times New Roman"/>
              <a:cs typeface="Times New Roman"/>
            </a:endParaRPr>
          </a:p>
          <a:p>
            <a:pPr marL="12700" marR="5080">
              <a:lnSpc>
                <a:spcPts val="3240"/>
              </a:lnSpc>
              <a:spcBef>
                <a:spcPts val="285"/>
              </a:spcBef>
            </a:pPr>
            <a:r>
              <a:rPr dirty="0" sz="1800" spc="-5" b="1" i="1">
                <a:latin typeface="Times New Roman"/>
                <a:cs typeface="Times New Roman"/>
              </a:rPr>
              <a:t>Attainment </a:t>
            </a:r>
            <a:r>
              <a:rPr dirty="0" sz="1800" b="1" i="1">
                <a:latin typeface="Times New Roman"/>
                <a:cs typeface="Times New Roman"/>
              </a:rPr>
              <a:t>Level 3: 80% </a:t>
            </a:r>
            <a:r>
              <a:rPr dirty="0" sz="1800" i="1">
                <a:latin typeface="Times New Roman"/>
                <a:cs typeface="Times New Roman"/>
              </a:rPr>
              <a:t>students </a:t>
            </a:r>
            <a:r>
              <a:rPr dirty="0" sz="1800" spc="-5" i="1">
                <a:latin typeface="Times New Roman"/>
                <a:cs typeface="Times New Roman"/>
              </a:rPr>
              <a:t>scoring </a:t>
            </a:r>
            <a:r>
              <a:rPr dirty="0" sz="1800" spc="-20" i="1">
                <a:latin typeface="Times New Roman"/>
                <a:cs typeface="Times New Roman"/>
              </a:rPr>
              <a:t>more </a:t>
            </a:r>
            <a:r>
              <a:rPr dirty="0" sz="1800" i="1">
                <a:latin typeface="Times New Roman"/>
                <a:cs typeface="Times New Roman"/>
              </a:rPr>
              <a:t>than 60% </a:t>
            </a:r>
            <a:r>
              <a:rPr dirty="0" sz="1800" spc="-5" i="1">
                <a:latin typeface="Times New Roman"/>
                <a:cs typeface="Times New Roman"/>
              </a:rPr>
              <a:t>marks </a:t>
            </a:r>
            <a:r>
              <a:rPr dirty="0" sz="1800" i="1">
                <a:latin typeface="Times New Roman"/>
                <a:cs typeface="Times New Roman"/>
              </a:rPr>
              <a:t>out of the </a:t>
            </a:r>
            <a:r>
              <a:rPr dirty="0" sz="1800" spc="-10" i="1">
                <a:latin typeface="Times New Roman"/>
                <a:cs typeface="Times New Roman"/>
              </a:rPr>
              <a:t>relevant </a:t>
            </a:r>
            <a:r>
              <a:rPr dirty="0" sz="1800" spc="-5" i="1">
                <a:latin typeface="Times New Roman"/>
                <a:cs typeface="Times New Roman"/>
              </a:rPr>
              <a:t>maximum  </a:t>
            </a:r>
            <a:r>
              <a:rPr dirty="0" sz="1800" spc="-5" i="1">
                <a:latin typeface="Times New Roman"/>
                <a:cs typeface="Times New Roman"/>
              </a:rPr>
              <a:t>marks</a:t>
            </a:r>
            <a:endParaRPr sz="1800">
              <a:latin typeface="Times New Roman"/>
              <a:cs typeface="Times New Roman"/>
            </a:endParaRPr>
          </a:p>
          <a:p>
            <a:pPr algn="just" marL="298450" marR="156845" indent="-285750">
              <a:lnSpc>
                <a:spcPct val="100000"/>
              </a:lnSpc>
              <a:spcBef>
                <a:spcPts val="400"/>
              </a:spcBef>
              <a:buFont typeface="Arial"/>
              <a:buChar char="•"/>
              <a:tabLst>
                <a:tab pos="298450" algn="l"/>
              </a:tabLst>
            </a:pPr>
            <a:r>
              <a:rPr dirty="0" sz="1800" spc="-5" i="1">
                <a:latin typeface="Times New Roman"/>
                <a:cs typeface="Times New Roman"/>
              </a:rPr>
              <a:t>Attainment is </a:t>
            </a:r>
            <a:r>
              <a:rPr dirty="0" sz="1800" spc="-10" i="1">
                <a:latin typeface="Times New Roman"/>
                <a:cs typeface="Times New Roman"/>
              </a:rPr>
              <a:t>measured </a:t>
            </a:r>
            <a:r>
              <a:rPr dirty="0" sz="1800" spc="-5" i="1">
                <a:latin typeface="Times New Roman"/>
                <a:cs typeface="Times New Roman"/>
              </a:rPr>
              <a:t>in terms </a:t>
            </a:r>
            <a:r>
              <a:rPr dirty="0" sz="1800" i="1">
                <a:latin typeface="Times New Roman"/>
                <a:cs typeface="Times New Roman"/>
              </a:rPr>
              <a:t>of actual </a:t>
            </a:r>
            <a:r>
              <a:rPr dirty="0" sz="1800" spc="-10" i="1">
                <a:latin typeface="Times New Roman"/>
                <a:cs typeface="Times New Roman"/>
              </a:rPr>
              <a:t>percentage </a:t>
            </a:r>
            <a:r>
              <a:rPr dirty="0" sz="1800" i="1">
                <a:latin typeface="Times New Roman"/>
                <a:cs typeface="Times New Roman"/>
              </a:rPr>
              <a:t>of students </a:t>
            </a:r>
            <a:r>
              <a:rPr dirty="0" sz="1800" spc="-5" i="1">
                <a:latin typeface="Times New Roman"/>
                <a:cs typeface="Times New Roman"/>
              </a:rPr>
              <a:t>getting set </a:t>
            </a:r>
            <a:r>
              <a:rPr dirty="0" sz="1800" spc="-10" i="1">
                <a:latin typeface="Times New Roman"/>
                <a:cs typeface="Times New Roman"/>
              </a:rPr>
              <a:t>percentage </a:t>
            </a:r>
            <a:r>
              <a:rPr dirty="0" sz="1800" i="1">
                <a:latin typeface="Times New Roman"/>
                <a:cs typeface="Times New Roman"/>
              </a:rPr>
              <a:t>of  </a:t>
            </a:r>
            <a:r>
              <a:rPr dirty="0" sz="1800" spc="-5" i="1">
                <a:latin typeface="Times New Roman"/>
                <a:cs typeface="Times New Roman"/>
              </a:rPr>
              <a:t>marks</a:t>
            </a:r>
            <a:endParaRPr sz="1800">
              <a:latin typeface="Times New Roman"/>
              <a:cs typeface="Times New Roman"/>
            </a:endParaRPr>
          </a:p>
          <a:p>
            <a:pPr algn="just" marL="298450" marR="156845" indent="-285750">
              <a:lnSpc>
                <a:spcPct val="100000"/>
              </a:lnSpc>
              <a:spcBef>
                <a:spcPts val="800"/>
              </a:spcBef>
              <a:buFont typeface="Arial"/>
              <a:buChar char="•"/>
              <a:tabLst>
                <a:tab pos="298450" algn="l"/>
              </a:tabLst>
            </a:pPr>
            <a:r>
              <a:rPr dirty="0" sz="1800" i="1">
                <a:latin typeface="Times New Roman"/>
                <a:cs typeface="Times New Roman"/>
              </a:rPr>
              <a:t>If </a:t>
            </a:r>
            <a:r>
              <a:rPr dirty="0" sz="1800" spc="-15" i="1">
                <a:latin typeface="Times New Roman"/>
                <a:cs typeface="Times New Roman"/>
              </a:rPr>
              <a:t>targets </a:t>
            </a:r>
            <a:r>
              <a:rPr dirty="0" sz="1800" spc="-25" i="1">
                <a:latin typeface="Times New Roman"/>
                <a:cs typeface="Times New Roman"/>
              </a:rPr>
              <a:t>are </a:t>
            </a:r>
            <a:r>
              <a:rPr dirty="0" sz="1800" spc="-5" i="1">
                <a:latin typeface="Times New Roman"/>
                <a:cs typeface="Times New Roman"/>
              </a:rPr>
              <a:t>achieved </a:t>
            </a:r>
            <a:r>
              <a:rPr dirty="0" sz="1800" i="1">
                <a:latin typeface="Times New Roman"/>
                <a:cs typeface="Times New Roman"/>
              </a:rPr>
              <a:t>then the </a:t>
            </a:r>
            <a:r>
              <a:rPr dirty="0" sz="1800" spc="-5" i="1">
                <a:latin typeface="Times New Roman"/>
                <a:cs typeface="Times New Roman"/>
              </a:rPr>
              <a:t>PY1ICPHY </a:t>
            </a:r>
            <a:r>
              <a:rPr dirty="0" sz="1800" i="1">
                <a:latin typeface="Times New Roman"/>
                <a:cs typeface="Times New Roman"/>
              </a:rPr>
              <a:t>and </a:t>
            </a:r>
            <a:r>
              <a:rPr dirty="0" sz="1800" spc="-5" i="1">
                <a:latin typeface="Times New Roman"/>
                <a:cs typeface="Times New Roman"/>
              </a:rPr>
              <a:t>CV3DCMOF </a:t>
            </a:r>
            <a:r>
              <a:rPr dirty="0" sz="1800" spc="-25" i="1">
                <a:latin typeface="Times New Roman"/>
                <a:cs typeface="Times New Roman"/>
              </a:rPr>
              <a:t>are </a:t>
            </a:r>
            <a:r>
              <a:rPr dirty="0" sz="1800" spc="-5" i="1">
                <a:latin typeface="Times New Roman"/>
                <a:cs typeface="Times New Roman"/>
              </a:rPr>
              <a:t>attained for </a:t>
            </a:r>
            <a:r>
              <a:rPr dirty="0" sz="1800" i="1">
                <a:latin typeface="Times New Roman"/>
                <a:cs typeface="Times New Roman"/>
              </a:rPr>
              <a:t>that </a:t>
            </a:r>
            <a:r>
              <a:rPr dirty="0" sz="1800" spc="-45" i="1">
                <a:latin typeface="Times New Roman"/>
                <a:cs typeface="Times New Roman"/>
              </a:rPr>
              <a:t>year.  </a:t>
            </a:r>
            <a:r>
              <a:rPr dirty="0" sz="1800" spc="-15" i="1">
                <a:latin typeface="Times New Roman"/>
                <a:cs typeface="Times New Roman"/>
              </a:rPr>
              <a:t>Program </a:t>
            </a:r>
            <a:r>
              <a:rPr dirty="0" sz="1800" spc="-5" i="1">
                <a:latin typeface="Times New Roman"/>
                <a:cs typeface="Times New Roman"/>
              </a:rPr>
              <a:t>is </a:t>
            </a:r>
            <a:r>
              <a:rPr dirty="0" sz="1800" i="1">
                <a:latin typeface="Times New Roman"/>
                <a:cs typeface="Times New Roman"/>
              </a:rPr>
              <a:t>expected to </a:t>
            </a:r>
            <a:r>
              <a:rPr dirty="0" sz="1800" spc="-5" i="1">
                <a:latin typeface="Times New Roman"/>
                <a:cs typeface="Times New Roman"/>
              </a:rPr>
              <a:t>set </a:t>
            </a:r>
            <a:r>
              <a:rPr dirty="0" sz="1800" i="1">
                <a:latin typeface="Times New Roman"/>
                <a:cs typeface="Times New Roman"/>
              </a:rPr>
              <a:t>higher </a:t>
            </a:r>
            <a:r>
              <a:rPr dirty="0" sz="1800" spc="-15" i="1">
                <a:latin typeface="Times New Roman"/>
                <a:cs typeface="Times New Roman"/>
              </a:rPr>
              <a:t>targets </a:t>
            </a:r>
            <a:r>
              <a:rPr dirty="0" sz="1800" spc="-5" i="1">
                <a:latin typeface="Times New Roman"/>
                <a:cs typeface="Times New Roman"/>
              </a:rPr>
              <a:t>for </a:t>
            </a:r>
            <a:r>
              <a:rPr dirty="0" sz="1800" i="1">
                <a:latin typeface="Times New Roman"/>
                <a:cs typeface="Times New Roman"/>
              </a:rPr>
              <a:t>the following </a:t>
            </a:r>
            <a:r>
              <a:rPr dirty="0" sz="1800" spc="-5" i="1">
                <a:latin typeface="Times New Roman"/>
                <a:cs typeface="Times New Roman"/>
              </a:rPr>
              <a:t>years as </a:t>
            </a:r>
            <a:r>
              <a:rPr dirty="0" sz="1800" i="1">
                <a:latin typeface="Times New Roman"/>
                <a:cs typeface="Times New Roman"/>
              </a:rPr>
              <a:t>a part of </a:t>
            </a:r>
            <a:r>
              <a:rPr dirty="0" sz="1800" spc="-5" i="1">
                <a:latin typeface="Times New Roman"/>
                <a:cs typeface="Times New Roman"/>
              </a:rPr>
              <a:t>continuous  </a:t>
            </a:r>
            <a:r>
              <a:rPr dirty="0" sz="1800" spc="-10" i="1">
                <a:latin typeface="Times New Roman"/>
                <a:cs typeface="Times New Roman"/>
              </a:rPr>
              <a:t>improvement</a:t>
            </a:r>
            <a:endParaRPr sz="1800">
              <a:latin typeface="Times New Roman"/>
              <a:cs typeface="Times New Roman"/>
            </a:endParaRPr>
          </a:p>
          <a:p>
            <a:pPr algn="just" marL="298450" marR="156210" indent="-285750">
              <a:lnSpc>
                <a:spcPct val="100000"/>
              </a:lnSpc>
              <a:spcBef>
                <a:spcPts val="800"/>
              </a:spcBef>
              <a:buFont typeface="Arial"/>
              <a:buChar char="•"/>
              <a:tabLst>
                <a:tab pos="298450" algn="l"/>
              </a:tabLst>
            </a:pPr>
            <a:r>
              <a:rPr dirty="0" sz="1800" i="1">
                <a:latin typeface="Times New Roman"/>
                <a:cs typeface="Times New Roman"/>
              </a:rPr>
              <a:t>If </a:t>
            </a:r>
            <a:r>
              <a:rPr dirty="0" sz="1800" spc="-15" i="1">
                <a:latin typeface="Times New Roman"/>
                <a:cs typeface="Times New Roman"/>
              </a:rPr>
              <a:t>targets </a:t>
            </a:r>
            <a:r>
              <a:rPr dirty="0" sz="1800" spc="-25" i="1">
                <a:latin typeface="Times New Roman"/>
                <a:cs typeface="Times New Roman"/>
              </a:rPr>
              <a:t>are </a:t>
            </a:r>
            <a:r>
              <a:rPr dirty="0" sz="1800" spc="-5" i="1">
                <a:latin typeface="Times New Roman"/>
                <a:cs typeface="Times New Roman"/>
              </a:rPr>
              <a:t>not </a:t>
            </a:r>
            <a:r>
              <a:rPr dirty="0" sz="1800" i="1">
                <a:latin typeface="Times New Roman"/>
                <a:cs typeface="Times New Roman"/>
              </a:rPr>
              <a:t>achieved the </a:t>
            </a:r>
            <a:r>
              <a:rPr dirty="0" sz="1800" spc="-10" i="1">
                <a:latin typeface="Times New Roman"/>
                <a:cs typeface="Times New Roman"/>
              </a:rPr>
              <a:t>program </a:t>
            </a:r>
            <a:r>
              <a:rPr dirty="0" sz="1800" spc="-5" i="1">
                <a:latin typeface="Times New Roman"/>
                <a:cs typeface="Times New Roman"/>
              </a:rPr>
              <a:t>should </a:t>
            </a:r>
            <a:r>
              <a:rPr dirty="0" sz="1800" i="1">
                <a:latin typeface="Times New Roman"/>
                <a:cs typeface="Times New Roman"/>
              </a:rPr>
              <a:t>put </a:t>
            </a:r>
            <a:r>
              <a:rPr dirty="0" sz="1800" spc="-5" i="1">
                <a:latin typeface="Times New Roman"/>
                <a:cs typeface="Times New Roman"/>
              </a:rPr>
              <a:t>in </a:t>
            </a:r>
            <a:r>
              <a:rPr dirty="0" sz="1800" i="1">
                <a:latin typeface="Times New Roman"/>
                <a:cs typeface="Times New Roman"/>
              </a:rPr>
              <a:t>place an </a:t>
            </a:r>
            <a:r>
              <a:rPr dirty="0" sz="1800" spc="-5" i="1">
                <a:latin typeface="Times New Roman"/>
                <a:cs typeface="Times New Roman"/>
              </a:rPr>
              <a:t>action </a:t>
            </a:r>
            <a:r>
              <a:rPr dirty="0" sz="1800" i="1">
                <a:latin typeface="Times New Roman"/>
                <a:cs typeface="Times New Roman"/>
              </a:rPr>
              <a:t>plan </a:t>
            </a:r>
            <a:r>
              <a:rPr dirty="0" sz="1800" spc="-5" i="1">
                <a:latin typeface="Times New Roman"/>
                <a:cs typeface="Times New Roman"/>
              </a:rPr>
              <a:t>to attain </a:t>
            </a:r>
            <a:r>
              <a:rPr dirty="0" sz="1800" i="1">
                <a:latin typeface="Times New Roman"/>
                <a:cs typeface="Times New Roman"/>
              </a:rPr>
              <a:t>the  </a:t>
            </a:r>
            <a:r>
              <a:rPr dirty="0" sz="1800" spc="-15" i="1">
                <a:latin typeface="Times New Roman"/>
                <a:cs typeface="Times New Roman"/>
              </a:rPr>
              <a:t>target </a:t>
            </a:r>
            <a:r>
              <a:rPr dirty="0" sz="1800" spc="-5" i="1">
                <a:latin typeface="Times New Roman"/>
                <a:cs typeface="Times New Roman"/>
              </a:rPr>
              <a:t>in </a:t>
            </a:r>
            <a:r>
              <a:rPr dirty="0" sz="1800" i="1">
                <a:latin typeface="Times New Roman"/>
                <a:cs typeface="Times New Roman"/>
              </a:rPr>
              <a:t>subsequent</a:t>
            </a:r>
            <a:r>
              <a:rPr dirty="0" sz="1800" spc="10" i="1">
                <a:latin typeface="Times New Roman"/>
                <a:cs typeface="Times New Roman"/>
              </a:rPr>
              <a:t> </a:t>
            </a:r>
            <a:r>
              <a:rPr dirty="0" sz="1800" spc="-5" i="1">
                <a:latin typeface="Times New Roman"/>
                <a:cs typeface="Times New Roman"/>
              </a:rPr>
              <a:t>years</a:t>
            </a:r>
            <a:endParaRPr sz="1800">
              <a:latin typeface="Times New Roman"/>
              <a:cs typeface="Times New Roman"/>
            </a:endParaRPr>
          </a:p>
          <a:p>
            <a:pPr algn="just" marL="298450" marR="158750" indent="-285750">
              <a:lnSpc>
                <a:spcPct val="100000"/>
              </a:lnSpc>
              <a:spcBef>
                <a:spcPts val="805"/>
              </a:spcBef>
              <a:buFont typeface="Arial"/>
              <a:buChar char="•"/>
              <a:tabLst>
                <a:tab pos="298450" algn="l"/>
              </a:tabLst>
            </a:pPr>
            <a:r>
              <a:rPr dirty="0" sz="1800" spc="-5" i="1">
                <a:latin typeface="Times New Roman"/>
                <a:cs typeface="Times New Roman"/>
              </a:rPr>
              <a:t>Similar </a:t>
            </a:r>
            <a:r>
              <a:rPr dirty="0" sz="1800" spc="-15" i="1">
                <a:latin typeface="Times New Roman"/>
                <a:cs typeface="Times New Roman"/>
              </a:rPr>
              <a:t>targets </a:t>
            </a:r>
            <a:r>
              <a:rPr dirty="0" sz="1800" i="1">
                <a:latin typeface="Times New Roman"/>
                <a:cs typeface="Times New Roman"/>
              </a:rPr>
              <a:t>and achievement </a:t>
            </a:r>
            <a:r>
              <a:rPr dirty="0" sz="1800" spc="-25" i="1">
                <a:latin typeface="Times New Roman"/>
                <a:cs typeface="Times New Roman"/>
              </a:rPr>
              <a:t>are </a:t>
            </a:r>
            <a:r>
              <a:rPr dirty="0" sz="1800" spc="-5" i="1">
                <a:latin typeface="Times New Roman"/>
                <a:cs typeface="Times New Roman"/>
              </a:rPr>
              <a:t>to </a:t>
            </a:r>
            <a:r>
              <a:rPr dirty="0" sz="1800" i="1">
                <a:latin typeface="Times New Roman"/>
                <a:cs typeface="Times New Roman"/>
              </a:rPr>
              <a:t>be stated </a:t>
            </a:r>
            <a:r>
              <a:rPr dirty="0" sz="1800" spc="-5" i="1">
                <a:latin typeface="Times New Roman"/>
                <a:cs typeface="Times New Roman"/>
              </a:rPr>
              <a:t>for </a:t>
            </a:r>
            <a:r>
              <a:rPr dirty="0" sz="1800" i="1">
                <a:latin typeface="Times New Roman"/>
                <a:cs typeface="Times New Roman"/>
              </a:rPr>
              <a:t>the other </a:t>
            </a:r>
            <a:r>
              <a:rPr dirty="0" sz="1800" spc="-5" i="1">
                <a:latin typeface="Times New Roman"/>
                <a:cs typeface="Times New Roman"/>
              </a:rPr>
              <a:t>midterm tests/internal  </a:t>
            </a:r>
            <a:r>
              <a:rPr dirty="0" sz="1800" spc="-5" i="1">
                <a:latin typeface="Times New Roman"/>
                <a:cs typeface="Times New Roman"/>
              </a:rPr>
              <a:t>assessment instruments</a:t>
            </a:r>
            <a:endParaRPr sz="1800">
              <a:latin typeface="Times New Roman"/>
              <a:cs typeface="Times New Roman"/>
            </a:endParaRPr>
          </a:p>
        </p:txBody>
      </p:sp>
      <p:sp>
        <p:nvSpPr>
          <p:cNvPr id="9" name="object 9"/>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22" y="0"/>
            <a:ext cx="9904095" cy="6858000"/>
            <a:chOff x="2222" y="0"/>
            <a:chExt cx="9904095" cy="6858000"/>
          </a:xfrm>
        </p:grpSpPr>
        <p:sp>
          <p:nvSpPr>
            <p:cNvPr id="3" name="object 3"/>
            <p:cNvSpPr/>
            <p:nvPr/>
          </p:nvSpPr>
          <p:spPr>
            <a:xfrm>
              <a:off x="728472" y="1066800"/>
              <a:ext cx="7181088" cy="576681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446276" y="79247"/>
              <a:ext cx="2756916" cy="774953"/>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3759707" y="79247"/>
              <a:ext cx="562356" cy="774953"/>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3878580" y="79247"/>
              <a:ext cx="3945635" cy="774953"/>
            </a:xfrm>
            <a:prstGeom prst="rect">
              <a:avLst/>
            </a:prstGeom>
            <a:blipFill>
              <a:blip r:embed="rId5" cstate="print"/>
              <a:stretch>
                <a:fillRect/>
              </a:stretch>
            </a:blipFill>
          </p:spPr>
          <p:txBody>
            <a:bodyPr wrap="square" lIns="0" tIns="0" rIns="0" bIns="0" rtlCol="0"/>
            <a:lstStyle/>
            <a:p/>
          </p:txBody>
        </p:sp>
      </p:grpSp>
      <p:sp>
        <p:nvSpPr>
          <p:cNvPr id="7" name="object 7"/>
          <p:cNvSpPr txBox="1">
            <a:spLocks noGrp="1"/>
          </p:cNvSpPr>
          <p:nvPr>
            <p:ph type="title"/>
          </p:nvPr>
        </p:nvSpPr>
        <p:spPr>
          <a:xfrm>
            <a:off x="1655572" y="148844"/>
            <a:ext cx="5962650" cy="467359"/>
          </a:xfrm>
          <a:prstGeom prst="rect"/>
        </p:spPr>
        <p:txBody>
          <a:bodyPr wrap="square" lIns="0" tIns="12065" rIns="0" bIns="0" rtlCol="0" vert="horz">
            <a:spAutoFit/>
          </a:bodyPr>
          <a:lstStyle/>
          <a:p>
            <a:pPr marL="12700">
              <a:lnSpc>
                <a:spcPct val="100000"/>
              </a:lnSpc>
              <a:spcBef>
                <a:spcPts val="95"/>
              </a:spcBef>
            </a:pPr>
            <a:r>
              <a:rPr dirty="0" sz="2900" spc="-5">
                <a:solidFill>
                  <a:srgbClr val="C00000"/>
                </a:solidFill>
                <a:latin typeface="Gill Sans MT"/>
                <a:cs typeface="Gill Sans MT"/>
              </a:rPr>
              <a:t>Example of CO-attainment </a:t>
            </a:r>
            <a:r>
              <a:rPr dirty="0" sz="2900" spc="-15">
                <a:solidFill>
                  <a:srgbClr val="C00000"/>
                </a:solidFill>
                <a:latin typeface="Gill Sans MT"/>
                <a:cs typeface="Gill Sans MT"/>
              </a:rPr>
              <a:t>for </a:t>
            </a:r>
            <a:r>
              <a:rPr dirty="0" sz="2900" spc="-5">
                <a:solidFill>
                  <a:srgbClr val="C00000"/>
                </a:solidFill>
                <a:latin typeface="Gill Sans MT"/>
                <a:cs typeface="Gill Sans MT"/>
              </a:rPr>
              <a:t>a</a:t>
            </a:r>
            <a:r>
              <a:rPr dirty="0" sz="2900" spc="35">
                <a:solidFill>
                  <a:srgbClr val="C00000"/>
                </a:solidFill>
                <a:latin typeface="Gill Sans MT"/>
                <a:cs typeface="Gill Sans MT"/>
              </a:rPr>
              <a:t> </a:t>
            </a:r>
            <a:r>
              <a:rPr dirty="0" sz="2900" spc="-5">
                <a:solidFill>
                  <a:srgbClr val="C00000"/>
                </a:solidFill>
                <a:latin typeface="Gill Sans MT"/>
                <a:cs typeface="Gill Sans MT"/>
              </a:rPr>
              <a:t>course</a:t>
            </a:r>
            <a:endParaRPr sz="2900">
              <a:latin typeface="Gill Sans MT"/>
              <a:cs typeface="Gill Sans MT"/>
            </a:endParaRPr>
          </a:p>
        </p:txBody>
      </p:sp>
      <p:sp>
        <p:nvSpPr>
          <p:cNvPr id="8" name="object 8"/>
          <p:cNvSpPr/>
          <p:nvPr/>
        </p:nvSpPr>
        <p:spPr>
          <a:xfrm>
            <a:off x="6848856" y="566927"/>
            <a:ext cx="2535936" cy="2218944"/>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86" y="0"/>
            <a:ext cx="9904095" cy="6858000"/>
            <a:chOff x="2286" y="0"/>
            <a:chExt cx="9904095" cy="6858000"/>
          </a:xfrm>
        </p:grpSpPr>
        <p:sp>
          <p:nvSpPr>
            <p:cNvPr id="3" name="object 3"/>
            <p:cNvSpPr/>
            <p:nvPr/>
          </p:nvSpPr>
          <p:spPr>
            <a:xfrm>
              <a:off x="1362455" y="743712"/>
              <a:ext cx="7973568" cy="588873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446275" y="79247"/>
              <a:ext cx="2756916" cy="774953"/>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3759707" y="79247"/>
              <a:ext cx="562356" cy="774953"/>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3878580" y="79247"/>
              <a:ext cx="3945635" cy="774953"/>
            </a:xfrm>
            <a:prstGeom prst="rect">
              <a:avLst/>
            </a:prstGeom>
            <a:blipFill>
              <a:blip r:embed="rId5" cstate="print"/>
              <a:stretch>
                <a:fillRect/>
              </a:stretch>
            </a:blipFill>
          </p:spPr>
          <p:txBody>
            <a:bodyPr wrap="square" lIns="0" tIns="0" rIns="0" bIns="0" rtlCol="0"/>
            <a:lstStyle/>
            <a:p/>
          </p:txBody>
        </p:sp>
      </p:grpSp>
      <p:sp>
        <p:nvSpPr>
          <p:cNvPr id="7" name="object 7"/>
          <p:cNvSpPr txBox="1">
            <a:spLocks noGrp="1"/>
          </p:cNvSpPr>
          <p:nvPr>
            <p:ph type="title"/>
          </p:nvPr>
        </p:nvSpPr>
        <p:spPr>
          <a:xfrm>
            <a:off x="1655572" y="148844"/>
            <a:ext cx="5962650" cy="467359"/>
          </a:xfrm>
          <a:prstGeom prst="rect"/>
        </p:spPr>
        <p:txBody>
          <a:bodyPr wrap="square" lIns="0" tIns="12065" rIns="0" bIns="0" rtlCol="0" vert="horz">
            <a:spAutoFit/>
          </a:bodyPr>
          <a:lstStyle/>
          <a:p>
            <a:pPr marL="12700">
              <a:lnSpc>
                <a:spcPct val="100000"/>
              </a:lnSpc>
              <a:spcBef>
                <a:spcPts val="95"/>
              </a:spcBef>
            </a:pPr>
            <a:r>
              <a:rPr dirty="0" sz="2900" spc="-5">
                <a:solidFill>
                  <a:srgbClr val="C00000"/>
                </a:solidFill>
                <a:latin typeface="Gill Sans MT"/>
                <a:cs typeface="Gill Sans MT"/>
              </a:rPr>
              <a:t>Example of CO-attainment </a:t>
            </a:r>
            <a:r>
              <a:rPr dirty="0" sz="2900" spc="-15">
                <a:solidFill>
                  <a:srgbClr val="C00000"/>
                </a:solidFill>
                <a:latin typeface="Gill Sans MT"/>
                <a:cs typeface="Gill Sans MT"/>
              </a:rPr>
              <a:t>for </a:t>
            </a:r>
            <a:r>
              <a:rPr dirty="0" sz="2900" spc="-5">
                <a:solidFill>
                  <a:srgbClr val="C00000"/>
                </a:solidFill>
                <a:latin typeface="Gill Sans MT"/>
                <a:cs typeface="Gill Sans MT"/>
              </a:rPr>
              <a:t>a</a:t>
            </a:r>
            <a:r>
              <a:rPr dirty="0" sz="2900" spc="35">
                <a:solidFill>
                  <a:srgbClr val="C00000"/>
                </a:solidFill>
                <a:latin typeface="Gill Sans MT"/>
                <a:cs typeface="Gill Sans MT"/>
              </a:rPr>
              <a:t> </a:t>
            </a:r>
            <a:r>
              <a:rPr dirty="0" sz="2900" spc="-5">
                <a:solidFill>
                  <a:srgbClr val="C00000"/>
                </a:solidFill>
                <a:latin typeface="Gill Sans MT"/>
                <a:cs typeface="Gill Sans MT"/>
              </a:rPr>
              <a:t>course</a:t>
            </a:r>
            <a:endParaRPr sz="2900">
              <a:latin typeface="Gill Sans MT"/>
              <a:cs typeface="Gill Sans M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86" y="0"/>
            <a:ext cx="9904095" cy="6858000"/>
            <a:chOff x="2286" y="0"/>
            <a:chExt cx="9904095" cy="6858000"/>
          </a:xfrm>
        </p:grpSpPr>
        <p:sp>
          <p:nvSpPr>
            <p:cNvPr id="3" name="object 3"/>
            <p:cNvSpPr/>
            <p:nvPr/>
          </p:nvSpPr>
          <p:spPr>
            <a:xfrm>
              <a:off x="1502663" y="761999"/>
              <a:ext cx="7254240" cy="609599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446275" y="79247"/>
              <a:ext cx="2756916" cy="774953"/>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3759707" y="79247"/>
              <a:ext cx="562356" cy="774953"/>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3878580" y="79247"/>
              <a:ext cx="3945635" cy="774953"/>
            </a:xfrm>
            <a:prstGeom prst="rect">
              <a:avLst/>
            </a:prstGeom>
            <a:blipFill>
              <a:blip r:embed="rId5" cstate="print"/>
              <a:stretch>
                <a:fillRect/>
              </a:stretch>
            </a:blipFill>
          </p:spPr>
          <p:txBody>
            <a:bodyPr wrap="square" lIns="0" tIns="0" rIns="0" bIns="0" rtlCol="0"/>
            <a:lstStyle/>
            <a:p/>
          </p:txBody>
        </p:sp>
      </p:grpSp>
      <p:sp>
        <p:nvSpPr>
          <p:cNvPr id="7" name="object 7"/>
          <p:cNvSpPr txBox="1">
            <a:spLocks noGrp="1"/>
          </p:cNvSpPr>
          <p:nvPr>
            <p:ph type="title"/>
          </p:nvPr>
        </p:nvSpPr>
        <p:spPr>
          <a:xfrm>
            <a:off x="1655572" y="148844"/>
            <a:ext cx="5962650" cy="467359"/>
          </a:xfrm>
          <a:prstGeom prst="rect"/>
        </p:spPr>
        <p:txBody>
          <a:bodyPr wrap="square" lIns="0" tIns="12065" rIns="0" bIns="0" rtlCol="0" vert="horz">
            <a:spAutoFit/>
          </a:bodyPr>
          <a:lstStyle/>
          <a:p>
            <a:pPr marL="12700">
              <a:lnSpc>
                <a:spcPct val="100000"/>
              </a:lnSpc>
              <a:spcBef>
                <a:spcPts val="95"/>
              </a:spcBef>
            </a:pPr>
            <a:r>
              <a:rPr dirty="0" sz="2900" spc="-5">
                <a:solidFill>
                  <a:srgbClr val="C00000"/>
                </a:solidFill>
                <a:latin typeface="Gill Sans MT"/>
                <a:cs typeface="Gill Sans MT"/>
              </a:rPr>
              <a:t>Example of CO-attainment </a:t>
            </a:r>
            <a:r>
              <a:rPr dirty="0" sz="2900" spc="-15">
                <a:solidFill>
                  <a:srgbClr val="C00000"/>
                </a:solidFill>
                <a:latin typeface="Gill Sans MT"/>
                <a:cs typeface="Gill Sans MT"/>
              </a:rPr>
              <a:t>for </a:t>
            </a:r>
            <a:r>
              <a:rPr dirty="0" sz="2900" spc="-5">
                <a:solidFill>
                  <a:srgbClr val="C00000"/>
                </a:solidFill>
                <a:latin typeface="Gill Sans MT"/>
                <a:cs typeface="Gill Sans MT"/>
              </a:rPr>
              <a:t>a</a:t>
            </a:r>
            <a:r>
              <a:rPr dirty="0" sz="2900" spc="35">
                <a:solidFill>
                  <a:srgbClr val="C00000"/>
                </a:solidFill>
                <a:latin typeface="Gill Sans MT"/>
                <a:cs typeface="Gill Sans MT"/>
              </a:rPr>
              <a:t> </a:t>
            </a:r>
            <a:r>
              <a:rPr dirty="0" sz="2900" spc="-5">
                <a:solidFill>
                  <a:srgbClr val="C00000"/>
                </a:solidFill>
                <a:latin typeface="Gill Sans MT"/>
                <a:cs typeface="Gill Sans MT"/>
              </a:rPr>
              <a:t>course</a:t>
            </a:r>
            <a:endParaRPr sz="2900">
              <a:latin typeface="Gill Sans MT"/>
              <a:cs typeface="Gill Sans M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86" y="0"/>
            <a:ext cx="9904095" cy="6858000"/>
            <a:chOff x="2286" y="0"/>
            <a:chExt cx="9904095" cy="6858000"/>
          </a:xfrm>
        </p:grpSpPr>
        <p:sp>
          <p:nvSpPr>
            <p:cNvPr id="3" name="object 3"/>
            <p:cNvSpPr/>
            <p:nvPr/>
          </p:nvSpPr>
          <p:spPr>
            <a:xfrm>
              <a:off x="1575816" y="822960"/>
              <a:ext cx="7321296" cy="603503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446275" y="79247"/>
              <a:ext cx="2756916" cy="774953"/>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3759707" y="79247"/>
              <a:ext cx="562356" cy="774953"/>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3878580" y="79247"/>
              <a:ext cx="3945635" cy="774953"/>
            </a:xfrm>
            <a:prstGeom prst="rect">
              <a:avLst/>
            </a:prstGeom>
            <a:blipFill>
              <a:blip r:embed="rId5" cstate="print"/>
              <a:stretch>
                <a:fillRect/>
              </a:stretch>
            </a:blipFill>
          </p:spPr>
          <p:txBody>
            <a:bodyPr wrap="square" lIns="0" tIns="0" rIns="0" bIns="0" rtlCol="0"/>
            <a:lstStyle/>
            <a:p/>
          </p:txBody>
        </p:sp>
      </p:grpSp>
      <p:sp>
        <p:nvSpPr>
          <p:cNvPr id="7" name="object 7"/>
          <p:cNvSpPr txBox="1">
            <a:spLocks noGrp="1"/>
          </p:cNvSpPr>
          <p:nvPr>
            <p:ph type="title"/>
          </p:nvPr>
        </p:nvSpPr>
        <p:spPr>
          <a:xfrm>
            <a:off x="1655572" y="148844"/>
            <a:ext cx="5962650" cy="467359"/>
          </a:xfrm>
          <a:prstGeom prst="rect"/>
        </p:spPr>
        <p:txBody>
          <a:bodyPr wrap="square" lIns="0" tIns="12065" rIns="0" bIns="0" rtlCol="0" vert="horz">
            <a:spAutoFit/>
          </a:bodyPr>
          <a:lstStyle/>
          <a:p>
            <a:pPr marL="12700">
              <a:lnSpc>
                <a:spcPct val="100000"/>
              </a:lnSpc>
              <a:spcBef>
                <a:spcPts val="95"/>
              </a:spcBef>
            </a:pPr>
            <a:r>
              <a:rPr dirty="0" sz="2900" spc="-5">
                <a:solidFill>
                  <a:srgbClr val="C00000"/>
                </a:solidFill>
                <a:latin typeface="Gill Sans MT"/>
                <a:cs typeface="Gill Sans MT"/>
              </a:rPr>
              <a:t>Example of CO-attainment </a:t>
            </a:r>
            <a:r>
              <a:rPr dirty="0" sz="2900" spc="-15">
                <a:solidFill>
                  <a:srgbClr val="C00000"/>
                </a:solidFill>
                <a:latin typeface="Gill Sans MT"/>
                <a:cs typeface="Gill Sans MT"/>
              </a:rPr>
              <a:t>for </a:t>
            </a:r>
            <a:r>
              <a:rPr dirty="0" sz="2900" spc="-5">
                <a:solidFill>
                  <a:srgbClr val="C00000"/>
                </a:solidFill>
                <a:latin typeface="Gill Sans MT"/>
                <a:cs typeface="Gill Sans MT"/>
              </a:rPr>
              <a:t>a</a:t>
            </a:r>
            <a:r>
              <a:rPr dirty="0" sz="2900" spc="35">
                <a:solidFill>
                  <a:srgbClr val="C00000"/>
                </a:solidFill>
                <a:latin typeface="Gill Sans MT"/>
                <a:cs typeface="Gill Sans MT"/>
              </a:rPr>
              <a:t> </a:t>
            </a:r>
            <a:r>
              <a:rPr dirty="0" sz="2900" spc="-5">
                <a:solidFill>
                  <a:srgbClr val="C00000"/>
                </a:solidFill>
                <a:latin typeface="Gill Sans MT"/>
                <a:cs typeface="Gill Sans MT"/>
              </a:rPr>
              <a:t>course</a:t>
            </a:r>
            <a:endParaRPr sz="2900">
              <a:latin typeface="Gill Sans MT"/>
              <a:cs typeface="Gill Sans M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grpSp>
        <p:nvGrpSpPr>
          <p:cNvPr id="3" name="object 3"/>
          <p:cNvGrpSpPr/>
          <p:nvPr/>
        </p:nvGrpSpPr>
        <p:grpSpPr>
          <a:xfrm>
            <a:off x="2222" y="0"/>
            <a:ext cx="9904095" cy="6858000"/>
            <a:chOff x="2222" y="0"/>
            <a:chExt cx="9904095" cy="6858000"/>
          </a:xfrm>
        </p:grpSpPr>
        <p:sp>
          <p:nvSpPr>
            <p:cNvPr id="4" name="object 4"/>
            <p:cNvSpPr/>
            <p:nvPr/>
          </p:nvSpPr>
          <p:spPr>
            <a:xfrm>
              <a:off x="3809" y="3429"/>
              <a:ext cx="887730" cy="819785"/>
            </a:xfrm>
            <a:custGeom>
              <a:avLst/>
              <a:gdLst/>
              <a:ahLst/>
              <a:cxnLst/>
              <a:rect l="l" t="t" r="r" b="b"/>
              <a:pathLst>
                <a:path w="887730" h="819785">
                  <a:moveTo>
                    <a:pt x="887730" y="0"/>
                  </a:moveTo>
                  <a:lnTo>
                    <a:pt x="0" y="0"/>
                  </a:lnTo>
                  <a:lnTo>
                    <a:pt x="0" y="819531"/>
                  </a:lnTo>
                  <a:lnTo>
                    <a:pt x="50375" y="818233"/>
                  </a:lnTo>
                  <a:lnTo>
                    <a:pt x="100013" y="814387"/>
                  </a:lnTo>
                  <a:lnTo>
                    <a:pt x="148839" y="808062"/>
                  </a:lnTo>
                  <a:lnTo>
                    <a:pt x="196777" y="799327"/>
                  </a:lnTo>
                  <a:lnTo>
                    <a:pt x="243754" y="788251"/>
                  </a:lnTo>
                  <a:lnTo>
                    <a:pt x="289694" y="774904"/>
                  </a:lnTo>
                  <a:lnTo>
                    <a:pt x="334521" y="759353"/>
                  </a:lnTo>
                  <a:lnTo>
                    <a:pt x="378162" y="741669"/>
                  </a:lnTo>
                  <a:lnTo>
                    <a:pt x="420541" y="721921"/>
                  </a:lnTo>
                  <a:lnTo>
                    <a:pt x="461583" y="700178"/>
                  </a:lnTo>
                  <a:lnTo>
                    <a:pt x="501213" y="676509"/>
                  </a:lnTo>
                  <a:lnTo>
                    <a:pt x="539357" y="650984"/>
                  </a:lnTo>
                  <a:lnTo>
                    <a:pt x="575939" y="623671"/>
                  </a:lnTo>
                  <a:lnTo>
                    <a:pt x="610885" y="594639"/>
                  </a:lnTo>
                  <a:lnTo>
                    <a:pt x="644119" y="563958"/>
                  </a:lnTo>
                  <a:lnTo>
                    <a:pt x="675567" y="531698"/>
                  </a:lnTo>
                  <a:lnTo>
                    <a:pt x="705154" y="497926"/>
                  </a:lnTo>
                  <a:lnTo>
                    <a:pt x="732804" y="462713"/>
                  </a:lnTo>
                  <a:lnTo>
                    <a:pt x="758443" y="426127"/>
                  </a:lnTo>
                  <a:lnTo>
                    <a:pt x="781996" y="388238"/>
                  </a:lnTo>
                  <a:lnTo>
                    <a:pt x="803387" y="349114"/>
                  </a:lnTo>
                  <a:lnTo>
                    <a:pt x="822543" y="308826"/>
                  </a:lnTo>
                  <a:lnTo>
                    <a:pt x="839388" y="267442"/>
                  </a:lnTo>
                  <a:lnTo>
                    <a:pt x="853847" y="225031"/>
                  </a:lnTo>
                  <a:lnTo>
                    <a:pt x="865845" y="181663"/>
                  </a:lnTo>
                  <a:lnTo>
                    <a:pt x="875307" y="137407"/>
                  </a:lnTo>
                  <a:lnTo>
                    <a:pt x="882158" y="92331"/>
                  </a:lnTo>
                  <a:lnTo>
                    <a:pt x="886324" y="46506"/>
                  </a:lnTo>
                  <a:lnTo>
                    <a:pt x="887730" y="0"/>
                  </a:lnTo>
                  <a:close/>
                </a:path>
              </a:pathLst>
            </a:custGeom>
            <a:solidFill>
              <a:srgbClr val="FDF9F4">
                <a:alpha val="32940"/>
              </a:srgbClr>
            </a:solidFill>
          </p:spPr>
          <p:txBody>
            <a:bodyPr wrap="square" lIns="0" tIns="0" rIns="0" bIns="0" rtlCol="0"/>
            <a:lstStyle/>
            <a:p/>
          </p:txBody>
        </p:sp>
        <p:sp>
          <p:nvSpPr>
            <p:cNvPr id="5" name="object 5"/>
            <p:cNvSpPr/>
            <p:nvPr/>
          </p:nvSpPr>
          <p:spPr>
            <a:xfrm>
              <a:off x="3809" y="3429"/>
              <a:ext cx="887730" cy="819785"/>
            </a:xfrm>
            <a:custGeom>
              <a:avLst/>
              <a:gdLst/>
              <a:ahLst/>
              <a:cxnLst/>
              <a:rect l="l" t="t" r="r" b="b"/>
              <a:pathLst>
                <a:path w="887730" h="819785">
                  <a:moveTo>
                    <a:pt x="887730" y="0"/>
                  </a:moveTo>
                  <a:lnTo>
                    <a:pt x="886324" y="46506"/>
                  </a:lnTo>
                  <a:lnTo>
                    <a:pt x="882158" y="92331"/>
                  </a:lnTo>
                  <a:lnTo>
                    <a:pt x="875307" y="137407"/>
                  </a:lnTo>
                  <a:lnTo>
                    <a:pt x="865845" y="181663"/>
                  </a:lnTo>
                  <a:lnTo>
                    <a:pt x="853847" y="225031"/>
                  </a:lnTo>
                  <a:lnTo>
                    <a:pt x="839388" y="267442"/>
                  </a:lnTo>
                  <a:lnTo>
                    <a:pt x="822543" y="308826"/>
                  </a:lnTo>
                  <a:lnTo>
                    <a:pt x="803387" y="349114"/>
                  </a:lnTo>
                  <a:lnTo>
                    <a:pt x="781996" y="388238"/>
                  </a:lnTo>
                  <a:lnTo>
                    <a:pt x="758443" y="426127"/>
                  </a:lnTo>
                  <a:lnTo>
                    <a:pt x="732804" y="462713"/>
                  </a:lnTo>
                  <a:lnTo>
                    <a:pt x="705154" y="497926"/>
                  </a:lnTo>
                  <a:lnTo>
                    <a:pt x="675567" y="531698"/>
                  </a:lnTo>
                  <a:lnTo>
                    <a:pt x="644119" y="563958"/>
                  </a:lnTo>
                  <a:lnTo>
                    <a:pt x="610885" y="594639"/>
                  </a:lnTo>
                  <a:lnTo>
                    <a:pt x="575939" y="623671"/>
                  </a:lnTo>
                  <a:lnTo>
                    <a:pt x="539357" y="650984"/>
                  </a:lnTo>
                  <a:lnTo>
                    <a:pt x="501213" y="676509"/>
                  </a:lnTo>
                  <a:lnTo>
                    <a:pt x="461583" y="700178"/>
                  </a:lnTo>
                  <a:lnTo>
                    <a:pt x="420541" y="721921"/>
                  </a:lnTo>
                  <a:lnTo>
                    <a:pt x="378162" y="741669"/>
                  </a:lnTo>
                  <a:lnTo>
                    <a:pt x="334521" y="759353"/>
                  </a:lnTo>
                  <a:lnTo>
                    <a:pt x="289694" y="774904"/>
                  </a:lnTo>
                  <a:lnTo>
                    <a:pt x="243754" y="788251"/>
                  </a:lnTo>
                  <a:lnTo>
                    <a:pt x="196777" y="799327"/>
                  </a:lnTo>
                  <a:lnTo>
                    <a:pt x="148839" y="808062"/>
                  </a:lnTo>
                  <a:lnTo>
                    <a:pt x="100013" y="814387"/>
                  </a:lnTo>
                  <a:lnTo>
                    <a:pt x="50375" y="818233"/>
                  </a:lnTo>
                  <a:lnTo>
                    <a:pt x="0" y="819531"/>
                  </a:lnTo>
                  <a:lnTo>
                    <a:pt x="0" y="0"/>
                  </a:lnTo>
                  <a:lnTo>
                    <a:pt x="887730" y="0"/>
                  </a:lnTo>
                  <a:close/>
                </a:path>
              </a:pathLst>
            </a:custGeom>
            <a:ln w="3175">
              <a:solidFill>
                <a:srgbClr val="D2C39E"/>
              </a:solidFill>
            </a:ln>
          </p:spPr>
          <p:txBody>
            <a:bodyPr wrap="square" lIns="0" tIns="0" rIns="0" bIns="0" rtlCol="0"/>
            <a:lstStyle/>
            <a:p/>
          </p:txBody>
        </p:sp>
        <p:sp>
          <p:nvSpPr>
            <p:cNvPr id="6" name="object 6"/>
            <p:cNvSpPr/>
            <p:nvPr/>
          </p:nvSpPr>
          <p:spPr>
            <a:xfrm>
              <a:off x="168402" y="32003"/>
              <a:ext cx="1872995" cy="1731264"/>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80"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9550" y="1040891"/>
              <a:ext cx="1184910" cy="1158239"/>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7" y="1031703"/>
              <a:ext cx="1175506"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7" y="1031703"/>
              <a:ext cx="1176020" cy="1149985"/>
            </a:xfrm>
            <a:custGeom>
              <a:avLst/>
              <a:gdLst/>
              <a:ahLst/>
              <a:cxnLst/>
              <a:rect l="l" t="t" r="r" b="b"/>
              <a:pathLst>
                <a:path w="1176020" h="1149985">
                  <a:moveTo>
                    <a:pt x="111160" y="194354"/>
                  </a:moveTo>
                  <a:lnTo>
                    <a:pt x="140945" y="160272"/>
                  </a:lnTo>
                  <a:lnTo>
                    <a:pt x="173180" y="129434"/>
                  </a:lnTo>
                  <a:lnTo>
                    <a:pt x="207653" y="101852"/>
                  </a:lnTo>
                  <a:lnTo>
                    <a:pt x="244155" y="77541"/>
                  </a:lnTo>
                  <a:lnTo>
                    <a:pt x="282473" y="56512"/>
                  </a:lnTo>
                  <a:lnTo>
                    <a:pt x="322397" y="38778"/>
                  </a:lnTo>
                  <a:lnTo>
                    <a:pt x="363715" y="24354"/>
                  </a:lnTo>
                  <a:lnTo>
                    <a:pt x="406216" y="13250"/>
                  </a:lnTo>
                  <a:lnTo>
                    <a:pt x="449689" y="5482"/>
                  </a:lnTo>
                  <a:lnTo>
                    <a:pt x="493922" y="1060"/>
                  </a:lnTo>
                  <a:lnTo>
                    <a:pt x="538705" y="0"/>
                  </a:lnTo>
                  <a:lnTo>
                    <a:pt x="583827" y="2312"/>
                  </a:lnTo>
                  <a:lnTo>
                    <a:pt x="629076" y="8011"/>
                  </a:lnTo>
                  <a:lnTo>
                    <a:pt x="674241" y="17109"/>
                  </a:lnTo>
                  <a:lnTo>
                    <a:pt x="719111" y="29619"/>
                  </a:lnTo>
                  <a:lnTo>
                    <a:pt x="763475" y="45555"/>
                  </a:lnTo>
                  <a:lnTo>
                    <a:pt x="807121" y="64929"/>
                  </a:lnTo>
                  <a:lnTo>
                    <a:pt x="849839" y="87754"/>
                  </a:lnTo>
                  <a:lnTo>
                    <a:pt x="891417" y="114042"/>
                  </a:lnTo>
                  <a:lnTo>
                    <a:pt x="931644" y="143808"/>
                  </a:lnTo>
                  <a:lnTo>
                    <a:pt x="969594" y="176431"/>
                  </a:lnTo>
                  <a:lnTo>
                    <a:pt x="1004454" y="211142"/>
                  </a:lnTo>
                  <a:lnTo>
                    <a:pt x="1036188" y="247733"/>
                  </a:lnTo>
                  <a:lnTo>
                    <a:pt x="1064763" y="285995"/>
                  </a:lnTo>
                  <a:lnTo>
                    <a:pt x="1090143" y="325720"/>
                  </a:lnTo>
                  <a:lnTo>
                    <a:pt x="1112296" y="366698"/>
                  </a:lnTo>
                  <a:lnTo>
                    <a:pt x="1131186" y="408721"/>
                  </a:lnTo>
                  <a:lnTo>
                    <a:pt x="1146780" y="451579"/>
                  </a:lnTo>
                  <a:lnTo>
                    <a:pt x="1159043" y="495065"/>
                  </a:lnTo>
                  <a:lnTo>
                    <a:pt x="1167941" y="538969"/>
                  </a:lnTo>
                  <a:lnTo>
                    <a:pt x="1173440" y="583082"/>
                  </a:lnTo>
                  <a:lnTo>
                    <a:pt x="1175506" y="627197"/>
                  </a:lnTo>
                  <a:lnTo>
                    <a:pt x="1174104" y="671103"/>
                  </a:lnTo>
                  <a:lnTo>
                    <a:pt x="1169200" y="714593"/>
                  </a:lnTo>
                  <a:lnTo>
                    <a:pt x="1160760" y="757456"/>
                  </a:lnTo>
                  <a:lnTo>
                    <a:pt x="1148749" y="799486"/>
                  </a:lnTo>
                  <a:lnTo>
                    <a:pt x="1133134" y="840472"/>
                  </a:lnTo>
                  <a:lnTo>
                    <a:pt x="1113881" y="880207"/>
                  </a:lnTo>
                  <a:lnTo>
                    <a:pt x="1090954" y="918480"/>
                  </a:lnTo>
                  <a:lnTo>
                    <a:pt x="1064320" y="955084"/>
                  </a:lnTo>
                  <a:lnTo>
                    <a:pt x="1034534" y="989166"/>
                  </a:lnTo>
                  <a:lnTo>
                    <a:pt x="1002297" y="1020005"/>
                  </a:lnTo>
                  <a:lnTo>
                    <a:pt x="967822" y="1047586"/>
                  </a:lnTo>
                  <a:lnTo>
                    <a:pt x="931319" y="1071898"/>
                  </a:lnTo>
                  <a:lnTo>
                    <a:pt x="893000" y="1092927"/>
                  </a:lnTo>
                  <a:lnTo>
                    <a:pt x="853075" y="1110660"/>
                  </a:lnTo>
                  <a:lnTo>
                    <a:pt x="811757" y="1125085"/>
                  </a:lnTo>
                  <a:lnTo>
                    <a:pt x="769255" y="1136188"/>
                  </a:lnTo>
                  <a:lnTo>
                    <a:pt x="725781" y="1143957"/>
                  </a:lnTo>
                  <a:lnTo>
                    <a:pt x="681547" y="1148378"/>
                  </a:lnTo>
                  <a:lnTo>
                    <a:pt x="636764" y="1149439"/>
                  </a:lnTo>
                  <a:lnTo>
                    <a:pt x="591641" y="1147127"/>
                  </a:lnTo>
                  <a:lnTo>
                    <a:pt x="546392" y="1141428"/>
                  </a:lnTo>
                  <a:lnTo>
                    <a:pt x="501227" y="1132330"/>
                  </a:lnTo>
                  <a:lnTo>
                    <a:pt x="456357" y="1119819"/>
                  </a:lnTo>
                  <a:lnTo>
                    <a:pt x="411993" y="1103884"/>
                  </a:lnTo>
                  <a:lnTo>
                    <a:pt x="368347" y="1084510"/>
                  </a:lnTo>
                  <a:lnTo>
                    <a:pt x="325629" y="1061685"/>
                  </a:lnTo>
                  <a:lnTo>
                    <a:pt x="284051" y="1035396"/>
                  </a:lnTo>
                  <a:lnTo>
                    <a:pt x="243824" y="1005630"/>
                  </a:lnTo>
                  <a:lnTo>
                    <a:pt x="205877" y="972991"/>
                  </a:lnTo>
                  <a:lnTo>
                    <a:pt x="171022" y="938266"/>
                  </a:lnTo>
                  <a:lnTo>
                    <a:pt x="139292" y="901664"/>
                  </a:lnTo>
                  <a:lnTo>
                    <a:pt x="110721" y="863394"/>
                  </a:lnTo>
                  <a:lnTo>
                    <a:pt x="85344" y="823665"/>
                  </a:lnTo>
                  <a:lnTo>
                    <a:pt x="63195" y="782685"/>
                  </a:lnTo>
                  <a:lnTo>
                    <a:pt x="44308" y="740662"/>
                  </a:lnTo>
                  <a:lnTo>
                    <a:pt x="28718" y="697805"/>
                  </a:lnTo>
                  <a:lnTo>
                    <a:pt x="16457" y="654322"/>
                  </a:lnTo>
                  <a:lnTo>
                    <a:pt x="7561" y="610422"/>
                  </a:lnTo>
                  <a:lnTo>
                    <a:pt x="2064" y="566314"/>
                  </a:lnTo>
                  <a:lnTo>
                    <a:pt x="0" y="522205"/>
                  </a:lnTo>
                  <a:lnTo>
                    <a:pt x="1402" y="478305"/>
                  </a:lnTo>
                  <a:lnTo>
                    <a:pt x="6305" y="434822"/>
                  </a:lnTo>
                  <a:lnTo>
                    <a:pt x="14744" y="391964"/>
                  </a:lnTo>
                  <a:lnTo>
                    <a:pt x="26752" y="349941"/>
                  </a:lnTo>
                  <a:lnTo>
                    <a:pt x="42363" y="308959"/>
                  </a:lnTo>
                  <a:lnTo>
                    <a:pt x="61612" y="269229"/>
                  </a:lnTo>
                  <a:lnTo>
                    <a:pt x="84533" y="230957"/>
                  </a:lnTo>
                  <a:lnTo>
                    <a:pt x="111160" y="194354"/>
                  </a:lnTo>
                  <a:close/>
                </a:path>
                <a:path w="1176020" h="1149985">
                  <a:moveTo>
                    <a:pt x="213128" y="275761"/>
                  </a:moveTo>
                  <a:lnTo>
                    <a:pt x="186722" y="313345"/>
                  </a:lnTo>
                  <a:lnTo>
                    <a:pt x="165453" y="353199"/>
                  </a:lnTo>
                  <a:lnTo>
                    <a:pt x="149250" y="394938"/>
                  </a:lnTo>
                  <a:lnTo>
                    <a:pt x="138047" y="438181"/>
                  </a:lnTo>
                  <a:lnTo>
                    <a:pt x="131775" y="482546"/>
                  </a:lnTo>
                  <a:lnTo>
                    <a:pt x="130365" y="527648"/>
                  </a:lnTo>
                  <a:lnTo>
                    <a:pt x="133750" y="573106"/>
                  </a:lnTo>
                  <a:lnTo>
                    <a:pt x="141861" y="618537"/>
                  </a:lnTo>
                  <a:lnTo>
                    <a:pt x="154629" y="663558"/>
                  </a:lnTo>
                  <a:lnTo>
                    <a:pt x="171986" y="707787"/>
                  </a:lnTo>
                  <a:lnTo>
                    <a:pt x="193864" y="750841"/>
                  </a:lnTo>
                  <a:lnTo>
                    <a:pt x="220195" y="792336"/>
                  </a:lnTo>
                  <a:lnTo>
                    <a:pt x="250910" y="831892"/>
                  </a:lnTo>
                  <a:lnTo>
                    <a:pt x="285940" y="869123"/>
                  </a:lnTo>
                  <a:lnTo>
                    <a:pt x="325219" y="903649"/>
                  </a:lnTo>
                  <a:lnTo>
                    <a:pt x="367575" y="934292"/>
                  </a:lnTo>
                  <a:lnTo>
                    <a:pt x="411633" y="960191"/>
                  </a:lnTo>
                  <a:lnTo>
                    <a:pt x="457004" y="981365"/>
                  </a:lnTo>
                  <a:lnTo>
                    <a:pt x="503298" y="997834"/>
                  </a:lnTo>
                  <a:lnTo>
                    <a:pt x="550128" y="1009614"/>
                  </a:lnTo>
                  <a:lnTo>
                    <a:pt x="597103" y="1016726"/>
                  </a:lnTo>
                  <a:lnTo>
                    <a:pt x="643837" y="1019187"/>
                  </a:lnTo>
                  <a:lnTo>
                    <a:pt x="689940" y="1017016"/>
                  </a:lnTo>
                  <a:lnTo>
                    <a:pt x="735022" y="1010232"/>
                  </a:lnTo>
                  <a:lnTo>
                    <a:pt x="778697" y="998852"/>
                  </a:lnTo>
                  <a:lnTo>
                    <a:pt x="820574" y="982896"/>
                  </a:lnTo>
                  <a:lnTo>
                    <a:pt x="860266" y="962382"/>
                  </a:lnTo>
                  <a:lnTo>
                    <a:pt x="897383" y="937329"/>
                  </a:lnTo>
                  <a:lnTo>
                    <a:pt x="931537" y="907754"/>
                  </a:lnTo>
                  <a:lnTo>
                    <a:pt x="962339" y="873677"/>
                  </a:lnTo>
                  <a:lnTo>
                    <a:pt x="988753" y="836092"/>
                  </a:lnTo>
                  <a:lnTo>
                    <a:pt x="1010028" y="796234"/>
                  </a:lnTo>
                  <a:lnTo>
                    <a:pt x="1026231" y="754488"/>
                  </a:lnTo>
                  <a:lnTo>
                    <a:pt x="1037433" y="711237"/>
                  </a:lnTo>
                  <a:lnTo>
                    <a:pt x="1043702" y="666865"/>
                  </a:lnTo>
                  <a:lnTo>
                    <a:pt x="1045107" y="621754"/>
                  </a:lnTo>
                  <a:lnTo>
                    <a:pt x="1041717" y="576288"/>
                  </a:lnTo>
                  <a:lnTo>
                    <a:pt x="1033602" y="530851"/>
                  </a:lnTo>
                  <a:lnTo>
                    <a:pt x="1020829" y="485825"/>
                  </a:lnTo>
                  <a:lnTo>
                    <a:pt x="1003469" y="441595"/>
                  </a:lnTo>
                  <a:lnTo>
                    <a:pt x="981589" y="398543"/>
                  </a:lnTo>
                  <a:lnTo>
                    <a:pt x="955260" y="357054"/>
                  </a:lnTo>
                  <a:lnTo>
                    <a:pt x="924550" y="317509"/>
                  </a:lnTo>
                  <a:lnTo>
                    <a:pt x="889527" y="280293"/>
                  </a:lnTo>
                  <a:lnTo>
                    <a:pt x="850262" y="245789"/>
                  </a:lnTo>
                  <a:lnTo>
                    <a:pt x="807903" y="215145"/>
                  </a:lnTo>
                  <a:lnTo>
                    <a:pt x="763843" y="189242"/>
                  </a:lnTo>
                  <a:lnTo>
                    <a:pt x="718472" y="168061"/>
                  </a:lnTo>
                  <a:lnTo>
                    <a:pt x="672177" y="151585"/>
                  </a:lnTo>
                  <a:lnTo>
                    <a:pt x="625347" y="139796"/>
                  </a:lnTo>
                  <a:lnTo>
                    <a:pt x="578371" y="132676"/>
                  </a:lnTo>
                  <a:lnTo>
                    <a:pt x="531637" y="130207"/>
                  </a:lnTo>
                  <a:lnTo>
                    <a:pt x="485535" y="132372"/>
                  </a:lnTo>
                  <a:lnTo>
                    <a:pt x="440452" y="139152"/>
                  </a:lnTo>
                  <a:lnTo>
                    <a:pt x="396777" y="150530"/>
                  </a:lnTo>
                  <a:lnTo>
                    <a:pt x="354899" y="166488"/>
                  </a:lnTo>
                  <a:lnTo>
                    <a:pt x="315207" y="187008"/>
                  </a:lnTo>
                  <a:lnTo>
                    <a:pt x="278088" y="212072"/>
                  </a:lnTo>
                  <a:lnTo>
                    <a:pt x="243933" y="241662"/>
                  </a:lnTo>
                  <a:lnTo>
                    <a:pt x="213128" y="275761"/>
                  </a:lnTo>
                  <a:close/>
                </a:path>
              </a:pathLst>
            </a:custGeom>
            <a:ln w="7351">
              <a:solidFill>
                <a:srgbClr val="C6B791"/>
              </a:solidFill>
            </a:ln>
          </p:spPr>
          <p:txBody>
            <a:bodyPr wrap="square" lIns="0" tIns="0" rIns="0" bIns="0" rtlCol="0"/>
            <a:lstStyle/>
            <a:p/>
          </p:txBody>
        </p:sp>
        <p:sp>
          <p:nvSpPr>
            <p:cNvPr id="11" name="object 11"/>
            <p:cNvSpPr/>
            <p:nvPr/>
          </p:nvSpPr>
          <p:spPr>
            <a:xfrm>
              <a:off x="1097279"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60704" y="0"/>
              <a:ext cx="80772"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1716024" y="603504"/>
              <a:ext cx="7601711" cy="5949696"/>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3844289" y="5454396"/>
              <a:ext cx="3280410" cy="0"/>
            </a:xfrm>
            <a:custGeom>
              <a:avLst/>
              <a:gdLst/>
              <a:ahLst/>
              <a:cxnLst/>
              <a:rect l="l" t="t" r="r" b="b"/>
              <a:pathLst>
                <a:path w="3280409" h="0">
                  <a:moveTo>
                    <a:pt x="0" y="0"/>
                  </a:moveTo>
                  <a:lnTo>
                    <a:pt x="1066038" y="0"/>
                  </a:lnTo>
                </a:path>
                <a:path w="3280409" h="0">
                  <a:moveTo>
                    <a:pt x="1394460" y="0"/>
                  </a:moveTo>
                  <a:lnTo>
                    <a:pt x="1886712" y="0"/>
                  </a:lnTo>
                </a:path>
                <a:path w="3280409" h="0">
                  <a:moveTo>
                    <a:pt x="2214372" y="0"/>
                  </a:moveTo>
                  <a:lnTo>
                    <a:pt x="2706624" y="0"/>
                  </a:lnTo>
                </a:path>
                <a:path w="3280409" h="0">
                  <a:moveTo>
                    <a:pt x="3035045" y="0"/>
                  </a:moveTo>
                  <a:lnTo>
                    <a:pt x="3280410" y="0"/>
                  </a:lnTo>
                </a:path>
              </a:pathLst>
            </a:custGeom>
            <a:ln w="4572">
              <a:solidFill>
                <a:srgbClr val="888888"/>
              </a:solidFill>
            </a:ln>
          </p:spPr>
          <p:txBody>
            <a:bodyPr wrap="square" lIns="0" tIns="0" rIns="0" bIns="0" rtlCol="0"/>
            <a:lstStyle/>
            <a:p/>
          </p:txBody>
        </p:sp>
        <p:sp>
          <p:nvSpPr>
            <p:cNvPr id="16" name="object 16"/>
            <p:cNvSpPr/>
            <p:nvPr/>
          </p:nvSpPr>
          <p:spPr>
            <a:xfrm>
              <a:off x="3844289" y="5458967"/>
              <a:ext cx="3280410" cy="0"/>
            </a:xfrm>
            <a:custGeom>
              <a:avLst/>
              <a:gdLst/>
              <a:ahLst/>
              <a:cxnLst/>
              <a:rect l="l" t="t" r="r" b="b"/>
              <a:pathLst>
                <a:path w="3280409" h="0">
                  <a:moveTo>
                    <a:pt x="0" y="0"/>
                  </a:moveTo>
                  <a:lnTo>
                    <a:pt x="3280410" y="0"/>
                  </a:lnTo>
                </a:path>
              </a:pathLst>
            </a:custGeom>
            <a:ln w="4571">
              <a:solidFill>
                <a:srgbClr val="888888"/>
              </a:solidFill>
            </a:ln>
          </p:spPr>
          <p:txBody>
            <a:bodyPr wrap="square" lIns="0" tIns="0" rIns="0" bIns="0" rtlCol="0"/>
            <a:lstStyle/>
            <a:p/>
          </p:txBody>
        </p:sp>
        <p:sp>
          <p:nvSpPr>
            <p:cNvPr id="17" name="object 17"/>
            <p:cNvSpPr/>
            <p:nvPr/>
          </p:nvSpPr>
          <p:spPr>
            <a:xfrm>
              <a:off x="3844289" y="3918965"/>
              <a:ext cx="3280410" cy="1230630"/>
            </a:xfrm>
            <a:custGeom>
              <a:avLst/>
              <a:gdLst/>
              <a:ahLst/>
              <a:cxnLst/>
              <a:rect l="l" t="t" r="r" b="b"/>
              <a:pathLst>
                <a:path w="3280409" h="1230629">
                  <a:moveTo>
                    <a:pt x="0" y="1230629"/>
                  </a:moveTo>
                  <a:lnTo>
                    <a:pt x="246125" y="1230629"/>
                  </a:lnTo>
                </a:path>
                <a:path w="3280409" h="1230629">
                  <a:moveTo>
                    <a:pt x="574548" y="1230629"/>
                  </a:moveTo>
                  <a:lnTo>
                    <a:pt x="1066038" y="1230629"/>
                  </a:lnTo>
                </a:path>
                <a:path w="3280409" h="1230629">
                  <a:moveTo>
                    <a:pt x="1394460" y="1230629"/>
                  </a:moveTo>
                  <a:lnTo>
                    <a:pt x="1886712" y="1230629"/>
                  </a:lnTo>
                </a:path>
                <a:path w="3280409" h="1230629">
                  <a:moveTo>
                    <a:pt x="2214372" y="1230629"/>
                  </a:moveTo>
                  <a:lnTo>
                    <a:pt x="2706624" y="1230629"/>
                  </a:lnTo>
                </a:path>
                <a:path w="3280409" h="1230629">
                  <a:moveTo>
                    <a:pt x="3035045" y="1230629"/>
                  </a:moveTo>
                  <a:lnTo>
                    <a:pt x="3280410" y="1230629"/>
                  </a:lnTo>
                </a:path>
                <a:path w="3280409" h="1230629">
                  <a:moveTo>
                    <a:pt x="0" y="922781"/>
                  </a:moveTo>
                  <a:lnTo>
                    <a:pt x="246125" y="922781"/>
                  </a:lnTo>
                </a:path>
                <a:path w="3280409" h="1230629">
                  <a:moveTo>
                    <a:pt x="574548" y="922781"/>
                  </a:moveTo>
                  <a:lnTo>
                    <a:pt x="1066038" y="922781"/>
                  </a:lnTo>
                </a:path>
                <a:path w="3280409" h="1230629">
                  <a:moveTo>
                    <a:pt x="1394460" y="922781"/>
                  </a:moveTo>
                  <a:lnTo>
                    <a:pt x="1886712" y="922781"/>
                  </a:lnTo>
                </a:path>
                <a:path w="3280409" h="1230629">
                  <a:moveTo>
                    <a:pt x="2214372" y="922781"/>
                  </a:moveTo>
                  <a:lnTo>
                    <a:pt x="2706624" y="922781"/>
                  </a:lnTo>
                </a:path>
                <a:path w="3280409" h="1230629">
                  <a:moveTo>
                    <a:pt x="0" y="614933"/>
                  </a:moveTo>
                  <a:lnTo>
                    <a:pt x="246125" y="614933"/>
                  </a:lnTo>
                </a:path>
                <a:path w="3280409" h="1230629">
                  <a:moveTo>
                    <a:pt x="574548" y="614933"/>
                  </a:moveTo>
                  <a:lnTo>
                    <a:pt x="1066038" y="614933"/>
                  </a:lnTo>
                </a:path>
                <a:path w="3280409" h="1230629">
                  <a:moveTo>
                    <a:pt x="1394460" y="614933"/>
                  </a:moveTo>
                  <a:lnTo>
                    <a:pt x="1886712" y="614933"/>
                  </a:lnTo>
                </a:path>
                <a:path w="3280409" h="1230629">
                  <a:moveTo>
                    <a:pt x="2214372" y="614933"/>
                  </a:moveTo>
                  <a:lnTo>
                    <a:pt x="2706624" y="614933"/>
                  </a:lnTo>
                </a:path>
                <a:path w="3280409" h="1230629">
                  <a:moveTo>
                    <a:pt x="3035045" y="614933"/>
                  </a:moveTo>
                  <a:lnTo>
                    <a:pt x="3280410" y="614933"/>
                  </a:lnTo>
                </a:path>
                <a:path w="3280409" h="1230629">
                  <a:moveTo>
                    <a:pt x="0" y="307085"/>
                  </a:moveTo>
                  <a:lnTo>
                    <a:pt x="246125" y="307085"/>
                  </a:lnTo>
                </a:path>
                <a:path w="3280409" h="1230629">
                  <a:moveTo>
                    <a:pt x="574548" y="307085"/>
                  </a:moveTo>
                  <a:lnTo>
                    <a:pt x="1066038" y="307085"/>
                  </a:lnTo>
                </a:path>
                <a:path w="3280409" h="1230629">
                  <a:moveTo>
                    <a:pt x="1394460" y="307085"/>
                  </a:moveTo>
                  <a:lnTo>
                    <a:pt x="3280410" y="307085"/>
                  </a:lnTo>
                </a:path>
                <a:path w="3280409" h="1230629">
                  <a:moveTo>
                    <a:pt x="0" y="0"/>
                  </a:moveTo>
                  <a:lnTo>
                    <a:pt x="246125" y="0"/>
                  </a:lnTo>
                </a:path>
                <a:path w="3280409" h="1230629">
                  <a:moveTo>
                    <a:pt x="574548" y="0"/>
                  </a:moveTo>
                  <a:lnTo>
                    <a:pt x="1066038" y="0"/>
                  </a:lnTo>
                </a:path>
                <a:path w="3280409" h="1230629">
                  <a:moveTo>
                    <a:pt x="1394460" y="0"/>
                  </a:moveTo>
                  <a:lnTo>
                    <a:pt x="3280410" y="0"/>
                  </a:lnTo>
                </a:path>
              </a:pathLst>
            </a:custGeom>
            <a:ln w="9144">
              <a:solidFill>
                <a:srgbClr val="888888"/>
              </a:solidFill>
            </a:ln>
          </p:spPr>
          <p:txBody>
            <a:bodyPr wrap="square" lIns="0" tIns="0" rIns="0" bIns="0" rtlCol="0"/>
            <a:lstStyle/>
            <a:p/>
          </p:txBody>
        </p:sp>
        <p:sp>
          <p:nvSpPr>
            <p:cNvPr id="18" name="object 18"/>
            <p:cNvSpPr/>
            <p:nvPr/>
          </p:nvSpPr>
          <p:spPr>
            <a:xfrm>
              <a:off x="3844289" y="3611117"/>
              <a:ext cx="246379" cy="0"/>
            </a:xfrm>
            <a:custGeom>
              <a:avLst/>
              <a:gdLst/>
              <a:ahLst/>
              <a:cxnLst/>
              <a:rect l="l" t="t" r="r" b="b"/>
              <a:pathLst>
                <a:path w="246379" h="0">
                  <a:moveTo>
                    <a:pt x="0" y="0"/>
                  </a:moveTo>
                  <a:lnTo>
                    <a:pt x="246125" y="0"/>
                  </a:lnTo>
                </a:path>
              </a:pathLst>
            </a:custGeom>
            <a:ln w="9143">
              <a:solidFill>
                <a:srgbClr val="888888"/>
              </a:solidFill>
            </a:ln>
          </p:spPr>
          <p:txBody>
            <a:bodyPr wrap="square" lIns="0" tIns="0" rIns="0" bIns="0" rtlCol="0"/>
            <a:lstStyle/>
            <a:p/>
          </p:txBody>
        </p:sp>
        <p:sp>
          <p:nvSpPr>
            <p:cNvPr id="19" name="object 19"/>
            <p:cNvSpPr/>
            <p:nvPr/>
          </p:nvSpPr>
          <p:spPr>
            <a:xfrm>
              <a:off x="3844289" y="3303270"/>
              <a:ext cx="3280410" cy="307975"/>
            </a:xfrm>
            <a:custGeom>
              <a:avLst/>
              <a:gdLst/>
              <a:ahLst/>
              <a:cxnLst/>
              <a:rect l="l" t="t" r="r" b="b"/>
              <a:pathLst>
                <a:path w="3280409" h="307975">
                  <a:moveTo>
                    <a:pt x="574548" y="307848"/>
                  </a:moveTo>
                  <a:lnTo>
                    <a:pt x="1066038" y="307848"/>
                  </a:lnTo>
                </a:path>
                <a:path w="3280409" h="307975">
                  <a:moveTo>
                    <a:pt x="1394460" y="307848"/>
                  </a:moveTo>
                  <a:lnTo>
                    <a:pt x="3280410" y="307848"/>
                  </a:lnTo>
                </a:path>
                <a:path w="3280409" h="307975">
                  <a:moveTo>
                    <a:pt x="0" y="0"/>
                  </a:moveTo>
                  <a:lnTo>
                    <a:pt x="246125" y="0"/>
                  </a:lnTo>
                </a:path>
                <a:path w="3280409" h="307975">
                  <a:moveTo>
                    <a:pt x="574548" y="0"/>
                  </a:moveTo>
                  <a:lnTo>
                    <a:pt x="1066038" y="0"/>
                  </a:lnTo>
                </a:path>
                <a:path w="3280409" h="307975">
                  <a:moveTo>
                    <a:pt x="1394460" y="0"/>
                  </a:moveTo>
                  <a:lnTo>
                    <a:pt x="3280410" y="0"/>
                  </a:lnTo>
                </a:path>
              </a:pathLst>
            </a:custGeom>
            <a:ln w="9144">
              <a:solidFill>
                <a:srgbClr val="888888"/>
              </a:solidFill>
            </a:ln>
          </p:spPr>
          <p:txBody>
            <a:bodyPr wrap="square" lIns="0" tIns="0" rIns="0" bIns="0" rtlCol="0"/>
            <a:lstStyle/>
            <a:p/>
          </p:txBody>
        </p:sp>
        <p:sp>
          <p:nvSpPr>
            <p:cNvPr id="20" name="object 20"/>
            <p:cNvSpPr/>
            <p:nvPr/>
          </p:nvSpPr>
          <p:spPr>
            <a:xfrm>
              <a:off x="3844289" y="2995422"/>
              <a:ext cx="3280410" cy="0"/>
            </a:xfrm>
            <a:custGeom>
              <a:avLst/>
              <a:gdLst/>
              <a:ahLst/>
              <a:cxnLst/>
              <a:rect l="l" t="t" r="r" b="b"/>
              <a:pathLst>
                <a:path w="3280409" h="0">
                  <a:moveTo>
                    <a:pt x="0" y="0"/>
                  </a:moveTo>
                  <a:lnTo>
                    <a:pt x="3280410" y="0"/>
                  </a:lnTo>
                </a:path>
              </a:pathLst>
            </a:custGeom>
            <a:ln w="9144">
              <a:solidFill>
                <a:srgbClr val="888888"/>
              </a:solidFill>
            </a:ln>
          </p:spPr>
          <p:txBody>
            <a:bodyPr wrap="square" lIns="0" tIns="0" rIns="0" bIns="0" rtlCol="0"/>
            <a:lstStyle/>
            <a:p/>
          </p:txBody>
        </p:sp>
        <p:sp>
          <p:nvSpPr>
            <p:cNvPr id="21" name="object 21"/>
            <p:cNvSpPr/>
            <p:nvPr/>
          </p:nvSpPr>
          <p:spPr>
            <a:xfrm>
              <a:off x="4090415" y="3132582"/>
              <a:ext cx="328930" cy="2324100"/>
            </a:xfrm>
            <a:custGeom>
              <a:avLst/>
              <a:gdLst/>
              <a:ahLst/>
              <a:cxnLst/>
              <a:rect l="l" t="t" r="r" b="b"/>
              <a:pathLst>
                <a:path w="328929" h="2324100">
                  <a:moveTo>
                    <a:pt x="328422" y="0"/>
                  </a:moveTo>
                  <a:lnTo>
                    <a:pt x="0" y="0"/>
                  </a:lnTo>
                  <a:lnTo>
                    <a:pt x="0" y="2324100"/>
                  </a:lnTo>
                  <a:lnTo>
                    <a:pt x="328422" y="2324100"/>
                  </a:lnTo>
                  <a:lnTo>
                    <a:pt x="328422" y="0"/>
                  </a:lnTo>
                  <a:close/>
                </a:path>
              </a:pathLst>
            </a:custGeom>
            <a:solidFill>
              <a:srgbClr val="FF0000"/>
            </a:solidFill>
          </p:spPr>
          <p:txBody>
            <a:bodyPr wrap="square" lIns="0" tIns="0" rIns="0" bIns="0" rtlCol="0"/>
            <a:lstStyle/>
            <a:p/>
          </p:txBody>
        </p:sp>
        <p:sp>
          <p:nvSpPr>
            <p:cNvPr id="22" name="object 22"/>
            <p:cNvSpPr/>
            <p:nvPr/>
          </p:nvSpPr>
          <p:spPr>
            <a:xfrm>
              <a:off x="5731001" y="4499609"/>
              <a:ext cx="327660" cy="957580"/>
            </a:xfrm>
            <a:custGeom>
              <a:avLst/>
              <a:gdLst/>
              <a:ahLst/>
              <a:cxnLst/>
              <a:rect l="l" t="t" r="r" b="b"/>
              <a:pathLst>
                <a:path w="327660" h="957579">
                  <a:moveTo>
                    <a:pt x="327660" y="0"/>
                  </a:moveTo>
                  <a:lnTo>
                    <a:pt x="0" y="0"/>
                  </a:lnTo>
                  <a:lnTo>
                    <a:pt x="0" y="957071"/>
                  </a:lnTo>
                  <a:lnTo>
                    <a:pt x="327660" y="957071"/>
                  </a:lnTo>
                  <a:lnTo>
                    <a:pt x="327660" y="0"/>
                  </a:lnTo>
                  <a:close/>
                </a:path>
              </a:pathLst>
            </a:custGeom>
            <a:solidFill>
              <a:srgbClr val="00AFEF"/>
            </a:solidFill>
          </p:spPr>
          <p:txBody>
            <a:bodyPr wrap="square" lIns="0" tIns="0" rIns="0" bIns="0" rtlCol="0"/>
            <a:lstStyle/>
            <a:p/>
          </p:txBody>
        </p:sp>
        <p:sp>
          <p:nvSpPr>
            <p:cNvPr id="23" name="object 23"/>
            <p:cNvSpPr/>
            <p:nvPr/>
          </p:nvSpPr>
          <p:spPr>
            <a:xfrm>
              <a:off x="4910328" y="3132581"/>
              <a:ext cx="1969135" cy="2324100"/>
            </a:xfrm>
            <a:custGeom>
              <a:avLst/>
              <a:gdLst/>
              <a:ahLst/>
              <a:cxnLst/>
              <a:rect l="l" t="t" r="r" b="b"/>
              <a:pathLst>
                <a:path w="1969134" h="2324100">
                  <a:moveTo>
                    <a:pt x="328422" y="0"/>
                  </a:moveTo>
                  <a:lnTo>
                    <a:pt x="0" y="0"/>
                  </a:lnTo>
                  <a:lnTo>
                    <a:pt x="0" y="2324100"/>
                  </a:lnTo>
                  <a:lnTo>
                    <a:pt x="328422" y="2324100"/>
                  </a:lnTo>
                  <a:lnTo>
                    <a:pt x="328422" y="0"/>
                  </a:lnTo>
                  <a:close/>
                </a:path>
                <a:path w="1969134" h="2324100">
                  <a:moveTo>
                    <a:pt x="1969008" y="1367028"/>
                  </a:moveTo>
                  <a:lnTo>
                    <a:pt x="1640586" y="1367028"/>
                  </a:lnTo>
                  <a:lnTo>
                    <a:pt x="1640586" y="2324100"/>
                  </a:lnTo>
                  <a:lnTo>
                    <a:pt x="1969008" y="2324100"/>
                  </a:lnTo>
                  <a:lnTo>
                    <a:pt x="1969008" y="1367028"/>
                  </a:lnTo>
                  <a:close/>
                </a:path>
              </a:pathLst>
            </a:custGeom>
            <a:solidFill>
              <a:srgbClr val="6F2F9F"/>
            </a:solidFill>
          </p:spPr>
          <p:txBody>
            <a:bodyPr wrap="square" lIns="0" tIns="0" rIns="0" bIns="0" rtlCol="0"/>
            <a:lstStyle/>
            <a:p/>
          </p:txBody>
        </p:sp>
        <p:sp>
          <p:nvSpPr>
            <p:cNvPr id="24" name="object 24"/>
            <p:cNvSpPr/>
            <p:nvPr/>
          </p:nvSpPr>
          <p:spPr>
            <a:xfrm>
              <a:off x="3801618" y="2995422"/>
              <a:ext cx="3323590" cy="2461260"/>
            </a:xfrm>
            <a:custGeom>
              <a:avLst/>
              <a:gdLst/>
              <a:ahLst/>
              <a:cxnLst/>
              <a:rect l="l" t="t" r="r" b="b"/>
              <a:pathLst>
                <a:path w="3323590" h="2461260">
                  <a:moveTo>
                    <a:pt x="42672" y="2461260"/>
                  </a:moveTo>
                  <a:lnTo>
                    <a:pt x="3323082" y="2461260"/>
                  </a:lnTo>
                </a:path>
                <a:path w="3323590" h="2461260">
                  <a:moveTo>
                    <a:pt x="42672" y="2461260"/>
                  </a:moveTo>
                  <a:lnTo>
                    <a:pt x="42672" y="0"/>
                  </a:lnTo>
                </a:path>
                <a:path w="3323590" h="2461260">
                  <a:moveTo>
                    <a:pt x="0" y="2461260"/>
                  </a:moveTo>
                  <a:lnTo>
                    <a:pt x="42672" y="2461260"/>
                  </a:lnTo>
                </a:path>
                <a:path w="3323590" h="2461260">
                  <a:moveTo>
                    <a:pt x="0" y="2154173"/>
                  </a:moveTo>
                  <a:lnTo>
                    <a:pt x="42672" y="2154173"/>
                  </a:lnTo>
                </a:path>
                <a:path w="3323590" h="2461260">
                  <a:moveTo>
                    <a:pt x="0" y="1846326"/>
                  </a:moveTo>
                  <a:lnTo>
                    <a:pt x="42672" y="1846326"/>
                  </a:lnTo>
                </a:path>
                <a:path w="3323590" h="2461260">
                  <a:moveTo>
                    <a:pt x="0" y="1538477"/>
                  </a:moveTo>
                  <a:lnTo>
                    <a:pt x="42672" y="1538477"/>
                  </a:lnTo>
                </a:path>
                <a:path w="3323590" h="2461260">
                  <a:moveTo>
                    <a:pt x="0" y="1230629"/>
                  </a:moveTo>
                  <a:lnTo>
                    <a:pt x="42672" y="1230629"/>
                  </a:lnTo>
                </a:path>
                <a:path w="3323590" h="2461260">
                  <a:moveTo>
                    <a:pt x="0" y="923544"/>
                  </a:moveTo>
                  <a:lnTo>
                    <a:pt x="42672" y="923544"/>
                  </a:lnTo>
                </a:path>
                <a:path w="3323590" h="2461260">
                  <a:moveTo>
                    <a:pt x="0" y="615695"/>
                  </a:moveTo>
                  <a:lnTo>
                    <a:pt x="42672" y="615695"/>
                  </a:lnTo>
                </a:path>
                <a:path w="3323590" h="2461260">
                  <a:moveTo>
                    <a:pt x="0" y="307848"/>
                  </a:moveTo>
                  <a:lnTo>
                    <a:pt x="42672" y="307848"/>
                  </a:lnTo>
                </a:path>
                <a:path w="3323590" h="2461260">
                  <a:moveTo>
                    <a:pt x="0" y="0"/>
                  </a:moveTo>
                  <a:lnTo>
                    <a:pt x="42672" y="0"/>
                  </a:lnTo>
                </a:path>
              </a:pathLst>
            </a:custGeom>
            <a:ln w="9144">
              <a:solidFill>
                <a:srgbClr val="888888"/>
              </a:solidFill>
            </a:ln>
          </p:spPr>
          <p:txBody>
            <a:bodyPr wrap="square" lIns="0" tIns="0" rIns="0" bIns="0" rtlCol="0"/>
            <a:lstStyle/>
            <a:p/>
          </p:txBody>
        </p:sp>
      </p:grpSp>
      <p:sp>
        <p:nvSpPr>
          <p:cNvPr id="25" name="object 25"/>
          <p:cNvSpPr txBox="1"/>
          <p:nvPr/>
        </p:nvSpPr>
        <p:spPr>
          <a:xfrm>
            <a:off x="4088891" y="5521452"/>
            <a:ext cx="332105" cy="193040"/>
          </a:xfrm>
          <a:prstGeom prst="rect">
            <a:avLst/>
          </a:prstGeom>
        </p:spPr>
        <p:txBody>
          <a:bodyPr wrap="square" lIns="0" tIns="12065" rIns="0" bIns="0" rtlCol="0" vert="horz">
            <a:spAutoFit/>
          </a:bodyPr>
          <a:lstStyle/>
          <a:p>
            <a:pPr marL="12700">
              <a:lnSpc>
                <a:spcPct val="100000"/>
              </a:lnSpc>
              <a:spcBef>
                <a:spcPts val="95"/>
              </a:spcBef>
            </a:pPr>
            <a:r>
              <a:rPr dirty="0" sz="1100" spc="-10" b="1">
                <a:latin typeface="Gill Sans MT"/>
                <a:cs typeface="Gill Sans MT"/>
              </a:rPr>
              <a:t>CO1</a:t>
            </a:r>
            <a:endParaRPr sz="1100">
              <a:latin typeface="Gill Sans MT"/>
              <a:cs typeface="Gill Sans MT"/>
            </a:endParaRPr>
          </a:p>
        </p:txBody>
      </p:sp>
      <p:sp>
        <p:nvSpPr>
          <p:cNvPr id="26" name="object 26"/>
          <p:cNvSpPr txBox="1"/>
          <p:nvPr/>
        </p:nvSpPr>
        <p:spPr>
          <a:xfrm>
            <a:off x="6549643" y="5521452"/>
            <a:ext cx="332105" cy="193040"/>
          </a:xfrm>
          <a:prstGeom prst="rect">
            <a:avLst/>
          </a:prstGeom>
        </p:spPr>
        <p:txBody>
          <a:bodyPr wrap="square" lIns="0" tIns="12065" rIns="0" bIns="0" rtlCol="0" vert="horz">
            <a:spAutoFit/>
          </a:bodyPr>
          <a:lstStyle/>
          <a:p>
            <a:pPr marL="12700">
              <a:lnSpc>
                <a:spcPct val="100000"/>
              </a:lnSpc>
              <a:spcBef>
                <a:spcPts val="95"/>
              </a:spcBef>
            </a:pPr>
            <a:r>
              <a:rPr dirty="0" sz="1100" spc="-10" b="1">
                <a:latin typeface="Gill Sans MT"/>
                <a:cs typeface="Gill Sans MT"/>
              </a:rPr>
              <a:t>CO4</a:t>
            </a:r>
            <a:endParaRPr sz="1100">
              <a:latin typeface="Gill Sans MT"/>
              <a:cs typeface="Gill Sans MT"/>
            </a:endParaRPr>
          </a:p>
        </p:txBody>
      </p:sp>
      <p:sp>
        <p:nvSpPr>
          <p:cNvPr id="27" name="object 27"/>
          <p:cNvSpPr txBox="1"/>
          <p:nvPr/>
        </p:nvSpPr>
        <p:spPr>
          <a:xfrm>
            <a:off x="3467353" y="5348478"/>
            <a:ext cx="266065" cy="193040"/>
          </a:xfrm>
          <a:prstGeom prst="rect">
            <a:avLst/>
          </a:prstGeom>
        </p:spPr>
        <p:txBody>
          <a:bodyPr wrap="square" lIns="0" tIns="12065" rIns="0" bIns="0" rtlCol="0" vert="horz">
            <a:spAutoFit/>
          </a:bodyPr>
          <a:lstStyle/>
          <a:p>
            <a:pPr marL="12700">
              <a:lnSpc>
                <a:spcPct val="100000"/>
              </a:lnSpc>
              <a:spcBef>
                <a:spcPts val="95"/>
              </a:spcBef>
            </a:pPr>
            <a:r>
              <a:rPr dirty="0" sz="1100" spc="-5">
                <a:latin typeface="Gill Sans MT"/>
                <a:cs typeface="Gill Sans MT"/>
              </a:rPr>
              <a:t>2.40</a:t>
            </a:r>
            <a:endParaRPr sz="1100">
              <a:latin typeface="Gill Sans MT"/>
              <a:cs typeface="Gill Sans MT"/>
            </a:endParaRPr>
          </a:p>
        </p:txBody>
      </p:sp>
      <p:sp>
        <p:nvSpPr>
          <p:cNvPr id="28" name="object 28"/>
          <p:cNvSpPr txBox="1"/>
          <p:nvPr/>
        </p:nvSpPr>
        <p:spPr>
          <a:xfrm>
            <a:off x="3467353" y="5040629"/>
            <a:ext cx="266065" cy="193040"/>
          </a:xfrm>
          <a:prstGeom prst="rect">
            <a:avLst/>
          </a:prstGeom>
        </p:spPr>
        <p:txBody>
          <a:bodyPr wrap="square" lIns="0" tIns="12065" rIns="0" bIns="0" rtlCol="0" vert="horz">
            <a:spAutoFit/>
          </a:bodyPr>
          <a:lstStyle/>
          <a:p>
            <a:pPr marL="12700">
              <a:lnSpc>
                <a:spcPct val="100000"/>
              </a:lnSpc>
              <a:spcBef>
                <a:spcPts val="95"/>
              </a:spcBef>
            </a:pPr>
            <a:r>
              <a:rPr dirty="0" sz="1100" spc="-5">
                <a:latin typeface="Gill Sans MT"/>
                <a:cs typeface="Gill Sans MT"/>
              </a:rPr>
              <a:t>2.45</a:t>
            </a:r>
            <a:endParaRPr sz="1100">
              <a:latin typeface="Gill Sans MT"/>
              <a:cs typeface="Gill Sans MT"/>
            </a:endParaRPr>
          </a:p>
        </p:txBody>
      </p:sp>
      <p:sp>
        <p:nvSpPr>
          <p:cNvPr id="29" name="object 29"/>
          <p:cNvSpPr txBox="1"/>
          <p:nvPr/>
        </p:nvSpPr>
        <p:spPr>
          <a:xfrm>
            <a:off x="3467353" y="4733035"/>
            <a:ext cx="266065" cy="193040"/>
          </a:xfrm>
          <a:prstGeom prst="rect">
            <a:avLst/>
          </a:prstGeom>
        </p:spPr>
        <p:txBody>
          <a:bodyPr wrap="square" lIns="0" tIns="12065" rIns="0" bIns="0" rtlCol="0" vert="horz">
            <a:spAutoFit/>
          </a:bodyPr>
          <a:lstStyle/>
          <a:p>
            <a:pPr marL="12700">
              <a:lnSpc>
                <a:spcPct val="100000"/>
              </a:lnSpc>
              <a:spcBef>
                <a:spcPts val="95"/>
              </a:spcBef>
            </a:pPr>
            <a:r>
              <a:rPr dirty="0" sz="1100" spc="-5">
                <a:latin typeface="Gill Sans MT"/>
                <a:cs typeface="Gill Sans MT"/>
              </a:rPr>
              <a:t>2.50</a:t>
            </a:r>
            <a:endParaRPr sz="1100">
              <a:latin typeface="Gill Sans MT"/>
              <a:cs typeface="Gill Sans MT"/>
            </a:endParaRPr>
          </a:p>
        </p:txBody>
      </p:sp>
      <p:sp>
        <p:nvSpPr>
          <p:cNvPr id="30" name="object 30"/>
          <p:cNvSpPr txBox="1"/>
          <p:nvPr/>
        </p:nvSpPr>
        <p:spPr>
          <a:xfrm>
            <a:off x="3467353" y="4425188"/>
            <a:ext cx="266065" cy="193040"/>
          </a:xfrm>
          <a:prstGeom prst="rect">
            <a:avLst/>
          </a:prstGeom>
        </p:spPr>
        <p:txBody>
          <a:bodyPr wrap="square" lIns="0" tIns="12065" rIns="0" bIns="0" rtlCol="0" vert="horz">
            <a:spAutoFit/>
          </a:bodyPr>
          <a:lstStyle/>
          <a:p>
            <a:pPr marL="12700">
              <a:lnSpc>
                <a:spcPct val="100000"/>
              </a:lnSpc>
              <a:spcBef>
                <a:spcPts val="95"/>
              </a:spcBef>
            </a:pPr>
            <a:r>
              <a:rPr dirty="0" sz="1100" spc="-5">
                <a:latin typeface="Gill Sans MT"/>
                <a:cs typeface="Gill Sans MT"/>
              </a:rPr>
              <a:t>2.55</a:t>
            </a:r>
            <a:endParaRPr sz="1100">
              <a:latin typeface="Gill Sans MT"/>
              <a:cs typeface="Gill Sans MT"/>
            </a:endParaRPr>
          </a:p>
        </p:txBody>
      </p:sp>
      <p:sp>
        <p:nvSpPr>
          <p:cNvPr id="31" name="object 31"/>
          <p:cNvSpPr txBox="1"/>
          <p:nvPr/>
        </p:nvSpPr>
        <p:spPr>
          <a:xfrm>
            <a:off x="3467353" y="4117594"/>
            <a:ext cx="266065" cy="193040"/>
          </a:xfrm>
          <a:prstGeom prst="rect">
            <a:avLst/>
          </a:prstGeom>
        </p:spPr>
        <p:txBody>
          <a:bodyPr wrap="square" lIns="0" tIns="12065" rIns="0" bIns="0" rtlCol="0" vert="horz">
            <a:spAutoFit/>
          </a:bodyPr>
          <a:lstStyle/>
          <a:p>
            <a:pPr marL="12700">
              <a:lnSpc>
                <a:spcPct val="100000"/>
              </a:lnSpc>
              <a:spcBef>
                <a:spcPts val="95"/>
              </a:spcBef>
            </a:pPr>
            <a:r>
              <a:rPr dirty="0" sz="1100" spc="-5">
                <a:latin typeface="Gill Sans MT"/>
                <a:cs typeface="Gill Sans MT"/>
              </a:rPr>
              <a:t>2.60</a:t>
            </a:r>
            <a:endParaRPr sz="1100">
              <a:latin typeface="Gill Sans MT"/>
              <a:cs typeface="Gill Sans MT"/>
            </a:endParaRPr>
          </a:p>
        </p:txBody>
      </p:sp>
      <p:sp>
        <p:nvSpPr>
          <p:cNvPr id="32" name="object 32"/>
          <p:cNvSpPr txBox="1"/>
          <p:nvPr/>
        </p:nvSpPr>
        <p:spPr>
          <a:xfrm>
            <a:off x="3467353" y="3809746"/>
            <a:ext cx="266065" cy="193040"/>
          </a:xfrm>
          <a:prstGeom prst="rect">
            <a:avLst/>
          </a:prstGeom>
        </p:spPr>
        <p:txBody>
          <a:bodyPr wrap="square" lIns="0" tIns="12065" rIns="0" bIns="0" rtlCol="0" vert="horz">
            <a:spAutoFit/>
          </a:bodyPr>
          <a:lstStyle/>
          <a:p>
            <a:pPr marL="12700">
              <a:lnSpc>
                <a:spcPct val="100000"/>
              </a:lnSpc>
              <a:spcBef>
                <a:spcPts val="95"/>
              </a:spcBef>
            </a:pPr>
            <a:r>
              <a:rPr dirty="0" sz="1100" spc="-5">
                <a:latin typeface="Gill Sans MT"/>
                <a:cs typeface="Gill Sans MT"/>
              </a:rPr>
              <a:t>2.65</a:t>
            </a:r>
            <a:endParaRPr sz="1100">
              <a:latin typeface="Gill Sans MT"/>
              <a:cs typeface="Gill Sans MT"/>
            </a:endParaRPr>
          </a:p>
        </p:txBody>
      </p:sp>
      <p:sp>
        <p:nvSpPr>
          <p:cNvPr id="33" name="object 33"/>
          <p:cNvSpPr txBox="1"/>
          <p:nvPr/>
        </p:nvSpPr>
        <p:spPr>
          <a:xfrm>
            <a:off x="3467353" y="2886710"/>
            <a:ext cx="266065" cy="808355"/>
          </a:xfrm>
          <a:prstGeom prst="rect">
            <a:avLst/>
          </a:prstGeom>
        </p:spPr>
        <p:txBody>
          <a:bodyPr wrap="square" lIns="0" tIns="12065" rIns="0" bIns="0" rtlCol="0" vert="horz">
            <a:spAutoFit/>
          </a:bodyPr>
          <a:lstStyle/>
          <a:p>
            <a:pPr marL="12700">
              <a:lnSpc>
                <a:spcPct val="100000"/>
              </a:lnSpc>
              <a:spcBef>
                <a:spcPts val="95"/>
              </a:spcBef>
            </a:pPr>
            <a:r>
              <a:rPr dirty="0" sz="1100" spc="-5">
                <a:latin typeface="Gill Sans MT"/>
                <a:cs typeface="Gill Sans MT"/>
              </a:rPr>
              <a:t>2.80</a:t>
            </a:r>
            <a:endParaRPr sz="1100">
              <a:latin typeface="Gill Sans MT"/>
              <a:cs typeface="Gill Sans MT"/>
            </a:endParaRPr>
          </a:p>
          <a:p>
            <a:pPr>
              <a:lnSpc>
                <a:spcPct val="100000"/>
              </a:lnSpc>
              <a:spcBef>
                <a:spcPts val="5"/>
              </a:spcBef>
            </a:pPr>
            <a:endParaRPr sz="950">
              <a:latin typeface="Gill Sans MT"/>
              <a:cs typeface="Gill Sans MT"/>
            </a:endParaRPr>
          </a:p>
          <a:p>
            <a:pPr marL="12700">
              <a:lnSpc>
                <a:spcPct val="100000"/>
              </a:lnSpc>
            </a:pPr>
            <a:r>
              <a:rPr dirty="0" sz="1100" spc="-5">
                <a:latin typeface="Gill Sans MT"/>
                <a:cs typeface="Gill Sans MT"/>
              </a:rPr>
              <a:t>2.75</a:t>
            </a:r>
            <a:endParaRPr sz="1100">
              <a:latin typeface="Gill Sans MT"/>
              <a:cs typeface="Gill Sans MT"/>
            </a:endParaRPr>
          </a:p>
          <a:p>
            <a:pPr>
              <a:lnSpc>
                <a:spcPct val="100000"/>
              </a:lnSpc>
            </a:pPr>
            <a:endParaRPr sz="950">
              <a:latin typeface="Gill Sans MT"/>
              <a:cs typeface="Gill Sans MT"/>
            </a:endParaRPr>
          </a:p>
          <a:p>
            <a:pPr marL="12700">
              <a:lnSpc>
                <a:spcPct val="100000"/>
              </a:lnSpc>
            </a:pPr>
            <a:r>
              <a:rPr dirty="0" sz="1100" spc="-5">
                <a:latin typeface="Gill Sans MT"/>
                <a:cs typeface="Gill Sans MT"/>
              </a:rPr>
              <a:t>2.70</a:t>
            </a:r>
            <a:endParaRPr sz="1100">
              <a:latin typeface="Gill Sans MT"/>
              <a:cs typeface="Gill Sans MT"/>
            </a:endParaRPr>
          </a:p>
        </p:txBody>
      </p:sp>
      <p:sp>
        <p:nvSpPr>
          <p:cNvPr id="34" name="object 34"/>
          <p:cNvSpPr txBox="1"/>
          <p:nvPr/>
        </p:nvSpPr>
        <p:spPr>
          <a:xfrm>
            <a:off x="4909311" y="5465355"/>
            <a:ext cx="1151890" cy="391795"/>
          </a:xfrm>
          <a:prstGeom prst="rect">
            <a:avLst/>
          </a:prstGeom>
        </p:spPr>
        <p:txBody>
          <a:bodyPr wrap="square" lIns="0" tIns="68580" rIns="0" bIns="0" rtlCol="0" vert="horz">
            <a:spAutoFit/>
          </a:bodyPr>
          <a:lstStyle/>
          <a:p>
            <a:pPr algn="ctr">
              <a:lnSpc>
                <a:spcPct val="100000"/>
              </a:lnSpc>
              <a:spcBef>
                <a:spcPts val="540"/>
              </a:spcBef>
              <a:tabLst>
                <a:tab pos="819785" algn="l"/>
              </a:tabLst>
            </a:pPr>
            <a:r>
              <a:rPr dirty="0" sz="1100" spc="-10" b="1">
                <a:latin typeface="Gill Sans MT"/>
                <a:cs typeface="Gill Sans MT"/>
              </a:rPr>
              <a:t>CO</a:t>
            </a:r>
            <a:r>
              <a:rPr dirty="0" sz="1100" spc="-5" b="1">
                <a:latin typeface="Gill Sans MT"/>
                <a:cs typeface="Gill Sans MT"/>
              </a:rPr>
              <a:t>2</a:t>
            </a:r>
            <a:r>
              <a:rPr dirty="0" sz="1100" b="1">
                <a:latin typeface="Gill Sans MT"/>
                <a:cs typeface="Gill Sans MT"/>
              </a:rPr>
              <a:t>	</a:t>
            </a:r>
            <a:r>
              <a:rPr dirty="0" sz="1100" spc="-10" b="1">
                <a:latin typeface="Gill Sans MT"/>
                <a:cs typeface="Gill Sans MT"/>
              </a:rPr>
              <a:t>CO3</a:t>
            </a:r>
            <a:endParaRPr sz="1100">
              <a:latin typeface="Gill Sans MT"/>
              <a:cs typeface="Gill Sans MT"/>
            </a:endParaRPr>
          </a:p>
          <a:p>
            <a:pPr algn="ctr">
              <a:lnSpc>
                <a:spcPct val="100000"/>
              </a:lnSpc>
              <a:spcBef>
                <a:spcPts val="280"/>
              </a:spcBef>
            </a:pPr>
            <a:r>
              <a:rPr dirty="0" sz="700" spc="-5" b="1">
                <a:latin typeface="Gill Sans MT"/>
                <a:cs typeface="Gill Sans MT"/>
              </a:rPr>
              <a:t>COURSE</a:t>
            </a:r>
            <a:r>
              <a:rPr dirty="0" sz="700" spc="-15" b="1">
                <a:latin typeface="Gill Sans MT"/>
                <a:cs typeface="Gill Sans MT"/>
              </a:rPr>
              <a:t> </a:t>
            </a:r>
            <a:r>
              <a:rPr dirty="0" sz="700" spc="-5" b="1">
                <a:latin typeface="Gill Sans MT"/>
                <a:cs typeface="Gill Sans MT"/>
              </a:rPr>
              <a:t>OUTCOME</a:t>
            </a:r>
            <a:endParaRPr sz="700">
              <a:latin typeface="Gill Sans MT"/>
              <a:cs typeface="Gill Sans MT"/>
            </a:endParaRPr>
          </a:p>
        </p:txBody>
      </p:sp>
      <p:sp>
        <p:nvSpPr>
          <p:cNvPr id="35" name="object 35"/>
          <p:cNvSpPr txBox="1"/>
          <p:nvPr/>
        </p:nvSpPr>
        <p:spPr>
          <a:xfrm>
            <a:off x="3267676" y="3489588"/>
            <a:ext cx="187325" cy="1475105"/>
          </a:xfrm>
          <a:prstGeom prst="rect">
            <a:avLst/>
          </a:prstGeom>
        </p:spPr>
        <p:txBody>
          <a:bodyPr wrap="square" lIns="0" tIns="2540" rIns="0" bIns="0" rtlCol="0" vert="vert270">
            <a:spAutoFit/>
          </a:bodyPr>
          <a:lstStyle/>
          <a:p>
            <a:pPr marL="12700">
              <a:lnSpc>
                <a:spcPct val="100000"/>
              </a:lnSpc>
              <a:spcBef>
                <a:spcPts val="20"/>
              </a:spcBef>
            </a:pPr>
            <a:r>
              <a:rPr dirty="0" sz="1100" spc="-5" b="1">
                <a:latin typeface="Gill Sans MT"/>
                <a:cs typeface="Gill Sans MT"/>
              </a:rPr>
              <a:t>AVERAGE</a:t>
            </a:r>
            <a:r>
              <a:rPr dirty="0" sz="1100" spc="-40" b="1">
                <a:latin typeface="Gill Sans MT"/>
                <a:cs typeface="Gill Sans MT"/>
              </a:rPr>
              <a:t> </a:t>
            </a:r>
            <a:r>
              <a:rPr dirty="0" sz="1100" spc="-5" b="1">
                <a:latin typeface="Gill Sans MT"/>
                <a:cs typeface="Gill Sans MT"/>
              </a:rPr>
              <a:t>GRADING</a:t>
            </a:r>
            <a:endParaRPr sz="1100">
              <a:latin typeface="Gill Sans MT"/>
              <a:cs typeface="Gill Sans MT"/>
            </a:endParaRPr>
          </a:p>
        </p:txBody>
      </p:sp>
      <p:sp>
        <p:nvSpPr>
          <p:cNvPr id="36" name="object 36"/>
          <p:cNvSpPr txBox="1"/>
          <p:nvPr/>
        </p:nvSpPr>
        <p:spPr>
          <a:xfrm>
            <a:off x="3628644" y="2538476"/>
            <a:ext cx="3672204" cy="299720"/>
          </a:xfrm>
          <a:prstGeom prst="rect">
            <a:avLst/>
          </a:prstGeom>
        </p:spPr>
        <p:txBody>
          <a:bodyPr wrap="square" lIns="0" tIns="12700" rIns="0" bIns="0" rtlCol="0" vert="horz">
            <a:spAutoFit/>
          </a:bodyPr>
          <a:lstStyle/>
          <a:p>
            <a:pPr marL="12700">
              <a:lnSpc>
                <a:spcPct val="100000"/>
              </a:lnSpc>
              <a:spcBef>
                <a:spcPts val="100"/>
              </a:spcBef>
              <a:tabLst>
                <a:tab pos="1832610" algn="l"/>
              </a:tabLst>
            </a:pPr>
            <a:r>
              <a:rPr dirty="0" sz="1800" b="1">
                <a:latin typeface="Gill Sans MT"/>
                <a:cs typeface="Gill Sans MT"/>
              </a:rPr>
              <a:t>GRADING</a:t>
            </a:r>
            <a:r>
              <a:rPr dirty="0" sz="1800" spc="-185" b="1">
                <a:latin typeface="Gill Sans MT"/>
                <a:cs typeface="Gill Sans MT"/>
              </a:rPr>
              <a:t> </a:t>
            </a:r>
            <a:r>
              <a:rPr dirty="0" sz="1800" spc="-90" b="1">
                <a:latin typeface="Gill Sans MT"/>
                <a:cs typeface="Gill Sans MT"/>
              </a:rPr>
              <a:t>AVG	</a:t>
            </a:r>
            <a:r>
              <a:rPr dirty="0" sz="1800" b="1">
                <a:latin typeface="Gill Sans MT"/>
                <a:cs typeface="Gill Sans MT"/>
              </a:rPr>
              <a:t>ON SCALE OF</a:t>
            </a:r>
            <a:r>
              <a:rPr dirty="0" sz="1800" spc="-95" b="1">
                <a:latin typeface="Gill Sans MT"/>
                <a:cs typeface="Gill Sans MT"/>
              </a:rPr>
              <a:t> </a:t>
            </a:r>
            <a:r>
              <a:rPr dirty="0" sz="1800" b="1">
                <a:latin typeface="Gill Sans MT"/>
                <a:cs typeface="Gill Sans MT"/>
              </a:rPr>
              <a:t>3</a:t>
            </a:r>
            <a:endParaRPr sz="1800">
              <a:latin typeface="Gill Sans MT"/>
              <a:cs typeface="Gill Sans MT"/>
            </a:endParaRPr>
          </a:p>
        </p:txBody>
      </p:sp>
      <p:grpSp>
        <p:nvGrpSpPr>
          <p:cNvPr id="37" name="object 37"/>
          <p:cNvGrpSpPr/>
          <p:nvPr/>
        </p:nvGrpSpPr>
        <p:grpSpPr>
          <a:xfrm>
            <a:off x="7326630" y="4062221"/>
            <a:ext cx="66675" cy="732790"/>
            <a:chOff x="7326630" y="4062221"/>
            <a:chExt cx="66675" cy="732790"/>
          </a:xfrm>
        </p:grpSpPr>
        <p:sp>
          <p:nvSpPr>
            <p:cNvPr id="38" name="object 38"/>
            <p:cNvSpPr/>
            <p:nvPr/>
          </p:nvSpPr>
          <p:spPr>
            <a:xfrm>
              <a:off x="7326630" y="4062221"/>
              <a:ext cx="66675" cy="66675"/>
            </a:xfrm>
            <a:custGeom>
              <a:avLst/>
              <a:gdLst/>
              <a:ahLst/>
              <a:cxnLst/>
              <a:rect l="l" t="t" r="r" b="b"/>
              <a:pathLst>
                <a:path w="66675" h="66675">
                  <a:moveTo>
                    <a:pt x="66294" y="0"/>
                  </a:moveTo>
                  <a:lnTo>
                    <a:pt x="0" y="0"/>
                  </a:lnTo>
                  <a:lnTo>
                    <a:pt x="0" y="66293"/>
                  </a:lnTo>
                  <a:lnTo>
                    <a:pt x="66294" y="66293"/>
                  </a:lnTo>
                  <a:lnTo>
                    <a:pt x="66294" y="0"/>
                  </a:lnTo>
                  <a:close/>
                </a:path>
              </a:pathLst>
            </a:custGeom>
            <a:solidFill>
              <a:srgbClr val="FF0000"/>
            </a:solidFill>
          </p:spPr>
          <p:txBody>
            <a:bodyPr wrap="square" lIns="0" tIns="0" rIns="0" bIns="0" rtlCol="0"/>
            <a:lstStyle/>
            <a:p/>
          </p:txBody>
        </p:sp>
        <p:sp>
          <p:nvSpPr>
            <p:cNvPr id="39" name="object 39"/>
            <p:cNvSpPr/>
            <p:nvPr/>
          </p:nvSpPr>
          <p:spPr>
            <a:xfrm>
              <a:off x="7326630" y="4283963"/>
              <a:ext cx="66675" cy="66675"/>
            </a:xfrm>
            <a:custGeom>
              <a:avLst/>
              <a:gdLst/>
              <a:ahLst/>
              <a:cxnLst/>
              <a:rect l="l" t="t" r="r" b="b"/>
              <a:pathLst>
                <a:path w="66675" h="66675">
                  <a:moveTo>
                    <a:pt x="66294" y="0"/>
                  </a:moveTo>
                  <a:lnTo>
                    <a:pt x="0" y="0"/>
                  </a:lnTo>
                  <a:lnTo>
                    <a:pt x="0" y="66293"/>
                  </a:lnTo>
                  <a:lnTo>
                    <a:pt x="66294" y="66293"/>
                  </a:lnTo>
                  <a:lnTo>
                    <a:pt x="66294" y="0"/>
                  </a:lnTo>
                  <a:close/>
                </a:path>
              </a:pathLst>
            </a:custGeom>
            <a:solidFill>
              <a:srgbClr val="6F2F9F"/>
            </a:solidFill>
          </p:spPr>
          <p:txBody>
            <a:bodyPr wrap="square" lIns="0" tIns="0" rIns="0" bIns="0" rtlCol="0"/>
            <a:lstStyle/>
            <a:p/>
          </p:txBody>
        </p:sp>
        <p:sp>
          <p:nvSpPr>
            <p:cNvPr id="40" name="object 40"/>
            <p:cNvSpPr/>
            <p:nvPr/>
          </p:nvSpPr>
          <p:spPr>
            <a:xfrm>
              <a:off x="7326630" y="4506467"/>
              <a:ext cx="66675" cy="66675"/>
            </a:xfrm>
            <a:custGeom>
              <a:avLst/>
              <a:gdLst/>
              <a:ahLst/>
              <a:cxnLst/>
              <a:rect l="l" t="t" r="r" b="b"/>
              <a:pathLst>
                <a:path w="66675" h="66675">
                  <a:moveTo>
                    <a:pt x="66294" y="0"/>
                  </a:moveTo>
                  <a:lnTo>
                    <a:pt x="0" y="0"/>
                  </a:lnTo>
                  <a:lnTo>
                    <a:pt x="0" y="66293"/>
                  </a:lnTo>
                  <a:lnTo>
                    <a:pt x="66294" y="66293"/>
                  </a:lnTo>
                  <a:lnTo>
                    <a:pt x="66294" y="0"/>
                  </a:lnTo>
                  <a:close/>
                </a:path>
              </a:pathLst>
            </a:custGeom>
            <a:solidFill>
              <a:srgbClr val="00AFEF"/>
            </a:solidFill>
          </p:spPr>
          <p:txBody>
            <a:bodyPr wrap="square" lIns="0" tIns="0" rIns="0" bIns="0" rtlCol="0"/>
            <a:lstStyle/>
            <a:p/>
          </p:txBody>
        </p:sp>
        <p:sp>
          <p:nvSpPr>
            <p:cNvPr id="41" name="object 41"/>
            <p:cNvSpPr/>
            <p:nvPr/>
          </p:nvSpPr>
          <p:spPr>
            <a:xfrm>
              <a:off x="7326630" y="4728209"/>
              <a:ext cx="66675" cy="66675"/>
            </a:xfrm>
            <a:custGeom>
              <a:avLst/>
              <a:gdLst/>
              <a:ahLst/>
              <a:cxnLst/>
              <a:rect l="l" t="t" r="r" b="b"/>
              <a:pathLst>
                <a:path w="66675" h="66675">
                  <a:moveTo>
                    <a:pt x="66294" y="0"/>
                  </a:moveTo>
                  <a:lnTo>
                    <a:pt x="0" y="0"/>
                  </a:lnTo>
                  <a:lnTo>
                    <a:pt x="0" y="66293"/>
                  </a:lnTo>
                  <a:lnTo>
                    <a:pt x="66294" y="66293"/>
                  </a:lnTo>
                  <a:lnTo>
                    <a:pt x="66294" y="0"/>
                  </a:lnTo>
                  <a:close/>
                </a:path>
              </a:pathLst>
            </a:custGeom>
            <a:solidFill>
              <a:srgbClr val="6F2F9F"/>
            </a:solidFill>
          </p:spPr>
          <p:txBody>
            <a:bodyPr wrap="square" lIns="0" tIns="0" rIns="0" bIns="0" rtlCol="0"/>
            <a:lstStyle/>
            <a:p/>
          </p:txBody>
        </p:sp>
      </p:grpSp>
      <p:sp>
        <p:nvSpPr>
          <p:cNvPr id="42" name="object 42"/>
          <p:cNvSpPr txBox="1"/>
          <p:nvPr/>
        </p:nvSpPr>
        <p:spPr>
          <a:xfrm>
            <a:off x="6866635" y="3925875"/>
            <a:ext cx="826135" cy="913765"/>
          </a:xfrm>
          <a:prstGeom prst="rect">
            <a:avLst/>
          </a:prstGeom>
        </p:spPr>
        <p:txBody>
          <a:bodyPr wrap="square" lIns="0" tIns="12700" rIns="0" bIns="0" rtlCol="0" vert="horz">
            <a:spAutoFit/>
          </a:bodyPr>
          <a:lstStyle/>
          <a:p>
            <a:pPr algn="just" marL="554990" marR="5080">
              <a:lnSpc>
                <a:spcPct val="145700"/>
              </a:lnSpc>
              <a:spcBef>
                <a:spcPts val="100"/>
              </a:spcBef>
            </a:pPr>
            <a:r>
              <a:rPr dirty="0" sz="1000">
                <a:latin typeface="Gill Sans MT"/>
                <a:cs typeface="Gill Sans MT"/>
              </a:rPr>
              <a:t>C</a:t>
            </a:r>
            <a:r>
              <a:rPr dirty="0" sz="1000" spc="-5">
                <a:latin typeface="Gill Sans MT"/>
                <a:cs typeface="Gill Sans MT"/>
              </a:rPr>
              <a:t>O</a:t>
            </a:r>
            <a:r>
              <a:rPr dirty="0" sz="1000">
                <a:latin typeface="Gill Sans MT"/>
                <a:cs typeface="Gill Sans MT"/>
              </a:rPr>
              <a:t>1  C</a:t>
            </a:r>
            <a:r>
              <a:rPr dirty="0" sz="1000" spc="-5">
                <a:latin typeface="Gill Sans MT"/>
                <a:cs typeface="Gill Sans MT"/>
              </a:rPr>
              <a:t>O</a:t>
            </a:r>
            <a:r>
              <a:rPr dirty="0" sz="1000">
                <a:latin typeface="Gill Sans MT"/>
                <a:cs typeface="Gill Sans MT"/>
              </a:rPr>
              <a:t>2  C</a:t>
            </a:r>
            <a:r>
              <a:rPr dirty="0" sz="1000" spc="-5">
                <a:latin typeface="Gill Sans MT"/>
                <a:cs typeface="Gill Sans MT"/>
              </a:rPr>
              <a:t>O</a:t>
            </a:r>
            <a:r>
              <a:rPr dirty="0" sz="1000">
                <a:latin typeface="Gill Sans MT"/>
                <a:cs typeface="Gill Sans MT"/>
              </a:rPr>
              <a:t>3</a:t>
            </a:r>
            <a:endParaRPr sz="1000">
              <a:latin typeface="Gill Sans MT"/>
              <a:cs typeface="Gill Sans MT"/>
            </a:endParaRPr>
          </a:p>
          <a:p>
            <a:pPr algn="just" marL="12700">
              <a:lnSpc>
                <a:spcPct val="100000"/>
              </a:lnSpc>
              <a:spcBef>
                <a:spcPts val="545"/>
              </a:spcBef>
            </a:pPr>
            <a:r>
              <a:rPr dirty="0" u="sng" sz="1000">
                <a:uFill>
                  <a:solidFill>
                    <a:srgbClr val="888888"/>
                  </a:solidFill>
                </a:uFill>
                <a:latin typeface="Gill Sans MT"/>
                <a:cs typeface="Gill Sans MT"/>
              </a:rPr>
              <a:t> </a:t>
            </a:r>
            <a:r>
              <a:rPr dirty="0" u="sng" sz="1000">
                <a:uFill>
                  <a:solidFill>
                    <a:srgbClr val="888888"/>
                  </a:solidFill>
                </a:uFill>
                <a:latin typeface="Gill Sans MT"/>
                <a:cs typeface="Gill Sans MT"/>
              </a:rPr>
              <a:t>      </a:t>
            </a:r>
            <a:r>
              <a:rPr dirty="0" u="sng" sz="1000" spc="-45">
                <a:uFill>
                  <a:solidFill>
                    <a:srgbClr val="888888"/>
                  </a:solidFill>
                </a:uFill>
                <a:latin typeface="Gill Sans MT"/>
                <a:cs typeface="Gill Sans MT"/>
              </a:rPr>
              <a:t> </a:t>
            </a:r>
            <a:r>
              <a:rPr dirty="0" sz="1000">
                <a:latin typeface="Gill Sans MT"/>
                <a:cs typeface="Gill Sans MT"/>
              </a:rPr>
              <a:t>       </a:t>
            </a:r>
            <a:r>
              <a:rPr dirty="0" sz="1000" spc="-140">
                <a:latin typeface="Gill Sans MT"/>
                <a:cs typeface="Gill Sans MT"/>
              </a:rPr>
              <a:t> </a:t>
            </a:r>
            <a:r>
              <a:rPr dirty="0" sz="1000">
                <a:latin typeface="Gill Sans MT"/>
                <a:cs typeface="Gill Sans MT"/>
              </a:rPr>
              <a:t>C</a:t>
            </a:r>
            <a:r>
              <a:rPr dirty="0" sz="1000" spc="-5">
                <a:latin typeface="Gill Sans MT"/>
                <a:cs typeface="Gill Sans MT"/>
              </a:rPr>
              <a:t>O</a:t>
            </a:r>
            <a:r>
              <a:rPr dirty="0" sz="1000">
                <a:latin typeface="Gill Sans MT"/>
                <a:cs typeface="Gill Sans MT"/>
              </a:rPr>
              <a:t>4</a:t>
            </a:r>
            <a:endParaRPr sz="1000">
              <a:latin typeface="Gill Sans MT"/>
              <a:cs typeface="Gill Sans MT"/>
            </a:endParaRPr>
          </a:p>
        </p:txBody>
      </p:sp>
      <p:grpSp>
        <p:nvGrpSpPr>
          <p:cNvPr id="43" name="object 43"/>
          <p:cNvGrpSpPr/>
          <p:nvPr/>
        </p:nvGrpSpPr>
        <p:grpSpPr>
          <a:xfrm>
            <a:off x="1446275" y="79247"/>
            <a:ext cx="6377940" cy="775335"/>
            <a:chOff x="1446275" y="79247"/>
            <a:chExt cx="6377940" cy="775335"/>
          </a:xfrm>
        </p:grpSpPr>
        <p:sp>
          <p:nvSpPr>
            <p:cNvPr id="44" name="object 44"/>
            <p:cNvSpPr/>
            <p:nvPr/>
          </p:nvSpPr>
          <p:spPr>
            <a:xfrm>
              <a:off x="1446275" y="79247"/>
              <a:ext cx="2756916" cy="774953"/>
            </a:xfrm>
            <a:prstGeom prst="rect">
              <a:avLst/>
            </a:prstGeom>
            <a:blipFill>
              <a:blip r:embed="rId7" cstate="print"/>
              <a:stretch>
                <a:fillRect/>
              </a:stretch>
            </a:blipFill>
          </p:spPr>
          <p:txBody>
            <a:bodyPr wrap="square" lIns="0" tIns="0" rIns="0" bIns="0" rtlCol="0"/>
            <a:lstStyle/>
            <a:p/>
          </p:txBody>
        </p:sp>
        <p:sp>
          <p:nvSpPr>
            <p:cNvPr id="45" name="object 45"/>
            <p:cNvSpPr/>
            <p:nvPr/>
          </p:nvSpPr>
          <p:spPr>
            <a:xfrm>
              <a:off x="3759708" y="79247"/>
              <a:ext cx="562356" cy="774953"/>
            </a:xfrm>
            <a:prstGeom prst="rect">
              <a:avLst/>
            </a:prstGeom>
            <a:blipFill>
              <a:blip r:embed="rId8" cstate="print"/>
              <a:stretch>
                <a:fillRect/>
              </a:stretch>
            </a:blipFill>
          </p:spPr>
          <p:txBody>
            <a:bodyPr wrap="square" lIns="0" tIns="0" rIns="0" bIns="0" rtlCol="0"/>
            <a:lstStyle/>
            <a:p/>
          </p:txBody>
        </p:sp>
        <p:sp>
          <p:nvSpPr>
            <p:cNvPr id="46" name="object 46"/>
            <p:cNvSpPr/>
            <p:nvPr/>
          </p:nvSpPr>
          <p:spPr>
            <a:xfrm>
              <a:off x="3878580" y="79247"/>
              <a:ext cx="3945635" cy="774953"/>
            </a:xfrm>
            <a:prstGeom prst="rect">
              <a:avLst/>
            </a:prstGeom>
            <a:blipFill>
              <a:blip r:embed="rId9" cstate="print"/>
              <a:stretch>
                <a:fillRect/>
              </a:stretch>
            </a:blipFill>
          </p:spPr>
          <p:txBody>
            <a:bodyPr wrap="square" lIns="0" tIns="0" rIns="0" bIns="0" rtlCol="0"/>
            <a:lstStyle/>
            <a:p/>
          </p:txBody>
        </p:sp>
      </p:grpSp>
      <p:sp>
        <p:nvSpPr>
          <p:cNvPr id="47" name="object 47"/>
          <p:cNvSpPr txBox="1">
            <a:spLocks noGrp="1"/>
          </p:cNvSpPr>
          <p:nvPr>
            <p:ph type="title"/>
          </p:nvPr>
        </p:nvSpPr>
        <p:spPr>
          <a:xfrm>
            <a:off x="1655572" y="148844"/>
            <a:ext cx="5962650" cy="467359"/>
          </a:xfrm>
          <a:prstGeom prst="rect"/>
        </p:spPr>
        <p:txBody>
          <a:bodyPr wrap="square" lIns="0" tIns="12065" rIns="0" bIns="0" rtlCol="0" vert="horz">
            <a:spAutoFit/>
          </a:bodyPr>
          <a:lstStyle/>
          <a:p>
            <a:pPr marL="12700">
              <a:lnSpc>
                <a:spcPct val="100000"/>
              </a:lnSpc>
              <a:spcBef>
                <a:spcPts val="95"/>
              </a:spcBef>
            </a:pPr>
            <a:r>
              <a:rPr dirty="0" sz="2900" spc="-5">
                <a:solidFill>
                  <a:srgbClr val="C00000"/>
                </a:solidFill>
                <a:latin typeface="Gill Sans MT"/>
                <a:cs typeface="Gill Sans MT"/>
              </a:rPr>
              <a:t>Example of CO-attainment </a:t>
            </a:r>
            <a:r>
              <a:rPr dirty="0" sz="2900" spc="-15">
                <a:solidFill>
                  <a:srgbClr val="C00000"/>
                </a:solidFill>
                <a:latin typeface="Gill Sans MT"/>
                <a:cs typeface="Gill Sans MT"/>
              </a:rPr>
              <a:t>for </a:t>
            </a:r>
            <a:r>
              <a:rPr dirty="0" sz="2900" spc="-5">
                <a:solidFill>
                  <a:srgbClr val="C00000"/>
                </a:solidFill>
                <a:latin typeface="Gill Sans MT"/>
                <a:cs typeface="Gill Sans MT"/>
              </a:rPr>
              <a:t>a</a:t>
            </a:r>
            <a:r>
              <a:rPr dirty="0" sz="2900" spc="35">
                <a:solidFill>
                  <a:srgbClr val="C00000"/>
                </a:solidFill>
                <a:latin typeface="Gill Sans MT"/>
                <a:cs typeface="Gill Sans MT"/>
              </a:rPr>
              <a:t> </a:t>
            </a:r>
            <a:r>
              <a:rPr dirty="0" sz="2900" spc="-5">
                <a:solidFill>
                  <a:srgbClr val="C00000"/>
                </a:solidFill>
                <a:latin typeface="Gill Sans MT"/>
                <a:cs typeface="Gill Sans MT"/>
              </a:rPr>
              <a:t>course</a:t>
            </a:r>
            <a:endParaRPr sz="2900">
              <a:latin typeface="Gill Sans MT"/>
              <a:cs typeface="Gill Sans M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grpSp>
        <p:nvGrpSpPr>
          <p:cNvPr id="3" name="object 3"/>
          <p:cNvGrpSpPr/>
          <p:nvPr/>
        </p:nvGrpSpPr>
        <p:grpSpPr>
          <a:xfrm>
            <a:off x="2286" y="0"/>
            <a:ext cx="9904095" cy="6858000"/>
            <a:chOff x="2286" y="0"/>
            <a:chExt cx="9904095" cy="6858000"/>
          </a:xfrm>
        </p:grpSpPr>
        <p:sp>
          <p:nvSpPr>
            <p:cNvPr id="4" name="object 4"/>
            <p:cNvSpPr/>
            <p:nvPr/>
          </p:nvSpPr>
          <p:spPr>
            <a:xfrm>
              <a:off x="3810" y="3429"/>
              <a:ext cx="887730" cy="819785"/>
            </a:xfrm>
            <a:custGeom>
              <a:avLst/>
              <a:gdLst/>
              <a:ahLst/>
              <a:cxnLst/>
              <a:rect l="l" t="t" r="r" b="b"/>
              <a:pathLst>
                <a:path w="887730" h="819785">
                  <a:moveTo>
                    <a:pt x="887730" y="0"/>
                  </a:moveTo>
                  <a:lnTo>
                    <a:pt x="0" y="0"/>
                  </a:lnTo>
                  <a:lnTo>
                    <a:pt x="0" y="819531"/>
                  </a:lnTo>
                  <a:lnTo>
                    <a:pt x="50375" y="818233"/>
                  </a:lnTo>
                  <a:lnTo>
                    <a:pt x="100013" y="814387"/>
                  </a:lnTo>
                  <a:lnTo>
                    <a:pt x="148839" y="808062"/>
                  </a:lnTo>
                  <a:lnTo>
                    <a:pt x="196777" y="799327"/>
                  </a:lnTo>
                  <a:lnTo>
                    <a:pt x="243754" y="788251"/>
                  </a:lnTo>
                  <a:lnTo>
                    <a:pt x="289694" y="774904"/>
                  </a:lnTo>
                  <a:lnTo>
                    <a:pt x="334521" y="759353"/>
                  </a:lnTo>
                  <a:lnTo>
                    <a:pt x="378162" y="741669"/>
                  </a:lnTo>
                  <a:lnTo>
                    <a:pt x="420541" y="721921"/>
                  </a:lnTo>
                  <a:lnTo>
                    <a:pt x="461583" y="700178"/>
                  </a:lnTo>
                  <a:lnTo>
                    <a:pt x="501213" y="676509"/>
                  </a:lnTo>
                  <a:lnTo>
                    <a:pt x="539357" y="650984"/>
                  </a:lnTo>
                  <a:lnTo>
                    <a:pt x="575939" y="623671"/>
                  </a:lnTo>
                  <a:lnTo>
                    <a:pt x="610885" y="594639"/>
                  </a:lnTo>
                  <a:lnTo>
                    <a:pt x="644119" y="563958"/>
                  </a:lnTo>
                  <a:lnTo>
                    <a:pt x="675567" y="531698"/>
                  </a:lnTo>
                  <a:lnTo>
                    <a:pt x="705154" y="497926"/>
                  </a:lnTo>
                  <a:lnTo>
                    <a:pt x="732804" y="462713"/>
                  </a:lnTo>
                  <a:lnTo>
                    <a:pt x="758443" y="426127"/>
                  </a:lnTo>
                  <a:lnTo>
                    <a:pt x="781996" y="388238"/>
                  </a:lnTo>
                  <a:lnTo>
                    <a:pt x="803387" y="349114"/>
                  </a:lnTo>
                  <a:lnTo>
                    <a:pt x="822543" y="308826"/>
                  </a:lnTo>
                  <a:lnTo>
                    <a:pt x="839388" y="267442"/>
                  </a:lnTo>
                  <a:lnTo>
                    <a:pt x="853847" y="225031"/>
                  </a:lnTo>
                  <a:lnTo>
                    <a:pt x="865845" y="181663"/>
                  </a:lnTo>
                  <a:lnTo>
                    <a:pt x="875307" y="137407"/>
                  </a:lnTo>
                  <a:lnTo>
                    <a:pt x="882158" y="92331"/>
                  </a:lnTo>
                  <a:lnTo>
                    <a:pt x="886324" y="46506"/>
                  </a:lnTo>
                  <a:lnTo>
                    <a:pt x="887730" y="0"/>
                  </a:lnTo>
                  <a:close/>
                </a:path>
              </a:pathLst>
            </a:custGeom>
            <a:solidFill>
              <a:srgbClr val="FDF9F4">
                <a:alpha val="32940"/>
              </a:srgbClr>
            </a:solidFill>
          </p:spPr>
          <p:txBody>
            <a:bodyPr wrap="square" lIns="0" tIns="0" rIns="0" bIns="0" rtlCol="0"/>
            <a:lstStyle/>
            <a:p/>
          </p:txBody>
        </p:sp>
        <p:sp>
          <p:nvSpPr>
            <p:cNvPr id="5" name="object 5"/>
            <p:cNvSpPr/>
            <p:nvPr/>
          </p:nvSpPr>
          <p:spPr>
            <a:xfrm>
              <a:off x="3810" y="3429"/>
              <a:ext cx="887730" cy="819785"/>
            </a:xfrm>
            <a:custGeom>
              <a:avLst/>
              <a:gdLst/>
              <a:ahLst/>
              <a:cxnLst/>
              <a:rect l="l" t="t" r="r" b="b"/>
              <a:pathLst>
                <a:path w="887730" h="819785">
                  <a:moveTo>
                    <a:pt x="887730" y="0"/>
                  </a:moveTo>
                  <a:lnTo>
                    <a:pt x="886324" y="46506"/>
                  </a:lnTo>
                  <a:lnTo>
                    <a:pt x="882158" y="92331"/>
                  </a:lnTo>
                  <a:lnTo>
                    <a:pt x="875307" y="137407"/>
                  </a:lnTo>
                  <a:lnTo>
                    <a:pt x="865845" y="181663"/>
                  </a:lnTo>
                  <a:lnTo>
                    <a:pt x="853847" y="225031"/>
                  </a:lnTo>
                  <a:lnTo>
                    <a:pt x="839388" y="267442"/>
                  </a:lnTo>
                  <a:lnTo>
                    <a:pt x="822543" y="308826"/>
                  </a:lnTo>
                  <a:lnTo>
                    <a:pt x="803387" y="349114"/>
                  </a:lnTo>
                  <a:lnTo>
                    <a:pt x="781996" y="388238"/>
                  </a:lnTo>
                  <a:lnTo>
                    <a:pt x="758443" y="426127"/>
                  </a:lnTo>
                  <a:lnTo>
                    <a:pt x="732804" y="462713"/>
                  </a:lnTo>
                  <a:lnTo>
                    <a:pt x="705154" y="497926"/>
                  </a:lnTo>
                  <a:lnTo>
                    <a:pt x="675567" y="531698"/>
                  </a:lnTo>
                  <a:lnTo>
                    <a:pt x="644119" y="563958"/>
                  </a:lnTo>
                  <a:lnTo>
                    <a:pt x="610885" y="594639"/>
                  </a:lnTo>
                  <a:lnTo>
                    <a:pt x="575939" y="623671"/>
                  </a:lnTo>
                  <a:lnTo>
                    <a:pt x="539357" y="650984"/>
                  </a:lnTo>
                  <a:lnTo>
                    <a:pt x="501213" y="676509"/>
                  </a:lnTo>
                  <a:lnTo>
                    <a:pt x="461583" y="700178"/>
                  </a:lnTo>
                  <a:lnTo>
                    <a:pt x="420541" y="721921"/>
                  </a:lnTo>
                  <a:lnTo>
                    <a:pt x="378162" y="741669"/>
                  </a:lnTo>
                  <a:lnTo>
                    <a:pt x="334521" y="759353"/>
                  </a:lnTo>
                  <a:lnTo>
                    <a:pt x="289694" y="774904"/>
                  </a:lnTo>
                  <a:lnTo>
                    <a:pt x="243754" y="788251"/>
                  </a:lnTo>
                  <a:lnTo>
                    <a:pt x="196777" y="799327"/>
                  </a:lnTo>
                  <a:lnTo>
                    <a:pt x="148839" y="808062"/>
                  </a:lnTo>
                  <a:lnTo>
                    <a:pt x="100013" y="814387"/>
                  </a:lnTo>
                  <a:lnTo>
                    <a:pt x="50375" y="818233"/>
                  </a:lnTo>
                  <a:lnTo>
                    <a:pt x="0" y="819531"/>
                  </a:lnTo>
                  <a:lnTo>
                    <a:pt x="0" y="0"/>
                  </a:lnTo>
                  <a:lnTo>
                    <a:pt x="887730" y="0"/>
                  </a:lnTo>
                  <a:close/>
                </a:path>
              </a:pathLst>
            </a:custGeom>
            <a:ln w="3175">
              <a:solidFill>
                <a:srgbClr val="D2C39E"/>
              </a:solidFill>
            </a:ln>
          </p:spPr>
          <p:txBody>
            <a:bodyPr wrap="square" lIns="0" tIns="0" rIns="0" bIns="0" rtlCol="0"/>
            <a:lstStyle/>
            <a:p/>
          </p:txBody>
        </p:sp>
        <p:sp>
          <p:nvSpPr>
            <p:cNvPr id="6" name="object 6"/>
            <p:cNvSpPr/>
            <p:nvPr/>
          </p:nvSpPr>
          <p:spPr>
            <a:xfrm>
              <a:off x="168401" y="32003"/>
              <a:ext cx="1872995" cy="1731264"/>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80"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9549" y="1040891"/>
              <a:ext cx="1184910" cy="1158239"/>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7" y="1031703"/>
              <a:ext cx="1175506"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7" y="1031703"/>
              <a:ext cx="1176020" cy="1149985"/>
            </a:xfrm>
            <a:custGeom>
              <a:avLst/>
              <a:gdLst/>
              <a:ahLst/>
              <a:cxnLst/>
              <a:rect l="l" t="t" r="r" b="b"/>
              <a:pathLst>
                <a:path w="1176020" h="1149985">
                  <a:moveTo>
                    <a:pt x="111160" y="194354"/>
                  </a:moveTo>
                  <a:lnTo>
                    <a:pt x="140945" y="160272"/>
                  </a:lnTo>
                  <a:lnTo>
                    <a:pt x="173180" y="129434"/>
                  </a:lnTo>
                  <a:lnTo>
                    <a:pt x="207653" y="101852"/>
                  </a:lnTo>
                  <a:lnTo>
                    <a:pt x="244155" y="77541"/>
                  </a:lnTo>
                  <a:lnTo>
                    <a:pt x="282473" y="56512"/>
                  </a:lnTo>
                  <a:lnTo>
                    <a:pt x="322397" y="38778"/>
                  </a:lnTo>
                  <a:lnTo>
                    <a:pt x="363715" y="24354"/>
                  </a:lnTo>
                  <a:lnTo>
                    <a:pt x="406216" y="13250"/>
                  </a:lnTo>
                  <a:lnTo>
                    <a:pt x="449689" y="5482"/>
                  </a:lnTo>
                  <a:lnTo>
                    <a:pt x="493922" y="1060"/>
                  </a:lnTo>
                  <a:lnTo>
                    <a:pt x="538705" y="0"/>
                  </a:lnTo>
                  <a:lnTo>
                    <a:pt x="583827" y="2312"/>
                  </a:lnTo>
                  <a:lnTo>
                    <a:pt x="629076" y="8011"/>
                  </a:lnTo>
                  <a:lnTo>
                    <a:pt x="674241" y="17109"/>
                  </a:lnTo>
                  <a:lnTo>
                    <a:pt x="719111" y="29619"/>
                  </a:lnTo>
                  <a:lnTo>
                    <a:pt x="763475" y="45555"/>
                  </a:lnTo>
                  <a:lnTo>
                    <a:pt x="807121" y="64929"/>
                  </a:lnTo>
                  <a:lnTo>
                    <a:pt x="849839" y="87754"/>
                  </a:lnTo>
                  <a:lnTo>
                    <a:pt x="891417" y="114042"/>
                  </a:lnTo>
                  <a:lnTo>
                    <a:pt x="931644" y="143808"/>
                  </a:lnTo>
                  <a:lnTo>
                    <a:pt x="969594" y="176431"/>
                  </a:lnTo>
                  <a:lnTo>
                    <a:pt x="1004454" y="211142"/>
                  </a:lnTo>
                  <a:lnTo>
                    <a:pt x="1036188" y="247733"/>
                  </a:lnTo>
                  <a:lnTo>
                    <a:pt x="1064763" y="285995"/>
                  </a:lnTo>
                  <a:lnTo>
                    <a:pt x="1090143" y="325720"/>
                  </a:lnTo>
                  <a:lnTo>
                    <a:pt x="1112296" y="366698"/>
                  </a:lnTo>
                  <a:lnTo>
                    <a:pt x="1131186" y="408721"/>
                  </a:lnTo>
                  <a:lnTo>
                    <a:pt x="1146780" y="451579"/>
                  </a:lnTo>
                  <a:lnTo>
                    <a:pt x="1159043" y="495065"/>
                  </a:lnTo>
                  <a:lnTo>
                    <a:pt x="1167941" y="538969"/>
                  </a:lnTo>
                  <a:lnTo>
                    <a:pt x="1173440" y="583082"/>
                  </a:lnTo>
                  <a:lnTo>
                    <a:pt x="1175506" y="627197"/>
                  </a:lnTo>
                  <a:lnTo>
                    <a:pt x="1174104" y="671103"/>
                  </a:lnTo>
                  <a:lnTo>
                    <a:pt x="1169200" y="714593"/>
                  </a:lnTo>
                  <a:lnTo>
                    <a:pt x="1160760" y="757456"/>
                  </a:lnTo>
                  <a:lnTo>
                    <a:pt x="1148749" y="799486"/>
                  </a:lnTo>
                  <a:lnTo>
                    <a:pt x="1133134" y="840472"/>
                  </a:lnTo>
                  <a:lnTo>
                    <a:pt x="1113881" y="880207"/>
                  </a:lnTo>
                  <a:lnTo>
                    <a:pt x="1090954" y="918480"/>
                  </a:lnTo>
                  <a:lnTo>
                    <a:pt x="1064320" y="955084"/>
                  </a:lnTo>
                  <a:lnTo>
                    <a:pt x="1034534" y="989166"/>
                  </a:lnTo>
                  <a:lnTo>
                    <a:pt x="1002297" y="1020005"/>
                  </a:lnTo>
                  <a:lnTo>
                    <a:pt x="967822" y="1047586"/>
                  </a:lnTo>
                  <a:lnTo>
                    <a:pt x="931319" y="1071898"/>
                  </a:lnTo>
                  <a:lnTo>
                    <a:pt x="893000" y="1092927"/>
                  </a:lnTo>
                  <a:lnTo>
                    <a:pt x="853075" y="1110660"/>
                  </a:lnTo>
                  <a:lnTo>
                    <a:pt x="811757" y="1125085"/>
                  </a:lnTo>
                  <a:lnTo>
                    <a:pt x="769255" y="1136188"/>
                  </a:lnTo>
                  <a:lnTo>
                    <a:pt x="725781" y="1143957"/>
                  </a:lnTo>
                  <a:lnTo>
                    <a:pt x="681547" y="1148378"/>
                  </a:lnTo>
                  <a:lnTo>
                    <a:pt x="636764" y="1149439"/>
                  </a:lnTo>
                  <a:lnTo>
                    <a:pt x="591641" y="1147127"/>
                  </a:lnTo>
                  <a:lnTo>
                    <a:pt x="546392" y="1141428"/>
                  </a:lnTo>
                  <a:lnTo>
                    <a:pt x="501227" y="1132330"/>
                  </a:lnTo>
                  <a:lnTo>
                    <a:pt x="456357" y="1119819"/>
                  </a:lnTo>
                  <a:lnTo>
                    <a:pt x="411993" y="1103884"/>
                  </a:lnTo>
                  <a:lnTo>
                    <a:pt x="368347" y="1084510"/>
                  </a:lnTo>
                  <a:lnTo>
                    <a:pt x="325629" y="1061685"/>
                  </a:lnTo>
                  <a:lnTo>
                    <a:pt x="284051" y="1035396"/>
                  </a:lnTo>
                  <a:lnTo>
                    <a:pt x="243824" y="1005630"/>
                  </a:lnTo>
                  <a:lnTo>
                    <a:pt x="205877" y="972991"/>
                  </a:lnTo>
                  <a:lnTo>
                    <a:pt x="171022" y="938266"/>
                  </a:lnTo>
                  <a:lnTo>
                    <a:pt x="139292" y="901664"/>
                  </a:lnTo>
                  <a:lnTo>
                    <a:pt x="110721" y="863394"/>
                  </a:lnTo>
                  <a:lnTo>
                    <a:pt x="85344" y="823665"/>
                  </a:lnTo>
                  <a:lnTo>
                    <a:pt x="63195" y="782685"/>
                  </a:lnTo>
                  <a:lnTo>
                    <a:pt x="44308" y="740662"/>
                  </a:lnTo>
                  <a:lnTo>
                    <a:pt x="28718" y="697805"/>
                  </a:lnTo>
                  <a:lnTo>
                    <a:pt x="16457" y="654322"/>
                  </a:lnTo>
                  <a:lnTo>
                    <a:pt x="7561" y="610422"/>
                  </a:lnTo>
                  <a:lnTo>
                    <a:pt x="2064" y="566314"/>
                  </a:lnTo>
                  <a:lnTo>
                    <a:pt x="0" y="522205"/>
                  </a:lnTo>
                  <a:lnTo>
                    <a:pt x="1402" y="478305"/>
                  </a:lnTo>
                  <a:lnTo>
                    <a:pt x="6305" y="434822"/>
                  </a:lnTo>
                  <a:lnTo>
                    <a:pt x="14744" y="391964"/>
                  </a:lnTo>
                  <a:lnTo>
                    <a:pt x="26752" y="349941"/>
                  </a:lnTo>
                  <a:lnTo>
                    <a:pt x="42363" y="308959"/>
                  </a:lnTo>
                  <a:lnTo>
                    <a:pt x="61612" y="269229"/>
                  </a:lnTo>
                  <a:lnTo>
                    <a:pt x="84533" y="230957"/>
                  </a:lnTo>
                  <a:lnTo>
                    <a:pt x="111160" y="194354"/>
                  </a:lnTo>
                  <a:close/>
                </a:path>
                <a:path w="1176020" h="1149985">
                  <a:moveTo>
                    <a:pt x="213128" y="275761"/>
                  </a:moveTo>
                  <a:lnTo>
                    <a:pt x="186722" y="313345"/>
                  </a:lnTo>
                  <a:lnTo>
                    <a:pt x="165453" y="353199"/>
                  </a:lnTo>
                  <a:lnTo>
                    <a:pt x="149250" y="394938"/>
                  </a:lnTo>
                  <a:lnTo>
                    <a:pt x="138047" y="438181"/>
                  </a:lnTo>
                  <a:lnTo>
                    <a:pt x="131775" y="482546"/>
                  </a:lnTo>
                  <a:lnTo>
                    <a:pt x="130365" y="527648"/>
                  </a:lnTo>
                  <a:lnTo>
                    <a:pt x="133750" y="573106"/>
                  </a:lnTo>
                  <a:lnTo>
                    <a:pt x="141861" y="618537"/>
                  </a:lnTo>
                  <a:lnTo>
                    <a:pt x="154629" y="663558"/>
                  </a:lnTo>
                  <a:lnTo>
                    <a:pt x="171986" y="707787"/>
                  </a:lnTo>
                  <a:lnTo>
                    <a:pt x="193864" y="750841"/>
                  </a:lnTo>
                  <a:lnTo>
                    <a:pt x="220195" y="792336"/>
                  </a:lnTo>
                  <a:lnTo>
                    <a:pt x="250910" y="831892"/>
                  </a:lnTo>
                  <a:lnTo>
                    <a:pt x="285940" y="869123"/>
                  </a:lnTo>
                  <a:lnTo>
                    <a:pt x="325219" y="903649"/>
                  </a:lnTo>
                  <a:lnTo>
                    <a:pt x="367575" y="934292"/>
                  </a:lnTo>
                  <a:lnTo>
                    <a:pt x="411633" y="960191"/>
                  </a:lnTo>
                  <a:lnTo>
                    <a:pt x="457004" y="981365"/>
                  </a:lnTo>
                  <a:lnTo>
                    <a:pt x="503298" y="997834"/>
                  </a:lnTo>
                  <a:lnTo>
                    <a:pt x="550128" y="1009614"/>
                  </a:lnTo>
                  <a:lnTo>
                    <a:pt x="597103" y="1016726"/>
                  </a:lnTo>
                  <a:lnTo>
                    <a:pt x="643837" y="1019187"/>
                  </a:lnTo>
                  <a:lnTo>
                    <a:pt x="689940" y="1017016"/>
                  </a:lnTo>
                  <a:lnTo>
                    <a:pt x="735022" y="1010232"/>
                  </a:lnTo>
                  <a:lnTo>
                    <a:pt x="778697" y="998852"/>
                  </a:lnTo>
                  <a:lnTo>
                    <a:pt x="820574" y="982896"/>
                  </a:lnTo>
                  <a:lnTo>
                    <a:pt x="860266" y="962382"/>
                  </a:lnTo>
                  <a:lnTo>
                    <a:pt x="897383" y="937329"/>
                  </a:lnTo>
                  <a:lnTo>
                    <a:pt x="931537" y="907754"/>
                  </a:lnTo>
                  <a:lnTo>
                    <a:pt x="962339" y="873677"/>
                  </a:lnTo>
                  <a:lnTo>
                    <a:pt x="988753" y="836092"/>
                  </a:lnTo>
                  <a:lnTo>
                    <a:pt x="1010028" y="796234"/>
                  </a:lnTo>
                  <a:lnTo>
                    <a:pt x="1026231" y="754488"/>
                  </a:lnTo>
                  <a:lnTo>
                    <a:pt x="1037433" y="711237"/>
                  </a:lnTo>
                  <a:lnTo>
                    <a:pt x="1043702" y="666865"/>
                  </a:lnTo>
                  <a:lnTo>
                    <a:pt x="1045107" y="621754"/>
                  </a:lnTo>
                  <a:lnTo>
                    <a:pt x="1041717" y="576288"/>
                  </a:lnTo>
                  <a:lnTo>
                    <a:pt x="1033602" y="530851"/>
                  </a:lnTo>
                  <a:lnTo>
                    <a:pt x="1020829" y="485825"/>
                  </a:lnTo>
                  <a:lnTo>
                    <a:pt x="1003469" y="441595"/>
                  </a:lnTo>
                  <a:lnTo>
                    <a:pt x="981589" y="398543"/>
                  </a:lnTo>
                  <a:lnTo>
                    <a:pt x="955260" y="357054"/>
                  </a:lnTo>
                  <a:lnTo>
                    <a:pt x="924550" y="317509"/>
                  </a:lnTo>
                  <a:lnTo>
                    <a:pt x="889527" y="280293"/>
                  </a:lnTo>
                  <a:lnTo>
                    <a:pt x="850262" y="245789"/>
                  </a:lnTo>
                  <a:lnTo>
                    <a:pt x="807903" y="215145"/>
                  </a:lnTo>
                  <a:lnTo>
                    <a:pt x="763843" y="189242"/>
                  </a:lnTo>
                  <a:lnTo>
                    <a:pt x="718472" y="168061"/>
                  </a:lnTo>
                  <a:lnTo>
                    <a:pt x="672177" y="151585"/>
                  </a:lnTo>
                  <a:lnTo>
                    <a:pt x="625347" y="139796"/>
                  </a:lnTo>
                  <a:lnTo>
                    <a:pt x="578371" y="132676"/>
                  </a:lnTo>
                  <a:lnTo>
                    <a:pt x="531637" y="130207"/>
                  </a:lnTo>
                  <a:lnTo>
                    <a:pt x="485535" y="132372"/>
                  </a:lnTo>
                  <a:lnTo>
                    <a:pt x="440452" y="139152"/>
                  </a:lnTo>
                  <a:lnTo>
                    <a:pt x="396777" y="150530"/>
                  </a:lnTo>
                  <a:lnTo>
                    <a:pt x="354899" y="166488"/>
                  </a:lnTo>
                  <a:lnTo>
                    <a:pt x="315207" y="187008"/>
                  </a:lnTo>
                  <a:lnTo>
                    <a:pt x="278088" y="212072"/>
                  </a:lnTo>
                  <a:lnTo>
                    <a:pt x="243933" y="241662"/>
                  </a:lnTo>
                  <a:lnTo>
                    <a:pt x="213128" y="275761"/>
                  </a:lnTo>
                  <a:close/>
                </a:path>
              </a:pathLst>
            </a:custGeom>
            <a:ln w="7351">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60703" y="0"/>
              <a:ext cx="80772"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6"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998600" y="1413891"/>
              <a:ext cx="227837" cy="21031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997458" y="1412747"/>
              <a:ext cx="230124" cy="212597"/>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1247394" y="1338833"/>
              <a:ext cx="82296" cy="76962"/>
            </a:xfrm>
            <a:prstGeom prst="rect">
              <a:avLst/>
            </a:prstGeom>
            <a:blipFill>
              <a:blip r:embed="rId8" cstate="print"/>
              <a:stretch>
                <a:fillRect/>
              </a:stretch>
            </a:blipFill>
          </p:spPr>
          <p:txBody>
            <a:bodyPr wrap="square" lIns="0" tIns="0" rIns="0" bIns="0" rtlCol="0"/>
            <a:lstStyle/>
            <a:p/>
          </p:txBody>
        </p:sp>
        <p:sp>
          <p:nvSpPr>
            <p:cNvPr id="17" name="object 17"/>
            <p:cNvSpPr/>
            <p:nvPr/>
          </p:nvSpPr>
          <p:spPr>
            <a:xfrm>
              <a:off x="1298447" y="358140"/>
              <a:ext cx="1045464" cy="801624"/>
            </a:xfrm>
            <a:prstGeom prst="rect">
              <a:avLst/>
            </a:prstGeom>
            <a:blipFill>
              <a:blip r:embed="rId9" cstate="print"/>
              <a:stretch>
                <a:fillRect/>
              </a:stretch>
            </a:blipFill>
          </p:spPr>
          <p:txBody>
            <a:bodyPr wrap="square" lIns="0" tIns="0" rIns="0" bIns="0" rtlCol="0"/>
            <a:lstStyle/>
            <a:p/>
          </p:txBody>
        </p:sp>
        <p:sp>
          <p:nvSpPr>
            <p:cNvPr id="18" name="object 18"/>
            <p:cNvSpPr/>
            <p:nvPr/>
          </p:nvSpPr>
          <p:spPr>
            <a:xfrm>
              <a:off x="2016252" y="358140"/>
              <a:ext cx="2735579" cy="801624"/>
            </a:xfrm>
            <a:prstGeom prst="rect">
              <a:avLst/>
            </a:prstGeom>
            <a:blipFill>
              <a:blip r:embed="rId10" cstate="print"/>
              <a:stretch>
                <a:fillRect/>
              </a:stretch>
            </a:blipFill>
          </p:spPr>
          <p:txBody>
            <a:bodyPr wrap="square" lIns="0" tIns="0" rIns="0" bIns="0" rtlCol="0"/>
            <a:lstStyle/>
            <a:p/>
          </p:txBody>
        </p:sp>
      </p:grpSp>
      <p:sp>
        <p:nvSpPr>
          <p:cNvPr id="19" name="object 19"/>
          <p:cNvSpPr txBox="1">
            <a:spLocks noGrp="1"/>
          </p:cNvSpPr>
          <p:nvPr>
            <p:ph type="title"/>
          </p:nvPr>
        </p:nvSpPr>
        <p:spPr>
          <a:xfrm>
            <a:off x="1514855" y="430784"/>
            <a:ext cx="3021330" cy="482600"/>
          </a:xfrm>
          <a:prstGeom prst="rect"/>
        </p:spPr>
        <p:txBody>
          <a:bodyPr wrap="square" lIns="0" tIns="12700" rIns="0" bIns="0" rtlCol="0" vert="horz">
            <a:spAutoFit/>
          </a:bodyPr>
          <a:lstStyle/>
          <a:p>
            <a:pPr marL="12700">
              <a:lnSpc>
                <a:spcPct val="100000"/>
              </a:lnSpc>
              <a:spcBef>
                <a:spcPts val="100"/>
              </a:spcBef>
            </a:pPr>
            <a:r>
              <a:rPr dirty="0" sz="3000" b="1">
                <a:latin typeface="Bookman Old Style"/>
                <a:cs typeface="Bookman Old Style"/>
              </a:rPr>
              <a:t>CO</a:t>
            </a:r>
            <a:r>
              <a:rPr dirty="0" sz="3000" spc="-75" b="1">
                <a:latin typeface="Bookman Old Style"/>
                <a:cs typeface="Bookman Old Style"/>
              </a:rPr>
              <a:t> </a:t>
            </a:r>
            <a:r>
              <a:rPr dirty="0" sz="3000" spc="-5" b="1">
                <a:latin typeface="Bookman Old Style"/>
                <a:cs typeface="Bookman Old Style"/>
              </a:rPr>
              <a:t>Attainment</a:t>
            </a:r>
            <a:endParaRPr sz="3000">
              <a:latin typeface="Bookman Old Style"/>
              <a:cs typeface="Bookman Old Style"/>
            </a:endParaRPr>
          </a:p>
        </p:txBody>
      </p:sp>
      <p:sp>
        <p:nvSpPr>
          <p:cNvPr id="20" name="object 20"/>
          <p:cNvSpPr txBox="1"/>
          <p:nvPr/>
        </p:nvSpPr>
        <p:spPr>
          <a:xfrm>
            <a:off x="1683004" y="1225803"/>
            <a:ext cx="7484109" cy="4368800"/>
          </a:xfrm>
          <a:prstGeom prst="rect">
            <a:avLst/>
          </a:prstGeom>
        </p:spPr>
        <p:txBody>
          <a:bodyPr wrap="square" lIns="0" tIns="12065" rIns="0" bIns="0" rtlCol="0" vert="horz">
            <a:spAutoFit/>
          </a:bodyPr>
          <a:lstStyle/>
          <a:p>
            <a:pPr marL="469900" marR="5080" indent="-457200">
              <a:lnSpc>
                <a:spcPct val="100000"/>
              </a:lnSpc>
              <a:spcBef>
                <a:spcPts val="95"/>
              </a:spcBef>
              <a:buClr>
                <a:srgbClr val="0033CC"/>
              </a:buClr>
              <a:buSzPct val="78846"/>
              <a:buFont typeface="Symbol"/>
              <a:buChar char=""/>
              <a:tabLst>
                <a:tab pos="469265" algn="l"/>
                <a:tab pos="469900" algn="l"/>
                <a:tab pos="1144270" algn="l"/>
                <a:tab pos="2901315" algn="l"/>
                <a:tab pos="3944620" algn="l"/>
                <a:tab pos="4417695" algn="l"/>
                <a:tab pos="4836160" algn="l"/>
                <a:tab pos="6318250" algn="l"/>
                <a:tab pos="7068184" algn="l"/>
              </a:tabLst>
            </a:pPr>
            <a:r>
              <a:rPr dirty="0" sz="2600" spc="-5">
                <a:solidFill>
                  <a:srgbClr val="0000FF"/>
                </a:solidFill>
                <a:latin typeface="Times New Roman"/>
                <a:cs typeface="Times New Roman"/>
              </a:rPr>
              <a:t>The</a:t>
            </a:r>
            <a:r>
              <a:rPr dirty="0" sz="2600" spc="-5">
                <a:solidFill>
                  <a:srgbClr val="0000FF"/>
                </a:solidFill>
                <a:latin typeface="Times New Roman"/>
                <a:cs typeface="Times New Roman"/>
              </a:rPr>
              <a:t>	</a:t>
            </a:r>
            <a:r>
              <a:rPr dirty="0" sz="2600" spc="-5">
                <a:solidFill>
                  <a:srgbClr val="0000FF"/>
                </a:solidFill>
                <a:latin typeface="Times New Roman"/>
                <a:cs typeface="Times New Roman"/>
              </a:rPr>
              <a:t>assessments</a:t>
            </a:r>
            <a:r>
              <a:rPr dirty="0" sz="2600" spc="-5">
                <a:solidFill>
                  <a:srgbClr val="0000FF"/>
                </a:solidFill>
                <a:latin typeface="Times New Roman"/>
                <a:cs typeface="Times New Roman"/>
              </a:rPr>
              <a:t>	</a:t>
            </a:r>
            <a:r>
              <a:rPr dirty="0" sz="2600" spc="-5">
                <a:solidFill>
                  <a:srgbClr val="0000FF"/>
                </a:solidFill>
                <a:latin typeface="Times New Roman"/>
                <a:cs typeface="Times New Roman"/>
              </a:rPr>
              <a:t>sh</a:t>
            </a:r>
            <a:r>
              <a:rPr dirty="0" sz="2600">
                <a:solidFill>
                  <a:srgbClr val="0000FF"/>
                </a:solidFill>
                <a:latin typeface="Times New Roman"/>
                <a:cs typeface="Times New Roman"/>
              </a:rPr>
              <a:t>o</a:t>
            </a:r>
            <a:r>
              <a:rPr dirty="0" sz="2600" spc="-5">
                <a:solidFill>
                  <a:srgbClr val="0000FF"/>
                </a:solidFill>
                <a:latin typeface="Times New Roman"/>
                <a:cs typeface="Times New Roman"/>
              </a:rPr>
              <a:t>uld</a:t>
            </a:r>
            <a:r>
              <a:rPr dirty="0" sz="2600">
                <a:solidFill>
                  <a:srgbClr val="0000FF"/>
                </a:solidFill>
                <a:latin typeface="Times New Roman"/>
                <a:cs typeface="Times New Roman"/>
              </a:rPr>
              <a:t>	</a:t>
            </a:r>
            <a:r>
              <a:rPr dirty="0" sz="2600" spc="-5">
                <a:solidFill>
                  <a:srgbClr val="0000FF"/>
                </a:solidFill>
                <a:latin typeface="Times New Roman"/>
                <a:cs typeface="Times New Roman"/>
              </a:rPr>
              <a:t>be</a:t>
            </a:r>
            <a:r>
              <a:rPr dirty="0" sz="2600">
                <a:solidFill>
                  <a:srgbClr val="0000FF"/>
                </a:solidFill>
                <a:latin typeface="Times New Roman"/>
                <a:cs typeface="Times New Roman"/>
              </a:rPr>
              <a:t>	</a:t>
            </a:r>
            <a:r>
              <a:rPr dirty="0" sz="2600" spc="-10">
                <a:solidFill>
                  <a:srgbClr val="0000FF"/>
                </a:solidFill>
                <a:latin typeface="Times New Roman"/>
                <a:cs typeface="Times New Roman"/>
              </a:rPr>
              <a:t>i</a:t>
            </a:r>
            <a:r>
              <a:rPr dirty="0" sz="2600" spc="-5">
                <a:solidFill>
                  <a:srgbClr val="0000FF"/>
                </a:solidFill>
                <a:latin typeface="Times New Roman"/>
                <a:cs typeface="Times New Roman"/>
              </a:rPr>
              <a:t>n</a:t>
            </a:r>
            <a:r>
              <a:rPr dirty="0" sz="2600">
                <a:solidFill>
                  <a:srgbClr val="0000FF"/>
                </a:solidFill>
                <a:latin typeface="Times New Roman"/>
                <a:cs typeface="Times New Roman"/>
              </a:rPr>
              <a:t>	</a:t>
            </a:r>
            <a:r>
              <a:rPr dirty="0" sz="2600" spc="-5">
                <a:solidFill>
                  <a:srgbClr val="0000FF"/>
                </a:solidFill>
                <a:latin typeface="Times New Roman"/>
                <a:cs typeface="Times New Roman"/>
              </a:rPr>
              <a:t>alignme</a:t>
            </a:r>
            <a:r>
              <a:rPr dirty="0" sz="2600">
                <a:solidFill>
                  <a:srgbClr val="0000FF"/>
                </a:solidFill>
                <a:latin typeface="Times New Roman"/>
                <a:cs typeface="Times New Roman"/>
              </a:rPr>
              <a:t>n</a:t>
            </a:r>
            <a:r>
              <a:rPr dirty="0" sz="2600" spc="-5">
                <a:solidFill>
                  <a:srgbClr val="0000FF"/>
                </a:solidFill>
                <a:latin typeface="Times New Roman"/>
                <a:cs typeface="Times New Roman"/>
              </a:rPr>
              <a:t>t</a:t>
            </a:r>
            <a:r>
              <a:rPr dirty="0" sz="2600">
                <a:solidFill>
                  <a:srgbClr val="0000FF"/>
                </a:solidFill>
                <a:latin typeface="Times New Roman"/>
                <a:cs typeface="Times New Roman"/>
              </a:rPr>
              <a:t>	</a:t>
            </a:r>
            <a:r>
              <a:rPr dirty="0" sz="2600" spc="-5">
                <a:solidFill>
                  <a:srgbClr val="0000FF"/>
                </a:solidFill>
                <a:latin typeface="Times New Roman"/>
                <a:cs typeface="Times New Roman"/>
              </a:rPr>
              <a:t>with</a:t>
            </a:r>
            <a:r>
              <a:rPr dirty="0" sz="2600">
                <a:solidFill>
                  <a:srgbClr val="0000FF"/>
                </a:solidFill>
                <a:latin typeface="Times New Roman"/>
                <a:cs typeface="Times New Roman"/>
              </a:rPr>
              <a:t>	</a:t>
            </a:r>
            <a:r>
              <a:rPr dirty="0" sz="2600" spc="-15">
                <a:solidFill>
                  <a:srgbClr val="0000FF"/>
                </a:solidFill>
                <a:latin typeface="Times New Roman"/>
                <a:cs typeface="Times New Roman"/>
              </a:rPr>
              <a:t>t</a:t>
            </a:r>
            <a:r>
              <a:rPr dirty="0" sz="2600" spc="-5">
                <a:solidFill>
                  <a:srgbClr val="0000FF"/>
                </a:solidFill>
                <a:latin typeface="Times New Roman"/>
                <a:cs typeface="Times New Roman"/>
              </a:rPr>
              <a:t>he  </a:t>
            </a:r>
            <a:r>
              <a:rPr dirty="0" sz="2600" spc="-5">
                <a:solidFill>
                  <a:srgbClr val="0000FF"/>
                </a:solidFill>
                <a:latin typeface="Times New Roman"/>
                <a:cs typeface="Times New Roman"/>
              </a:rPr>
              <a:t>COs</a:t>
            </a:r>
            <a:endParaRPr sz="2600">
              <a:latin typeface="Times New Roman"/>
              <a:cs typeface="Times New Roman"/>
            </a:endParaRPr>
          </a:p>
          <a:p>
            <a:pPr marL="469900" indent="-457200">
              <a:lnSpc>
                <a:spcPct val="100000"/>
              </a:lnSpc>
              <a:spcBef>
                <a:spcPts val="600"/>
              </a:spcBef>
              <a:buClr>
                <a:srgbClr val="0033CC"/>
              </a:buClr>
              <a:buSzPct val="78846"/>
              <a:buFont typeface="Symbol"/>
              <a:buChar char=""/>
              <a:tabLst>
                <a:tab pos="469265" algn="l"/>
                <a:tab pos="469900" algn="l"/>
              </a:tabLst>
            </a:pPr>
            <a:r>
              <a:rPr dirty="0" sz="2600" spc="-5">
                <a:solidFill>
                  <a:srgbClr val="0000FF"/>
                </a:solidFill>
                <a:latin typeface="Times New Roman"/>
                <a:cs typeface="Times New Roman"/>
              </a:rPr>
              <a:t>Question paper should be so set to assess all</a:t>
            </a:r>
            <a:r>
              <a:rPr dirty="0" sz="2600" spc="50">
                <a:solidFill>
                  <a:srgbClr val="0000FF"/>
                </a:solidFill>
                <a:latin typeface="Times New Roman"/>
                <a:cs typeface="Times New Roman"/>
              </a:rPr>
              <a:t> </a:t>
            </a:r>
            <a:r>
              <a:rPr dirty="0" sz="2600" spc="-5">
                <a:solidFill>
                  <a:srgbClr val="0000FF"/>
                </a:solidFill>
                <a:latin typeface="Times New Roman"/>
                <a:cs typeface="Times New Roman"/>
              </a:rPr>
              <a:t>COs</a:t>
            </a:r>
            <a:endParaRPr sz="2600">
              <a:latin typeface="Times New Roman"/>
              <a:cs typeface="Times New Roman"/>
            </a:endParaRPr>
          </a:p>
          <a:p>
            <a:pPr marL="469900" marR="5715" indent="-457200">
              <a:lnSpc>
                <a:spcPct val="100000"/>
              </a:lnSpc>
              <a:spcBef>
                <a:spcPts val="600"/>
              </a:spcBef>
              <a:buClr>
                <a:srgbClr val="0033CC"/>
              </a:buClr>
              <a:buSzPct val="78846"/>
              <a:buFont typeface="Symbol"/>
              <a:buChar char=""/>
              <a:tabLst>
                <a:tab pos="469265" algn="l"/>
                <a:tab pos="469900" algn="l"/>
              </a:tabLst>
            </a:pPr>
            <a:r>
              <a:rPr dirty="0" sz="2600" spc="-5">
                <a:solidFill>
                  <a:srgbClr val="0000FF"/>
                </a:solidFill>
                <a:latin typeface="Times New Roman"/>
                <a:cs typeface="Times New Roman"/>
              </a:rPr>
              <a:t>The average marks obtained in assessments against  items for each CO will indicate the CO</a:t>
            </a:r>
            <a:r>
              <a:rPr dirty="0" sz="2600" spc="65">
                <a:solidFill>
                  <a:srgbClr val="0000FF"/>
                </a:solidFill>
                <a:latin typeface="Times New Roman"/>
                <a:cs typeface="Times New Roman"/>
              </a:rPr>
              <a:t> </a:t>
            </a:r>
            <a:r>
              <a:rPr dirty="0" sz="2600" spc="-5">
                <a:solidFill>
                  <a:srgbClr val="0000FF"/>
                </a:solidFill>
                <a:latin typeface="Times New Roman"/>
                <a:cs typeface="Times New Roman"/>
              </a:rPr>
              <a:t>attainment.</a:t>
            </a:r>
            <a:endParaRPr sz="2600">
              <a:latin typeface="Times New Roman"/>
              <a:cs typeface="Times New Roman"/>
            </a:endParaRPr>
          </a:p>
          <a:p>
            <a:pPr marL="469900" marR="6350" indent="-457200">
              <a:lnSpc>
                <a:spcPct val="100000"/>
              </a:lnSpc>
              <a:spcBef>
                <a:spcPts val="600"/>
              </a:spcBef>
              <a:buClr>
                <a:srgbClr val="0033CC"/>
              </a:buClr>
              <a:buSzPct val="78846"/>
              <a:buFont typeface="Symbol"/>
              <a:buChar char=""/>
              <a:tabLst>
                <a:tab pos="469265" algn="l"/>
                <a:tab pos="469900" algn="l"/>
                <a:tab pos="2039620" algn="l"/>
                <a:tab pos="2656205" algn="l"/>
                <a:tab pos="3181985" algn="l"/>
                <a:tab pos="4213860" algn="l"/>
                <a:tab pos="4756785" algn="l"/>
                <a:tab pos="5518785" algn="l"/>
                <a:tab pos="6137275" algn="l"/>
                <a:tab pos="6570980" algn="l"/>
              </a:tabLst>
            </a:pPr>
            <a:r>
              <a:rPr dirty="0" sz="2600" spc="-5">
                <a:solidFill>
                  <a:srgbClr val="0000FF"/>
                </a:solidFill>
                <a:latin typeface="Times New Roman"/>
                <a:cs typeface="Times New Roman"/>
              </a:rPr>
              <a:t>Instructors</a:t>
            </a:r>
            <a:r>
              <a:rPr dirty="0" sz="2600" spc="-5">
                <a:solidFill>
                  <a:srgbClr val="0000FF"/>
                </a:solidFill>
                <a:latin typeface="Times New Roman"/>
                <a:cs typeface="Times New Roman"/>
              </a:rPr>
              <a:t>	</a:t>
            </a:r>
            <a:r>
              <a:rPr dirty="0" sz="2600" spc="-10">
                <a:solidFill>
                  <a:srgbClr val="0000FF"/>
                </a:solidFill>
                <a:latin typeface="Times New Roman"/>
                <a:cs typeface="Times New Roman"/>
              </a:rPr>
              <a:t>ca</a:t>
            </a:r>
            <a:r>
              <a:rPr dirty="0" sz="2600" spc="-5">
                <a:solidFill>
                  <a:srgbClr val="0000FF"/>
                </a:solidFill>
                <a:latin typeface="Times New Roman"/>
                <a:cs typeface="Times New Roman"/>
              </a:rPr>
              <a:t>n</a:t>
            </a:r>
            <a:r>
              <a:rPr dirty="0" sz="2600">
                <a:solidFill>
                  <a:srgbClr val="0000FF"/>
                </a:solidFill>
                <a:latin typeface="Times New Roman"/>
                <a:cs typeface="Times New Roman"/>
              </a:rPr>
              <a:t>	</a:t>
            </a:r>
            <a:r>
              <a:rPr dirty="0" sz="2600" spc="-5">
                <a:solidFill>
                  <a:srgbClr val="0000FF"/>
                </a:solidFill>
                <a:latin typeface="Times New Roman"/>
                <a:cs typeface="Times New Roman"/>
              </a:rPr>
              <a:t>set</a:t>
            </a:r>
            <a:r>
              <a:rPr dirty="0" sz="2600">
                <a:solidFill>
                  <a:srgbClr val="0000FF"/>
                </a:solidFill>
                <a:latin typeface="Times New Roman"/>
                <a:cs typeface="Times New Roman"/>
              </a:rPr>
              <a:t>	</a:t>
            </a:r>
            <a:r>
              <a:rPr dirty="0" sz="2600" spc="-5">
                <a:solidFill>
                  <a:srgbClr val="0000FF"/>
                </a:solidFill>
                <a:latin typeface="Times New Roman"/>
                <a:cs typeface="Times New Roman"/>
              </a:rPr>
              <a:t>ta</a:t>
            </a:r>
            <a:r>
              <a:rPr dirty="0" sz="2600" spc="-60">
                <a:solidFill>
                  <a:srgbClr val="0000FF"/>
                </a:solidFill>
                <a:latin typeface="Times New Roman"/>
                <a:cs typeface="Times New Roman"/>
              </a:rPr>
              <a:t>r</a:t>
            </a:r>
            <a:r>
              <a:rPr dirty="0" sz="2600" spc="-5">
                <a:solidFill>
                  <a:srgbClr val="0000FF"/>
                </a:solidFill>
                <a:latin typeface="Times New Roman"/>
                <a:cs typeface="Times New Roman"/>
              </a:rPr>
              <a:t>gets</a:t>
            </a:r>
            <a:r>
              <a:rPr dirty="0" sz="2600">
                <a:solidFill>
                  <a:srgbClr val="0000FF"/>
                </a:solidFill>
                <a:latin typeface="Times New Roman"/>
                <a:cs typeface="Times New Roman"/>
              </a:rPr>
              <a:t>	</a:t>
            </a:r>
            <a:r>
              <a:rPr dirty="0" sz="2600" spc="-5">
                <a:solidFill>
                  <a:srgbClr val="0000FF"/>
                </a:solidFill>
                <a:latin typeface="Times New Roman"/>
                <a:cs typeface="Times New Roman"/>
              </a:rPr>
              <a:t>for</a:t>
            </a:r>
            <a:r>
              <a:rPr dirty="0" sz="2600">
                <a:solidFill>
                  <a:srgbClr val="0000FF"/>
                </a:solidFill>
                <a:latin typeface="Times New Roman"/>
                <a:cs typeface="Times New Roman"/>
              </a:rPr>
              <a:t>	</a:t>
            </a:r>
            <a:r>
              <a:rPr dirty="0" sz="2600" spc="-10">
                <a:solidFill>
                  <a:srgbClr val="0000FF"/>
                </a:solidFill>
                <a:latin typeface="Times New Roman"/>
                <a:cs typeface="Times New Roman"/>
              </a:rPr>
              <a:t>eac</a:t>
            </a:r>
            <a:r>
              <a:rPr dirty="0" sz="2600" spc="-5">
                <a:solidFill>
                  <a:srgbClr val="0000FF"/>
                </a:solidFill>
                <a:latin typeface="Times New Roman"/>
                <a:cs typeface="Times New Roman"/>
              </a:rPr>
              <a:t>h</a:t>
            </a:r>
            <a:r>
              <a:rPr dirty="0" sz="2600">
                <a:solidFill>
                  <a:srgbClr val="0000FF"/>
                </a:solidFill>
                <a:latin typeface="Times New Roman"/>
                <a:cs typeface="Times New Roman"/>
              </a:rPr>
              <a:t>	</a:t>
            </a:r>
            <a:r>
              <a:rPr dirty="0" sz="2600" spc="-5">
                <a:solidFill>
                  <a:srgbClr val="0000FF"/>
                </a:solidFill>
                <a:latin typeface="Times New Roman"/>
                <a:cs typeface="Times New Roman"/>
              </a:rPr>
              <a:t>CO</a:t>
            </a:r>
            <a:r>
              <a:rPr dirty="0" sz="2600">
                <a:solidFill>
                  <a:srgbClr val="0000FF"/>
                </a:solidFill>
                <a:latin typeface="Times New Roman"/>
                <a:cs typeface="Times New Roman"/>
              </a:rPr>
              <a:t>	</a:t>
            </a:r>
            <a:r>
              <a:rPr dirty="0" sz="2600" spc="-5">
                <a:solidFill>
                  <a:srgbClr val="0000FF"/>
                </a:solidFill>
                <a:latin typeface="Times New Roman"/>
                <a:cs typeface="Times New Roman"/>
              </a:rPr>
              <a:t>of</a:t>
            </a:r>
            <a:r>
              <a:rPr dirty="0" sz="2600">
                <a:solidFill>
                  <a:srgbClr val="0000FF"/>
                </a:solidFill>
                <a:latin typeface="Times New Roman"/>
                <a:cs typeface="Times New Roman"/>
              </a:rPr>
              <a:t>	</a:t>
            </a:r>
            <a:r>
              <a:rPr dirty="0" sz="2600" spc="-5">
                <a:solidFill>
                  <a:srgbClr val="0000FF"/>
                </a:solidFill>
                <a:latin typeface="Times New Roman"/>
                <a:cs typeface="Times New Roman"/>
              </a:rPr>
              <a:t>his/her  </a:t>
            </a:r>
            <a:r>
              <a:rPr dirty="0" sz="2600" spc="-5">
                <a:solidFill>
                  <a:srgbClr val="0000FF"/>
                </a:solidFill>
                <a:latin typeface="Times New Roman"/>
                <a:cs typeface="Times New Roman"/>
              </a:rPr>
              <a:t>course.</a:t>
            </a:r>
            <a:endParaRPr sz="2600">
              <a:latin typeface="Times New Roman"/>
              <a:cs typeface="Times New Roman"/>
            </a:endParaRPr>
          </a:p>
          <a:p>
            <a:pPr marL="469900" indent="-457200">
              <a:lnSpc>
                <a:spcPct val="100000"/>
              </a:lnSpc>
              <a:spcBef>
                <a:spcPts val="605"/>
              </a:spcBef>
              <a:buClr>
                <a:srgbClr val="0033CC"/>
              </a:buClr>
              <a:buSzPct val="78846"/>
              <a:buFont typeface="Symbol"/>
              <a:buChar char=""/>
              <a:tabLst>
                <a:tab pos="469265" algn="l"/>
                <a:tab pos="469900" algn="l"/>
              </a:tabLst>
            </a:pPr>
            <a:r>
              <a:rPr dirty="0" sz="2600" spc="-5">
                <a:solidFill>
                  <a:srgbClr val="0000FF"/>
                </a:solidFill>
                <a:latin typeface="Times New Roman"/>
                <a:cs typeface="Times New Roman"/>
              </a:rPr>
              <a:t>Attainment gaps can therefore be</a:t>
            </a:r>
            <a:r>
              <a:rPr dirty="0" sz="2600" spc="50">
                <a:solidFill>
                  <a:srgbClr val="0000FF"/>
                </a:solidFill>
                <a:latin typeface="Times New Roman"/>
                <a:cs typeface="Times New Roman"/>
              </a:rPr>
              <a:t> </a:t>
            </a:r>
            <a:r>
              <a:rPr dirty="0" sz="2600" spc="-5">
                <a:solidFill>
                  <a:srgbClr val="0000FF"/>
                </a:solidFill>
                <a:latin typeface="Times New Roman"/>
                <a:cs typeface="Times New Roman"/>
              </a:rPr>
              <a:t>identified.</a:t>
            </a:r>
            <a:endParaRPr sz="2600">
              <a:latin typeface="Times New Roman"/>
              <a:cs typeface="Times New Roman"/>
            </a:endParaRPr>
          </a:p>
          <a:p>
            <a:pPr marL="469900" marR="5080" indent="-457200">
              <a:lnSpc>
                <a:spcPct val="100000"/>
              </a:lnSpc>
              <a:spcBef>
                <a:spcPts val="600"/>
              </a:spcBef>
              <a:buClr>
                <a:srgbClr val="0033CC"/>
              </a:buClr>
              <a:buSzPct val="78846"/>
              <a:buFont typeface="Symbol"/>
              <a:buChar char=""/>
              <a:tabLst>
                <a:tab pos="469265" algn="l"/>
                <a:tab pos="469900" algn="l"/>
              </a:tabLst>
            </a:pPr>
            <a:r>
              <a:rPr dirty="0" sz="2600" spc="-5">
                <a:solidFill>
                  <a:srgbClr val="0000FF"/>
                </a:solidFill>
                <a:latin typeface="Times New Roman"/>
                <a:cs typeface="Times New Roman"/>
              </a:rPr>
              <a:t>Instructor can plan to reduce the attainment gaps or  enhance attainment</a:t>
            </a:r>
            <a:r>
              <a:rPr dirty="0" sz="2600" spc="10">
                <a:solidFill>
                  <a:srgbClr val="0000FF"/>
                </a:solidFill>
                <a:latin typeface="Times New Roman"/>
                <a:cs typeface="Times New Roman"/>
              </a:rPr>
              <a:t> </a:t>
            </a:r>
            <a:r>
              <a:rPr dirty="0" sz="2600" spc="-10">
                <a:solidFill>
                  <a:srgbClr val="0000FF"/>
                </a:solidFill>
                <a:latin typeface="Times New Roman"/>
                <a:cs typeface="Times New Roman"/>
              </a:rPr>
              <a:t>targets.</a:t>
            </a:r>
            <a:endParaRPr sz="2600">
              <a:latin typeface="Times New Roman"/>
              <a:cs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566673" y="883920"/>
            <a:ext cx="8881110" cy="330200"/>
          </a:xfrm>
          <a:prstGeom prst="rect"/>
        </p:spPr>
        <p:txBody>
          <a:bodyPr wrap="square" lIns="0" tIns="12700" rIns="0" bIns="0" rtlCol="0" vert="horz">
            <a:spAutoFit/>
          </a:bodyPr>
          <a:lstStyle/>
          <a:p>
            <a:pPr marL="12700">
              <a:lnSpc>
                <a:spcPct val="100000"/>
              </a:lnSpc>
              <a:spcBef>
                <a:spcPts val="100"/>
              </a:spcBef>
              <a:tabLst>
                <a:tab pos="807720" algn="l"/>
              </a:tabLst>
            </a:pPr>
            <a:r>
              <a:rPr dirty="0" spc="-5"/>
              <a:t>3.3.1.	Describe</a:t>
            </a:r>
            <a:r>
              <a:rPr dirty="0" spc="125"/>
              <a:t> </a:t>
            </a:r>
            <a:r>
              <a:rPr dirty="0" spc="-5"/>
              <a:t>assessment</a:t>
            </a:r>
            <a:r>
              <a:rPr dirty="0" spc="120"/>
              <a:t> </a:t>
            </a:r>
            <a:r>
              <a:rPr dirty="0" spc="-5"/>
              <a:t>tools</a:t>
            </a:r>
            <a:r>
              <a:rPr dirty="0" spc="125"/>
              <a:t> </a:t>
            </a:r>
            <a:r>
              <a:rPr dirty="0" spc="-5"/>
              <a:t>and</a:t>
            </a:r>
            <a:r>
              <a:rPr dirty="0" spc="130"/>
              <a:t> </a:t>
            </a:r>
            <a:r>
              <a:rPr dirty="0" spc="-5"/>
              <a:t>processes</a:t>
            </a:r>
            <a:r>
              <a:rPr dirty="0" spc="130"/>
              <a:t> </a:t>
            </a:r>
            <a:r>
              <a:rPr dirty="0"/>
              <a:t>used</a:t>
            </a:r>
            <a:r>
              <a:rPr dirty="0" spc="125"/>
              <a:t> </a:t>
            </a:r>
            <a:r>
              <a:rPr dirty="0"/>
              <a:t>for</a:t>
            </a:r>
            <a:r>
              <a:rPr dirty="0" spc="125"/>
              <a:t> </a:t>
            </a:r>
            <a:r>
              <a:rPr dirty="0" spc="-5"/>
              <a:t>measuring</a:t>
            </a:r>
            <a:r>
              <a:rPr dirty="0" spc="120"/>
              <a:t> </a:t>
            </a:r>
            <a:r>
              <a:rPr dirty="0"/>
              <a:t>the</a:t>
            </a:r>
            <a:r>
              <a:rPr dirty="0" spc="125"/>
              <a:t> </a:t>
            </a:r>
            <a:r>
              <a:rPr dirty="0" spc="-5"/>
              <a:t>attainment</a:t>
            </a:r>
            <a:r>
              <a:rPr dirty="0" spc="125"/>
              <a:t> </a:t>
            </a:r>
            <a:r>
              <a:rPr dirty="0"/>
              <a:t>of</a:t>
            </a: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916939" y="1188923"/>
            <a:ext cx="8530590" cy="4146550"/>
          </a:xfrm>
          <a:prstGeom prst="rect">
            <a:avLst/>
          </a:prstGeom>
        </p:spPr>
        <p:txBody>
          <a:bodyPr wrap="square" lIns="0" tIns="165100" rIns="0" bIns="0" rtlCol="0" vert="horz">
            <a:spAutoFit/>
          </a:bodyPr>
          <a:lstStyle/>
          <a:p>
            <a:pPr algn="just" marL="457834">
              <a:lnSpc>
                <a:spcPct val="100000"/>
              </a:lnSpc>
              <a:spcBef>
                <a:spcPts val="1300"/>
              </a:spcBef>
            </a:pPr>
            <a:r>
              <a:rPr dirty="0" sz="2000" spc="-5">
                <a:solidFill>
                  <a:srgbClr val="FF0000"/>
                </a:solidFill>
                <a:latin typeface="Times New Roman"/>
                <a:cs typeface="Times New Roman"/>
              </a:rPr>
              <a:t>each of the Program Outcomes and Program Specific</a:t>
            </a:r>
            <a:r>
              <a:rPr dirty="0" sz="2000" spc="-15">
                <a:solidFill>
                  <a:srgbClr val="FF0000"/>
                </a:solidFill>
                <a:latin typeface="Times New Roman"/>
                <a:cs typeface="Times New Roman"/>
              </a:rPr>
              <a:t> </a:t>
            </a:r>
            <a:r>
              <a:rPr dirty="0" sz="2000" spc="-5">
                <a:solidFill>
                  <a:srgbClr val="FF0000"/>
                </a:solidFill>
                <a:latin typeface="Times New Roman"/>
                <a:cs typeface="Times New Roman"/>
              </a:rPr>
              <a:t>Outcomes</a:t>
            </a:r>
            <a:endParaRPr sz="2000">
              <a:latin typeface="Times New Roman"/>
              <a:cs typeface="Times New Roman"/>
            </a:endParaRPr>
          </a:p>
          <a:p>
            <a:pPr algn="just" marL="462280" marR="5080" indent="-342900">
              <a:lnSpc>
                <a:spcPct val="150000"/>
              </a:lnSpc>
              <a:buFont typeface="Arial"/>
              <a:buChar char="•"/>
              <a:tabLst>
                <a:tab pos="462915" algn="l"/>
              </a:tabLst>
            </a:pPr>
            <a:r>
              <a:rPr dirty="0" sz="2000" spc="-5">
                <a:latin typeface="Times New Roman"/>
                <a:cs typeface="Times New Roman"/>
              </a:rPr>
              <a:t>Describe the assessment tools and processes used to gather the data upon  which the evaluation of each of the Program Outcomes and Program Specific  Outcomes is based indicating the frequency with which these processes are  carried</a:t>
            </a:r>
            <a:r>
              <a:rPr dirty="0" sz="2000" spc="-20">
                <a:latin typeface="Times New Roman"/>
                <a:cs typeface="Times New Roman"/>
              </a:rPr>
              <a:t> </a:t>
            </a:r>
            <a:r>
              <a:rPr dirty="0" sz="2000" spc="-5">
                <a:latin typeface="Times New Roman"/>
                <a:cs typeface="Times New Roman"/>
              </a:rPr>
              <a:t>out</a:t>
            </a:r>
            <a:endParaRPr sz="2000">
              <a:latin typeface="Times New Roman"/>
              <a:cs typeface="Times New Roman"/>
            </a:endParaRPr>
          </a:p>
          <a:p>
            <a:pPr algn="just" marL="462280" marR="5080" indent="-342900">
              <a:lnSpc>
                <a:spcPct val="150000"/>
              </a:lnSpc>
              <a:buFont typeface="Arial"/>
              <a:buChar char="•"/>
              <a:tabLst>
                <a:tab pos="462915" algn="l"/>
              </a:tabLst>
            </a:pPr>
            <a:r>
              <a:rPr dirty="0" sz="2000" spc="-5">
                <a:latin typeface="Times New Roman"/>
                <a:cs typeface="Times New Roman"/>
              </a:rPr>
              <a:t>Describe the assessment processes that demonstrate the degree to which the  Program Outcomes and Program Specific Outcomes are attained and document  the attainment</a:t>
            </a:r>
            <a:r>
              <a:rPr dirty="0" sz="2000" spc="-30">
                <a:latin typeface="Times New Roman"/>
                <a:cs typeface="Times New Roman"/>
              </a:rPr>
              <a:t> </a:t>
            </a:r>
            <a:r>
              <a:rPr dirty="0" sz="2000" spc="-5">
                <a:latin typeface="Times New Roman"/>
                <a:cs typeface="Times New Roman"/>
              </a:rPr>
              <a:t>levels</a:t>
            </a:r>
            <a:endParaRPr sz="2000">
              <a:latin typeface="Times New Roman"/>
              <a:cs typeface="Times New Roman"/>
            </a:endParaRPr>
          </a:p>
          <a:p>
            <a:pPr algn="just" marL="12700">
              <a:lnSpc>
                <a:spcPct val="100000"/>
              </a:lnSpc>
              <a:spcBef>
                <a:spcPts val="148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p:txBody>
      </p:sp>
      <p:sp>
        <p:nvSpPr>
          <p:cNvPr id="10" name="object 10"/>
          <p:cNvSpPr txBox="1"/>
          <p:nvPr/>
        </p:nvSpPr>
        <p:spPr>
          <a:xfrm>
            <a:off x="916939" y="5310378"/>
            <a:ext cx="534670" cy="269875"/>
          </a:xfrm>
          <a:prstGeom prst="rect">
            <a:avLst/>
          </a:prstGeom>
        </p:spPr>
        <p:txBody>
          <a:bodyPr wrap="square" lIns="0" tIns="12700" rIns="0" bIns="0" rtlCol="0" vert="horz">
            <a:spAutoFit/>
          </a:bodyPr>
          <a:lstStyle/>
          <a:p>
            <a:pPr marL="12700">
              <a:lnSpc>
                <a:spcPct val="100000"/>
              </a:lnSpc>
              <a:spcBef>
                <a:spcPts val="100"/>
              </a:spcBef>
            </a:pPr>
            <a:r>
              <a:rPr dirty="0" sz="1600" spc="-5" i="1">
                <a:latin typeface="Times New Roman"/>
                <a:cs typeface="Times New Roman"/>
              </a:rPr>
              <a:t>A</a:t>
            </a:r>
            <a:r>
              <a:rPr dirty="0" sz="1600" i="1">
                <a:latin typeface="Times New Roman"/>
                <a:cs typeface="Times New Roman"/>
              </a:rPr>
              <a:t>.&amp;B.</a:t>
            </a:r>
            <a:endParaRPr sz="1600">
              <a:latin typeface="Times New Roman"/>
              <a:cs typeface="Times New Roman"/>
            </a:endParaRPr>
          </a:p>
        </p:txBody>
      </p:sp>
      <p:sp>
        <p:nvSpPr>
          <p:cNvPr id="11" name="object 11"/>
          <p:cNvSpPr txBox="1"/>
          <p:nvPr/>
        </p:nvSpPr>
        <p:spPr>
          <a:xfrm>
            <a:off x="1602994" y="5310378"/>
            <a:ext cx="7842884" cy="757555"/>
          </a:xfrm>
          <a:prstGeom prst="rect">
            <a:avLst/>
          </a:prstGeom>
        </p:spPr>
        <p:txBody>
          <a:bodyPr wrap="square" lIns="0" tIns="12700" rIns="0" bIns="0" rtlCol="0" vert="horz">
            <a:spAutoFit/>
          </a:bodyPr>
          <a:lstStyle/>
          <a:p>
            <a:pPr algn="just" marL="12700" marR="5080">
              <a:lnSpc>
                <a:spcPct val="100000"/>
              </a:lnSpc>
              <a:spcBef>
                <a:spcPts val="100"/>
              </a:spcBef>
            </a:pPr>
            <a:r>
              <a:rPr dirty="0" sz="1600" spc="-10" i="1">
                <a:latin typeface="Times New Roman"/>
                <a:cs typeface="Times New Roman"/>
              </a:rPr>
              <a:t>Direct </a:t>
            </a:r>
            <a:r>
              <a:rPr dirty="0" sz="1600" i="1">
                <a:latin typeface="Times New Roman"/>
                <a:cs typeface="Times New Roman"/>
              </a:rPr>
              <a:t>and </a:t>
            </a:r>
            <a:r>
              <a:rPr dirty="0" sz="1600" spc="-10" i="1">
                <a:latin typeface="Times New Roman"/>
                <a:cs typeface="Times New Roman"/>
              </a:rPr>
              <a:t>indirect </a:t>
            </a:r>
            <a:r>
              <a:rPr dirty="0" sz="1600" i="1">
                <a:latin typeface="Times New Roman"/>
                <a:cs typeface="Times New Roman"/>
              </a:rPr>
              <a:t>assessment tools &amp; </a:t>
            </a:r>
            <a:r>
              <a:rPr dirty="0" sz="1600" spc="-10" i="1">
                <a:latin typeface="Times New Roman"/>
                <a:cs typeface="Times New Roman"/>
              </a:rPr>
              <a:t>processes </a:t>
            </a:r>
            <a:r>
              <a:rPr dirty="0" sz="1600" i="1">
                <a:latin typeface="Times New Roman"/>
                <a:cs typeface="Times New Roman"/>
              </a:rPr>
              <a:t>; effective compliance; </a:t>
            </a:r>
            <a:r>
              <a:rPr dirty="0" sz="1600" spc="-10" i="1">
                <a:latin typeface="Times New Roman"/>
                <a:cs typeface="Times New Roman"/>
              </a:rPr>
              <a:t>direct </a:t>
            </a:r>
            <a:r>
              <a:rPr dirty="0" sz="1600" i="1">
                <a:latin typeface="Times New Roman"/>
                <a:cs typeface="Times New Roman"/>
              </a:rPr>
              <a:t>assessment  </a:t>
            </a:r>
            <a:r>
              <a:rPr dirty="0" sz="1600" spc="-10" i="1">
                <a:latin typeface="Times New Roman"/>
                <a:cs typeface="Times New Roman"/>
              </a:rPr>
              <a:t>methodology, indirect </a:t>
            </a:r>
            <a:r>
              <a:rPr dirty="0" sz="1600" i="1">
                <a:latin typeface="Times New Roman"/>
                <a:cs typeface="Times New Roman"/>
              </a:rPr>
              <a:t>assessment formats-collection analysis; decision making based on </a:t>
            </a:r>
            <a:r>
              <a:rPr dirty="0" sz="1600" spc="-10" i="1">
                <a:latin typeface="Times New Roman"/>
                <a:cs typeface="Times New Roman"/>
              </a:rPr>
              <a:t>direct  </a:t>
            </a:r>
            <a:r>
              <a:rPr dirty="0" sz="1600" i="1">
                <a:latin typeface="Times New Roman"/>
                <a:cs typeface="Times New Roman"/>
              </a:rPr>
              <a:t>and </a:t>
            </a:r>
            <a:r>
              <a:rPr dirty="0" sz="1600" spc="-10" i="1">
                <a:latin typeface="Times New Roman"/>
                <a:cs typeface="Times New Roman"/>
              </a:rPr>
              <a:t>indirect </a:t>
            </a:r>
            <a:r>
              <a:rPr dirty="0" sz="1600" i="1">
                <a:latin typeface="Times New Roman"/>
                <a:cs typeface="Times New Roman"/>
              </a:rPr>
              <a:t>assessment</a:t>
            </a:r>
            <a:endParaRPr sz="1600">
              <a:latin typeface="Times New Roman"/>
              <a:cs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612140" y="786638"/>
            <a:ext cx="5709285" cy="330200"/>
          </a:xfrm>
          <a:prstGeom prst="rect"/>
        </p:spPr>
        <p:txBody>
          <a:bodyPr wrap="square" lIns="0" tIns="12065" rIns="0" bIns="0" rtlCol="0" vert="horz">
            <a:spAutoFit/>
          </a:bodyPr>
          <a:lstStyle/>
          <a:p>
            <a:pPr marL="12700">
              <a:lnSpc>
                <a:spcPct val="100000"/>
              </a:lnSpc>
              <a:spcBef>
                <a:spcPts val="95"/>
              </a:spcBef>
              <a:tabLst>
                <a:tab pos="808355" algn="l"/>
              </a:tabLst>
            </a:pPr>
            <a:r>
              <a:rPr dirty="0" spc="-5"/>
              <a:t>3.3.2.	Provide results of evaluation of each PO &amp;</a:t>
            </a:r>
            <a:r>
              <a:rPr dirty="0" spc="25"/>
              <a:t> </a:t>
            </a:r>
            <a:r>
              <a:rPr dirty="0" spc="-10"/>
              <a:t>PSO</a:t>
            </a:r>
          </a:p>
        </p:txBody>
      </p:sp>
      <p:sp>
        <p:nvSpPr>
          <p:cNvPr id="8" name="object 8"/>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9" name="object 9"/>
          <p:cNvSpPr txBox="1"/>
          <p:nvPr/>
        </p:nvSpPr>
        <p:spPr>
          <a:xfrm>
            <a:off x="612140" y="1087577"/>
            <a:ext cx="8910320" cy="4908550"/>
          </a:xfrm>
          <a:prstGeom prst="rect">
            <a:avLst/>
          </a:prstGeom>
        </p:spPr>
        <p:txBody>
          <a:bodyPr wrap="square" lIns="0" tIns="165100" rIns="0" bIns="0" rtlCol="0" vert="horz">
            <a:spAutoFit/>
          </a:bodyPr>
          <a:lstStyle/>
          <a:p>
            <a:pPr marL="469900" indent="-457200">
              <a:lnSpc>
                <a:spcPct val="100000"/>
              </a:lnSpc>
              <a:spcBef>
                <a:spcPts val="1300"/>
              </a:spcBef>
              <a:buFont typeface="Arial"/>
              <a:buChar char="•"/>
              <a:tabLst>
                <a:tab pos="469265" algn="l"/>
                <a:tab pos="469900" algn="l"/>
              </a:tabLst>
            </a:pPr>
            <a:r>
              <a:rPr dirty="0" sz="2000" spc="-5">
                <a:latin typeface="Times New Roman"/>
                <a:cs typeface="Times New Roman"/>
              </a:rPr>
              <a:t>Program shall set Program Outcome attainment levels for all POs and</a:t>
            </a:r>
            <a:r>
              <a:rPr dirty="0" sz="2000" spc="10">
                <a:latin typeface="Times New Roman"/>
                <a:cs typeface="Times New Roman"/>
              </a:rPr>
              <a:t> </a:t>
            </a:r>
            <a:r>
              <a:rPr dirty="0" sz="2000" spc="-5">
                <a:latin typeface="Times New Roman"/>
                <a:cs typeface="Times New Roman"/>
              </a:rPr>
              <a:t>PSOs</a:t>
            </a:r>
            <a:endParaRPr sz="2000">
              <a:latin typeface="Times New Roman"/>
              <a:cs typeface="Times New Roman"/>
            </a:endParaRPr>
          </a:p>
          <a:p>
            <a:pPr marL="469900" marR="5080" indent="-457200">
              <a:lnSpc>
                <a:spcPct val="150000"/>
              </a:lnSpc>
              <a:buFont typeface="Arial"/>
              <a:buChar char="•"/>
              <a:tabLst>
                <a:tab pos="469265" algn="l"/>
                <a:tab pos="469900" algn="l"/>
              </a:tabLst>
            </a:pPr>
            <a:r>
              <a:rPr dirty="0" sz="2000" spc="-5">
                <a:latin typeface="Times New Roman"/>
                <a:cs typeface="Times New Roman"/>
              </a:rPr>
              <a:t>The attainment levels by direct (student performance) and indirect (surveys) are </a:t>
            </a:r>
            <a:r>
              <a:rPr dirty="0" sz="2000" spc="-10">
                <a:latin typeface="Times New Roman"/>
                <a:cs typeface="Times New Roman"/>
              </a:rPr>
              <a:t>to  </a:t>
            </a:r>
            <a:r>
              <a:rPr dirty="0" sz="2000" spc="-5">
                <a:latin typeface="Times New Roman"/>
                <a:cs typeface="Times New Roman"/>
              </a:rPr>
              <a:t>be presented through Program level Course-PO &amp; PSO matrix as</a:t>
            </a:r>
            <a:r>
              <a:rPr dirty="0" sz="2000" spc="35">
                <a:latin typeface="Times New Roman"/>
                <a:cs typeface="Times New Roman"/>
              </a:rPr>
              <a:t> </a:t>
            </a:r>
            <a:r>
              <a:rPr dirty="0" sz="2000" spc="-5">
                <a:latin typeface="Times New Roman"/>
                <a:cs typeface="Times New Roman"/>
              </a:rPr>
              <a:t>indicated</a:t>
            </a:r>
            <a:endParaRPr sz="2000">
              <a:latin typeface="Times New Roman"/>
              <a:cs typeface="Times New Roman"/>
            </a:endParaRPr>
          </a:p>
          <a:p>
            <a:pPr>
              <a:lnSpc>
                <a:spcPct val="100000"/>
              </a:lnSpc>
              <a:spcBef>
                <a:spcPts val="15"/>
              </a:spcBef>
              <a:buFont typeface="Arial"/>
              <a:buChar char="•"/>
            </a:pPr>
            <a:endParaRPr sz="2750">
              <a:latin typeface="Times New Roman"/>
              <a:cs typeface="Times New Roman"/>
            </a:endParaRPr>
          </a:p>
          <a:p>
            <a:pPr marL="12700">
              <a:lnSpc>
                <a:spcPct val="100000"/>
              </a:lnSpc>
            </a:pPr>
            <a:r>
              <a:rPr dirty="0" sz="2000" spc="-5" b="1">
                <a:latin typeface="Times New Roman"/>
                <a:cs typeface="Times New Roman"/>
              </a:rPr>
              <a:t>PO Attainment</a:t>
            </a:r>
            <a:r>
              <a:rPr dirty="0" sz="2000" spc="-5">
                <a:latin typeface="Times New Roman"/>
                <a:cs typeface="Times New Roman"/>
              </a:rPr>
              <a:t>: </a:t>
            </a:r>
            <a:r>
              <a:rPr dirty="0" sz="2000" spc="-5" i="1">
                <a:latin typeface="Times New Roman"/>
                <a:cs typeface="Times New Roman"/>
              </a:rPr>
              <a:t>Similar </a:t>
            </a:r>
            <a:r>
              <a:rPr dirty="0" sz="2000" i="1">
                <a:latin typeface="Times New Roman"/>
                <a:cs typeface="Times New Roman"/>
              </a:rPr>
              <a:t>table </a:t>
            </a:r>
            <a:r>
              <a:rPr dirty="0" sz="2000" spc="-5" i="1">
                <a:latin typeface="Times New Roman"/>
                <a:cs typeface="Times New Roman"/>
              </a:rPr>
              <a:t>is to be </a:t>
            </a:r>
            <a:r>
              <a:rPr dirty="0" sz="2000" spc="-20" i="1">
                <a:latin typeface="Times New Roman"/>
                <a:cs typeface="Times New Roman"/>
              </a:rPr>
              <a:t>prepared </a:t>
            </a:r>
            <a:r>
              <a:rPr dirty="0" sz="2000" spc="-5" i="1">
                <a:latin typeface="Times New Roman"/>
                <a:cs typeface="Times New Roman"/>
              </a:rPr>
              <a:t>for</a:t>
            </a:r>
            <a:r>
              <a:rPr dirty="0" sz="2000" spc="-150" i="1">
                <a:latin typeface="Times New Roman"/>
                <a:cs typeface="Times New Roman"/>
              </a:rPr>
              <a:t> </a:t>
            </a:r>
            <a:r>
              <a:rPr dirty="0" sz="2000" spc="-5" i="1">
                <a:latin typeface="Times New Roman"/>
                <a:cs typeface="Times New Roman"/>
              </a:rPr>
              <a:t>PSOs</a:t>
            </a:r>
            <a:endParaRPr sz="2000">
              <a:latin typeface="Times New Roman"/>
              <a:cs typeface="Times New Roman"/>
            </a:endParaRPr>
          </a:p>
          <a:p>
            <a:pPr marL="469900" marR="5080" indent="-457200">
              <a:lnSpc>
                <a:spcPct val="150000"/>
              </a:lnSpc>
              <a:buFont typeface="Arial"/>
              <a:buChar char="•"/>
              <a:tabLst>
                <a:tab pos="469265" algn="l"/>
                <a:tab pos="469900" algn="l"/>
              </a:tabLst>
            </a:pPr>
            <a:r>
              <a:rPr dirty="0" sz="2000" spc="-5">
                <a:latin typeface="Times New Roman"/>
                <a:cs typeface="Times New Roman"/>
              </a:rPr>
              <a:t>Direct attainment level of a </a:t>
            </a:r>
            <a:r>
              <a:rPr dirty="0" sz="2000">
                <a:latin typeface="Times New Roman"/>
                <a:cs typeface="Times New Roman"/>
              </a:rPr>
              <a:t>PO </a:t>
            </a:r>
            <a:r>
              <a:rPr dirty="0" sz="2000" spc="-5">
                <a:latin typeface="Times New Roman"/>
                <a:cs typeface="Times New Roman"/>
              </a:rPr>
              <a:t>&amp; PSO is determined by taking average across all  courses </a:t>
            </a:r>
            <a:r>
              <a:rPr dirty="0" sz="2000">
                <a:latin typeface="Times New Roman"/>
                <a:cs typeface="Times New Roman"/>
              </a:rPr>
              <a:t>addressing </a:t>
            </a:r>
            <a:r>
              <a:rPr dirty="0" sz="2000" spc="-5">
                <a:latin typeface="Times New Roman"/>
                <a:cs typeface="Times New Roman"/>
              </a:rPr>
              <a:t>that PO </a:t>
            </a:r>
            <a:r>
              <a:rPr dirty="0" sz="2000">
                <a:latin typeface="Times New Roman"/>
                <a:cs typeface="Times New Roman"/>
              </a:rPr>
              <a:t>and/or</a:t>
            </a:r>
            <a:r>
              <a:rPr dirty="0" sz="2000" spc="-40">
                <a:latin typeface="Times New Roman"/>
                <a:cs typeface="Times New Roman"/>
              </a:rPr>
              <a:t> </a:t>
            </a:r>
            <a:r>
              <a:rPr dirty="0" sz="2000" spc="-5">
                <a:latin typeface="Times New Roman"/>
                <a:cs typeface="Times New Roman"/>
              </a:rPr>
              <a:t>PSO.</a:t>
            </a:r>
            <a:endParaRPr sz="2000">
              <a:latin typeface="Times New Roman"/>
              <a:cs typeface="Times New Roman"/>
            </a:endParaRPr>
          </a:p>
          <a:p>
            <a:pPr marL="469900" marR="5080" indent="-457200">
              <a:lnSpc>
                <a:spcPct val="150000"/>
              </a:lnSpc>
              <a:spcBef>
                <a:spcPts val="5"/>
              </a:spcBef>
              <a:buFont typeface="Arial"/>
              <a:buChar char="•"/>
              <a:tabLst>
                <a:tab pos="469265" algn="l"/>
                <a:tab pos="469900" algn="l"/>
              </a:tabLst>
            </a:pPr>
            <a:r>
              <a:rPr dirty="0" sz="2000" spc="-5">
                <a:latin typeface="Times New Roman"/>
                <a:cs typeface="Times New Roman"/>
              </a:rPr>
              <a:t>Indirect attainment level of </a:t>
            </a:r>
            <a:r>
              <a:rPr dirty="0" sz="2000">
                <a:latin typeface="Times New Roman"/>
                <a:cs typeface="Times New Roman"/>
              </a:rPr>
              <a:t>PO </a:t>
            </a:r>
            <a:r>
              <a:rPr dirty="0" sz="2000" spc="-5">
                <a:latin typeface="Times New Roman"/>
                <a:cs typeface="Times New Roman"/>
              </a:rPr>
              <a:t>&amp; PSO is determined based on the student exit  </a:t>
            </a:r>
            <a:r>
              <a:rPr dirty="0" sz="2000">
                <a:latin typeface="Times New Roman"/>
                <a:cs typeface="Times New Roman"/>
              </a:rPr>
              <a:t>surveys, </a:t>
            </a:r>
            <a:r>
              <a:rPr dirty="0" sz="2000" spc="-5">
                <a:latin typeface="Times New Roman"/>
                <a:cs typeface="Times New Roman"/>
              </a:rPr>
              <a:t>employer surveys, co-curricular activities, extra-curricular activities</a:t>
            </a:r>
            <a:r>
              <a:rPr dirty="0" sz="2000" spc="-35">
                <a:latin typeface="Times New Roman"/>
                <a:cs typeface="Times New Roman"/>
              </a:rPr>
              <a:t> </a:t>
            </a:r>
            <a:r>
              <a:rPr dirty="0" sz="2000">
                <a:latin typeface="Times New Roman"/>
                <a:cs typeface="Times New Roman"/>
              </a:rPr>
              <a:t>etc.</a:t>
            </a:r>
            <a:endParaRPr sz="2000">
              <a:latin typeface="Times New Roman"/>
              <a:cs typeface="Times New Roman"/>
            </a:endParaRPr>
          </a:p>
          <a:p>
            <a:pPr marL="12700">
              <a:lnSpc>
                <a:spcPct val="100000"/>
              </a:lnSpc>
              <a:spcBef>
                <a:spcPts val="165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698500" marR="29209" indent="-685800">
              <a:lnSpc>
                <a:spcPct val="100000"/>
              </a:lnSpc>
              <a:spcBef>
                <a:spcPts val="10"/>
              </a:spcBef>
            </a:pPr>
            <a:r>
              <a:rPr dirty="0" sz="1600" spc="-5" i="1">
                <a:latin typeface="Times New Roman"/>
                <a:cs typeface="Times New Roman"/>
              </a:rPr>
              <a:t>A. </a:t>
            </a:r>
            <a:r>
              <a:rPr dirty="0" sz="1600" i="1">
                <a:latin typeface="Times New Roman"/>
                <a:cs typeface="Times New Roman"/>
              </a:rPr>
              <a:t>&amp; </a:t>
            </a:r>
            <a:r>
              <a:rPr dirty="0" sz="1600" spc="-5" i="1">
                <a:latin typeface="Times New Roman"/>
                <a:cs typeface="Times New Roman"/>
              </a:rPr>
              <a:t>B. Appropriate </a:t>
            </a:r>
            <a:r>
              <a:rPr dirty="0" sz="1600" i="1">
                <a:latin typeface="Times New Roman"/>
                <a:cs typeface="Times New Roman"/>
              </a:rPr>
              <a:t>attainment level and documentary evidences; details for POs &amp; PSOs attainment </a:t>
            </a:r>
            <a:r>
              <a:rPr dirty="0" sz="1600" spc="-20" i="1">
                <a:latin typeface="Times New Roman"/>
                <a:cs typeface="Times New Roman"/>
              </a:rPr>
              <a:t>from  </a:t>
            </a:r>
            <a:r>
              <a:rPr dirty="0" sz="1600" spc="-15" i="1">
                <a:latin typeface="Times New Roman"/>
                <a:cs typeface="Times New Roman"/>
              </a:rPr>
              <a:t>core </a:t>
            </a:r>
            <a:r>
              <a:rPr dirty="0" sz="1600" i="1">
                <a:latin typeface="Times New Roman"/>
                <a:cs typeface="Times New Roman"/>
              </a:rPr>
              <a:t>courses </a:t>
            </a:r>
            <a:r>
              <a:rPr dirty="0" sz="1600" spc="-5" i="1">
                <a:latin typeface="Times New Roman"/>
                <a:cs typeface="Times New Roman"/>
              </a:rPr>
              <a:t>to </a:t>
            </a:r>
            <a:r>
              <a:rPr dirty="0" sz="1600" i="1">
                <a:latin typeface="Times New Roman"/>
                <a:cs typeface="Times New Roman"/>
              </a:rPr>
              <a:t>be verified. Also atleast </a:t>
            </a:r>
            <a:r>
              <a:rPr dirty="0" sz="1600" spc="-5" i="1">
                <a:latin typeface="Times New Roman"/>
                <a:cs typeface="Times New Roman"/>
              </a:rPr>
              <a:t>two </a:t>
            </a:r>
            <a:r>
              <a:rPr dirty="0" sz="1600" i="1">
                <a:latin typeface="Times New Roman"/>
                <a:cs typeface="Times New Roman"/>
              </a:rPr>
              <a:t>POs &amp; </a:t>
            </a:r>
            <a:r>
              <a:rPr dirty="0" sz="1600" spc="-5" i="1">
                <a:latin typeface="Times New Roman"/>
                <a:cs typeface="Times New Roman"/>
              </a:rPr>
              <a:t>two </a:t>
            </a:r>
            <a:r>
              <a:rPr dirty="0" sz="1600" i="1">
                <a:latin typeface="Times New Roman"/>
                <a:cs typeface="Times New Roman"/>
              </a:rPr>
              <a:t>PSOs attainment levels shall be</a:t>
            </a:r>
            <a:r>
              <a:rPr dirty="0" sz="1600" spc="-30" i="1">
                <a:latin typeface="Times New Roman"/>
                <a:cs typeface="Times New Roman"/>
              </a:rPr>
              <a:t> </a:t>
            </a:r>
            <a:r>
              <a:rPr dirty="0" sz="1600" i="1">
                <a:latin typeface="Times New Roman"/>
                <a:cs typeface="Times New Roman"/>
              </a:rPr>
              <a:t>verified</a:t>
            </a:r>
            <a:endParaRPr sz="16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p:nvPr/>
        </p:nvSpPr>
        <p:spPr>
          <a:xfrm>
            <a:off x="993139" y="1570227"/>
            <a:ext cx="6334125" cy="1172210"/>
          </a:xfrm>
          <a:prstGeom prst="rect">
            <a:avLst/>
          </a:prstGeom>
        </p:spPr>
        <p:txBody>
          <a:bodyPr wrap="square" lIns="0" tIns="12065" rIns="0" bIns="0" rtlCol="0" vert="horz">
            <a:spAutoFit/>
          </a:bodyPr>
          <a:lstStyle/>
          <a:p>
            <a:pPr marL="12700">
              <a:lnSpc>
                <a:spcPct val="100000"/>
              </a:lnSpc>
              <a:spcBef>
                <a:spcPts val="95"/>
              </a:spcBef>
              <a:tabLst>
                <a:tab pos="474980" algn="l"/>
              </a:tabLst>
            </a:pPr>
            <a:r>
              <a:rPr dirty="0" sz="2000" spc="-5">
                <a:latin typeface="Times New Roman"/>
                <a:cs typeface="Times New Roman"/>
              </a:rPr>
              <a:t>A.	</a:t>
            </a:r>
            <a:r>
              <a:rPr dirty="0" sz="1600" spc="-10">
                <a:latin typeface="Times New Roman"/>
                <a:cs typeface="Times New Roman"/>
              </a:rPr>
              <a:t>Availability </a:t>
            </a:r>
            <a:r>
              <a:rPr dirty="0" sz="1600">
                <a:latin typeface="Times New Roman"/>
                <a:cs typeface="Times New Roman"/>
              </a:rPr>
              <a:t>of the </a:t>
            </a:r>
            <a:r>
              <a:rPr dirty="0" sz="1600" spc="-15">
                <a:latin typeface="Times New Roman"/>
                <a:cs typeface="Times New Roman"/>
              </a:rPr>
              <a:t>Vision </a:t>
            </a:r>
            <a:r>
              <a:rPr dirty="0" sz="1600">
                <a:latin typeface="Times New Roman"/>
                <a:cs typeface="Times New Roman"/>
              </a:rPr>
              <a:t>and Mission statements of the Department</a:t>
            </a:r>
            <a:r>
              <a:rPr dirty="0" sz="1600" spc="-20">
                <a:latin typeface="Times New Roman"/>
                <a:cs typeface="Times New Roman"/>
              </a:rPr>
              <a:t> </a:t>
            </a:r>
            <a:r>
              <a:rPr dirty="0" sz="1600">
                <a:latin typeface="Times New Roman"/>
                <a:cs typeface="Times New Roman"/>
              </a:rPr>
              <a:t>(1)</a:t>
            </a:r>
            <a:endParaRPr sz="1600">
              <a:latin typeface="Times New Roman"/>
              <a:cs typeface="Times New Roman"/>
            </a:endParaRPr>
          </a:p>
          <a:p>
            <a:pPr marL="12700">
              <a:lnSpc>
                <a:spcPct val="100000"/>
              </a:lnSpc>
              <a:spcBef>
                <a:spcPts val="1445"/>
              </a:spcBef>
            </a:pPr>
            <a:r>
              <a:rPr dirty="0" sz="1600" spc="-5">
                <a:latin typeface="Times New Roman"/>
                <a:cs typeface="Times New Roman"/>
              </a:rPr>
              <a:t>B.</a:t>
            </a:r>
            <a:endParaRPr sz="1600">
              <a:latin typeface="Times New Roman"/>
              <a:cs typeface="Times New Roman"/>
            </a:endParaRPr>
          </a:p>
          <a:p>
            <a:pPr marL="12700">
              <a:lnSpc>
                <a:spcPct val="100000"/>
              </a:lnSpc>
              <a:spcBef>
                <a:spcPts val="1345"/>
              </a:spcBef>
            </a:pPr>
            <a:r>
              <a:rPr dirty="0" sz="1600" spc="-5">
                <a:latin typeface="Times New Roman"/>
                <a:cs typeface="Times New Roman"/>
              </a:rPr>
              <a:t>C.</a:t>
            </a:r>
            <a:endParaRPr sz="1600">
              <a:latin typeface="Times New Roman"/>
              <a:cs typeface="Times New Roman"/>
            </a:endParaRPr>
          </a:p>
        </p:txBody>
      </p:sp>
      <p:sp>
        <p:nvSpPr>
          <p:cNvPr id="13" name="object 13"/>
          <p:cNvSpPr txBox="1"/>
          <p:nvPr/>
        </p:nvSpPr>
        <p:spPr>
          <a:xfrm>
            <a:off x="1455927" y="2057907"/>
            <a:ext cx="6102985" cy="684530"/>
          </a:xfrm>
          <a:prstGeom prst="rect">
            <a:avLst/>
          </a:prstGeom>
        </p:spPr>
        <p:txBody>
          <a:bodyPr wrap="square" lIns="0" tIns="12700" rIns="0" bIns="0" rtlCol="0" vert="horz">
            <a:spAutoFit/>
          </a:bodyPr>
          <a:lstStyle/>
          <a:p>
            <a:pPr marL="12700">
              <a:lnSpc>
                <a:spcPct val="100000"/>
              </a:lnSpc>
              <a:spcBef>
                <a:spcPts val="100"/>
              </a:spcBef>
            </a:pPr>
            <a:r>
              <a:rPr dirty="0" sz="1600">
                <a:latin typeface="Times New Roman"/>
                <a:cs typeface="Times New Roman"/>
              </a:rPr>
              <a:t>Appropriateness/Relevance of the Statements (2)</a:t>
            </a:r>
            <a:endParaRPr sz="1600">
              <a:latin typeface="Times New Roman"/>
              <a:cs typeface="Times New Roman"/>
            </a:endParaRPr>
          </a:p>
          <a:p>
            <a:pPr marL="12700">
              <a:lnSpc>
                <a:spcPct val="100000"/>
              </a:lnSpc>
              <a:spcBef>
                <a:spcPts val="1345"/>
              </a:spcBef>
            </a:pPr>
            <a:r>
              <a:rPr dirty="0" sz="1600">
                <a:latin typeface="Times New Roman"/>
                <a:cs typeface="Times New Roman"/>
              </a:rPr>
              <a:t>Consistency of the Department statements with the Institute statements</a:t>
            </a:r>
            <a:r>
              <a:rPr dirty="0" sz="1600" spc="10">
                <a:latin typeface="Times New Roman"/>
                <a:cs typeface="Times New Roman"/>
              </a:rPr>
              <a:t> </a:t>
            </a:r>
            <a:r>
              <a:rPr dirty="0" sz="1600">
                <a:latin typeface="Times New Roman"/>
                <a:cs typeface="Times New Roman"/>
              </a:rPr>
              <a:t>(2)</a:t>
            </a:r>
            <a:endParaRPr sz="1600">
              <a:latin typeface="Times New Roman"/>
              <a:cs typeface="Times New Roman"/>
            </a:endParaRPr>
          </a:p>
        </p:txBody>
      </p:sp>
      <p:sp>
        <p:nvSpPr>
          <p:cNvPr id="14" name="object 14"/>
          <p:cNvSpPr txBox="1"/>
          <p:nvPr/>
        </p:nvSpPr>
        <p:spPr>
          <a:xfrm>
            <a:off x="993139" y="2765348"/>
            <a:ext cx="8225155" cy="2881630"/>
          </a:xfrm>
          <a:prstGeom prst="rect">
            <a:avLst/>
          </a:prstGeom>
        </p:spPr>
        <p:txBody>
          <a:bodyPr wrap="square" lIns="0" tIns="12700" rIns="0" bIns="0" rtlCol="0" vert="horz">
            <a:spAutoFit/>
          </a:bodyPr>
          <a:lstStyle/>
          <a:p>
            <a:pPr algn="just" marL="12700" marR="5080">
              <a:lnSpc>
                <a:spcPct val="150000"/>
              </a:lnSpc>
              <a:spcBef>
                <a:spcPts val="100"/>
              </a:spcBef>
            </a:pPr>
            <a:r>
              <a:rPr dirty="0" sz="1600" spc="-15" i="1">
                <a:latin typeface="Times New Roman"/>
                <a:cs typeface="Times New Roman"/>
              </a:rPr>
              <a:t>(</a:t>
            </a:r>
            <a:r>
              <a:rPr dirty="0" sz="1600" spc="-15" i="1">
                <a:solidFill>
                  <a:srgbClr val="000099"/>
                </a:solidFill>
                <a:latin typeface="Times New Roman"/>
                <a:cs typeface="Times New Roman"/>
              </a:rPr>
              <a:t>Here </a:t>
            </a:r>
            <a:r>
              <a:rPr dirty="0" sz="1600" i="1">
                <a:solidFill>
                  <a:srgbClr val="000099"/>
                </a:solidFill>
                <a:latin typeface="Times New Roman"/>
                <a:cs typeface="Times New Roman"/>
              </a:rPr>
              <a:t>Institute </a:t>
            </a:r>
            <a:r>
              <a:rPr dirty="0" sz="1600" spc="-20" i="1">
                <a:solidFill>
                  <a:srgbClr val="000099"/>
                </a:solidFill>
                <a:latin typeface="Times New Roman"/>
                <a:cs typeface="Times New Roman"/>
              </a:rPr>
              <a:t>Vision </a:t>
            </a:r>
            <a:r>
              <a:rPr dirty="0" sz="1600" i="1">
                <a:solidFill>
                  <a:srgbClr val="000099"/>
                </a:solidFill>
                <a:latin typeface="Times New Roman"/>
                <a:cs typeface="Times New Roman"/>
              </a:rPr>
              <a:t>and Mission statements have been asked </a:t>
            </a:r>
            <a:r>
              <a:rPr dirty="0" sz="1600" spc="-5" i="1">
                <a:solidFill>
                  <a:srgbClr val="000099"/>
                </a:solidFill>
                <a:latin typeface="Times New Roman"/>
                <a:cs typeface="Times New Roman"/>
              </a:rPr>
              <a:t>to </a:t>
            </a:r>
            <a:r>
              <a:rPr dirty="0" sz="1600" spc="-10" i="1">
                <a:solidFill>
                  <a:srgbClr val="000099"/>
                </a:solidFill>
                <a:latin typeface="Times New Roman"/>
                <a:cs typeface="Times New Roman"/>
              </a:rPr>
              <a:t>ensure </a:t>
            </a:r>
            <a:r>
              <a:rPr dirty="0" sz="1600" i="1">
                <a:solidFill>
                  <a:srgbClr val="000099"/>
                </a:solidFill>
                <a:latin typeface="Times New Roman"/>
                <a:cs typeface="Times New Roman"/>
              </a:rPr>
              <a:t>consistency </a:t>
            </a:r>
            <a:r>
              <a:rPr dirty="0" sz="1600" spc="-5" i="1">
                <a:solidFill>
                  <a:srgbClr val="000099"/>
                </a:solidFill>
                <a:latin typeface="Times New Roman"/>
                <a:cs typeface="Times New Roman"/>
              </a:rPr>
              <a:t>with </a:t>
            </a:r>
            <a:r>
              <a:rPr dirty="0" sz="1600" i="1">
                <a:solidFill>
                  <a:srgbClr val="000099"/>
                </a:solidFill>
                <a:latin typeface="Times New Roman"/>
                <a:cs typeface="Times New Roman"/>
              </a:rPr>
              <a:t>the  </a:t>
            </a:r>
            <a:r>
              <a:rPr dirty="0" sz="1600" i="1">
                <a:solidFill>
                  <a:srgbClr val="000099"/>
                </a:solidFill>
                <a:latin typeface="Times New Roman"/>
                <a:cs typeface="Times New Roman"/>
              </a:rPr>
              <a:t>department </a:t>
            </a:r>
            <a:r>
              <a:rPr dirty="0" sz="1600" spc="-20" i="1">
                <a:solidFill>
                  <a:srgbClr val="000099"/>
                </a:solidFill>
                <a:latin typeface="Times New Roman"/>
                <a:cs typeface="Times New Roman"/>
              </a:rPr>
              <a:t>Vision </a:t>
            </a:r>
            <a:r>
              <a:rPr dirty="0" sz="1600" i="1">
                <a:solidFill>
                  <a:srgbClr val="000099"/>
                </a:solidFill>
                <a:latin typeface="Times New Roman"/>
                <a:cs typeface="Times New Roman"/>
              </a:rPr>
              <a:t>and Mission statements; the assessment of the Institute </a:t>
            </a:r>
            <a:r>
              <a:rPr dirty="0" sz="1600" spc="-20" i="1">
                <a:solidFill>
                  <a:srgbClr val="000099"/>
                </a:solidFill>
                <a:latin typeface="Times New Roman"/>
                <a:cs typeface="Times New Roman"/>
              </a:rPr>
              <a:t>Vision </a:t>
            </a:r>
            <a:r>
              <a:rPr dirty="0" sz="1600" spc="-5" i="1">
                <a:solidFill>
                  <a:srgbClr val="000099"/>
                </a:solidFill>
                <a:latin typeface="Times New Roman"/>
                <a:cs typeface="Times New Roman"/>
              </a:rPr>
              <a:t>and </a:t>
            </a:r>
            <a:r>
              <a:rPr dirty="0" sz="1600" i="1">
                <a:solidFill>
                  <a:srgbClr val="000099"/>
                </a:solidFill>
                <a:latin typeface="Times New Roman"/>
                <a:cs typeface="Times New Roman"/>
              </a:rPr>
              <a:t>Mission will  be done </a:t>
            </a:r>
            <a:r>
              <a:rPr dirty="0" sz="1600" spc="-5" i="1">
                <a:solidFill>
                  <a:srgbClr val="000099"/>
                </a:solidFill>
                <a:latin typeface="Times New Roman"/>
                <a:cs typeface="Times New Roman"/>
              </a:rPr>
              <a:t>in </a:t>
            </a:r>
            <a:r>
              <a:rPr dirty="0" sz="1600" i="1">
                <a:solidFill>
                  <a:srgbClr val="000099"/>
                </a:solidFill>
                <a:latin typeface="Times New Roman"/>
                <a:cs typeface="Times New Roman"/>
              </a:rPr>
              <a:t>Criterion</a:t>
            </a:r>
            <a:r>
              <a:rPr dirty="0" sz="1600" spc="-5" i="1">
                <a:solidFill>
                  <a:srgbClr val="000099"/>
                </a:solidFill>
                <a:latin typeface="Times New Roman"/>
                <a:cs typeface="Times New Roman"/>
              </a:rPr>
              <a:t> </a:t>
            </a:r>
            <a:r>
              <a:rPr dirty="0" sz="1600" i="1">
                <a:solidFill>
                  <a:srgbClr val="000099"/>
                </a:solidFill>
                <a:latin typeface="Times New Roman"/>
                <a:cs typeface="Times New Roman"/>
              </a:rPr>
              <a:t>10</a:t>
            </a:r>
            <a:r>
              <a:rPr dirty="0" sz="1600" i="1">
                <a:latin typeface="Times New Roman"/>
                <a:cs typeface="Times New Roman"/>
              </a:rPr>
              <a:t>)</a:t>
            </a:r>
            <a:endParaRPr sz="1600">
              <a:latin typeface="Times New Roman"/>
              <a:cs typeface="Times New Roman"/>
            </a:endParaRPr>
          </a:p>
          <a:p>
            <a:pPr>
              <a:lnSpc>
                <a:spcPct val="100000"/>
              </a:lnSpc>
            </a:pPr>
            <a:endParaRPr sz="1700">
              <a:latin typeface="Times New Roman"/>
              <a:cs typeface="Times New Roman"/>
            </a:endParaRPr>
          </a:p>
          <a:p>
            <a:pPr marL="241300">
              <a:lnSpc>
                <a:spcPct val="100000"/>
              </a:lnSpc>
              <a:spcBef>
                <a:spcPts val="1435"/>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698500" indent="-457834">
              <a:lnSpc>
                <a:spcPct val="100000"/>
              </a:lnSpc>
              <a:spcBef>
                <a:spcPts val="620"/>
              </a:spcBef>
              <a:buAutoNum type="alphaUcPeriod"/>
              <a:tabLst>
                <a:tab pos="698500" algn="l"/>
                <a:tab pos="699135" algn="l"/>
              </a:tabLst>
            </a:pPr>
            <a:r>
              <a:rPr dirty="0" sz="1600" spc="-20" i="1">
                <a:latin typeface="Times New Roman"/>
                <a:cs typeface="Times New Roman"/>
              </a:rPr>
              <a:t>Vision </a:t>
            </a:r>
            <a:r>
              <a:rPr dirty="0" sz="1600" i="1">
                <a:latin typeface="Times New Roman"/>
                <a:cs typeface="Times New Roman"/>
              </a:rPr>
              <a:t>&amp; Mission</a:t>
            </a:r>
            <a:r>
              <a:rPr dirty="0" sz="1600" spc="35" i="1">
                <a:latin typeface="Times New Roman"/>
                <a:cs typeface="Times New Roman"/>
              </a:rPr>
              <a:t> </a:t>
            </a:r>
            <a:r>
              <a:rPr dirty="0" sz="1600" i="1">
                <a:latin typeface="Times New Roman"/>
                <a:cs typeface="Times New Roman"/>
              </a:rPr>
              <a:t>Statements</a:t>
            </a:r>
            <a:endParaRPr sz="1600">
              <a:latin typeface="Times New Roman"/>
              <a:cs typeface="Times New Roman"/>
            </a:endParaRPr>
          </a:p>
          <a:p>
            <a:pPr marL="698500" indent="-457834">
              <a:lnSpc>
                <a:spcPct val="100000"/>
              </a:lnSpc>
              <a:spcBef>
                <a:spcPts val="960"/>
              </a:spcBef>
              <a:buAutoNum type="alphaUcPeriod"/>
              <a:tabLst>
                <a:tab pos="698500" algn="l"/>
                <a:tab pos="699135" algn="l"/>
              </a:tabLst>
            </a:pPr>
            <a:r>
              <a:rPr dirty="0" sz="1600" spc="-5" i="1">
                <a:latin typeface="Times New Roman"/>
                <a:cs typeface="Times New Roman"/>
              </a:rPr>
              <a:t>Correctness </a:t>
            </a:r>
            <a:r>
              <a:rPr dirty="0" sz="1600" spc="-20" i="1">
                <a:latin typeface="Times New Roman"/>
                <a:cs typeface="Times New Roman"/>
              </a:rPr>
              <a:t>from </a:t>
            </a:r>
            <a:r>
              <a:rPr dirty="0" sz="1600" i="1">
                <a:latin typeface="Times New Roman"/>
                <a:cs typeface="Times New Roman"/>
              </a:rPr>
              <a:t>definition</a:t>
            </a:r>
            <a:r>
              <a:rPr dirty="0" sz="1600" spc="30" i="1">
                <a:latin typeface="Times New Roman"/>
                <a:cs typeface="Times New Roman"/>
              </a:rPr>
              <a:t> </a:t>
            </a:r>
            <a:r>
              <a:rPr dirty="0" sz="1600" i="1">
                <a:latin typeface="Times New Roman"/>
                <a:cs typeface="Times New Roman"/>
              </a:rPr>
              <a:t>perspective</a:t>
            </a:r>
            <a:endParaRPr sz="1600">
              <a:latin typeface="Times New Roman"/>
              <a:cs typeface="Times New Roman"/>
            </a:endParaRPr>
          </a:p>
          <a:p>
            <a:pPr marL="698500" indent="-457834">
              <a:lnSpc>
                <a:spcPct val="100000"/>
              </a:lnSpc>
              <a:spcBef>
                <a:spcPts val="960"/>
              </a:spcBef>
              <a:buAutoNum type="alphaUcPeriod"/>
              <a:tabLst>
                <a:tab pos="698500" algn="l"/>
                <a:tab pos="699135" algn="l"/>
              </a:tabLst>
            </a:pPr>
            <a:r>
              <a:rPr dirty="0" sz="1600" i="1">
                <a:latin typeface="Times New Roman"/>
                <a:cs typeface="Times New Roman"/>
              </a:rPr>
              <a:t>Consistency between Institute and Department</a:t>
            </a:r>
            <a:r>
              <a:rPr dirty="0" sz="1600" spc="-10" i="1">
                <a:latin typeface="Times New Roman"/>
                <a:cs typeface="Times New Roman"/>
              </a:rPr>
              <a:t> </a:t>
            </a:r>
            <a:r>
              <a:rPr dirty="0" sz="1600" i="1">
                <a:latin typeface="Times New Roman"/>
                <a:cs typeface="Times New Roman"/>
              </a:rPr>
              <a:t>statements</a:t>
            </a:r>
            <a:endParaRPr sz="1600">
              <a:latin typeface="Times New Roman"/>
              <a:cs typeface="Times New Roman"/>
            </a:endParaRPr>
          </a:p>
        </p:txBody>
      </p:sp>
      <p:sp>
        <p:nvSpPr>
          <p:cNvPr id="15" name="object 15"/>
          <p:cNvSpPr txBox="1">
            <a:spLocks noGrp="1"/>
          </p:cNvSpPr>
          <p:nvPr>
            <p:ph type="title"/>
          </p:nvPr>
        </p:nvSpPr>
        <p:spPr>
          <a:xfrm>
            <a:off x="1221739" y="559561"/>
            <a:ext cx="1120140" cy="299720"/>
          </a:xfrm>
          <a:prstGeom prst="rect"/>
        </p:spPr>
        <p:txBody>
          <a:bodyPr wrap="square" lIns="0" tIns="12700" rIns="0" bIns="0" rtlCol="0" vert="horz">
            <a:spAutoFit/>
          </a:bodyPr>
          <a:lstStyle/>
          <a:p>
            <a:pPr marL="12700">
              <a:lnSpc>
                <a:spcPct val="100000"/>
              </a:lnSpc>
              <a:spcBef>
                <a:spcPts val="100"/>
              </a:spcBef>
            </a:pPr>
            <a:r>
              <a:rPr dirty="0" sz="1800" spc="-5">
                <a:latin typeface="Georgia"/>
                <a:cs typeface="Georgia"/>
              </a:rPr>
              <a:t>Evaluation</a:t>
            </a:r>
            <a:endParaRPr sz="1800">
              <a:latin typeface="Georgia"/>
              <a:cs typeface="Georgi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22" y="0"/>
            <a:ext cx="9904095" cy="6858000"/>
            <a:chOff x="2222" y="0"/>
            <a:chExt cx="9904095" cy="6858000"/>
          </a:xfrm>
        </p:grpSpPr>
        <p:sp>
          <p:nvSpPr>
            <p:cNvPr id="3" name="object 3"/>
            <p:cNvSpPr/>
            <p:nvPr/>
          </p:nvSpPr>
          <p:spPr>
            <a:xfrm>
              <a:off x="1579626" y="99822"/>
              <a:ext cx="4126229" cy="1148333"/>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5049012" y="99822"/>
              <a:ext cx="930401" cy="1148333"/>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474969" y="99822"/>
              <a:ext cx="2762250" cy="1148333"/>
            </a:xfrm>
            <a:prstGeom prst="rect">
              <a:avLst/>
            </a:prstGeom>
            <a:blipFill>
              <a:blip r:embed="rId4" cstate="print"/>
              <a:stretch>
                <a:fillRect/>
              </a:stretch>
            </a:blipFill>
          </p:spPr>
          <p:txBody>
            <a:bodyPr wrap="square" lIns="0" tIns="0" rIns="0" bIns="0" rtlCol="0"/>
            <a:lstStyle/>
            <a:p/>
          </p:txBody>
        </p:sp>
      </p:grpSp>
      <p:sp>
        <p:nvSpPr>
          <p:cNvPr id="6" name="object 6"/>
          <p:cNvSpPr txBox="1">
            <a:spLocks noGrp="1"/>
          </p:cNvSpPr>
          <p:nvPr>
            <p:ph type="title"/>
          </p:nvPr>
        </p:nvSpPr>
        <p:spPr>
          <a:xfrm>
            <a:off x="1895601" y="209804"/>
            <a:ext cx="6026150" cy="681355"/>
          </a:xfrm>
          <a:prstGeom prst="rect"/>
        </p:spPr>
        <p:txBody>
          <a:bodyPr wrap="square" lIns="0" tIns="12700" rIns="0" bIns="0" rtlCol="0" vert="horz">
            <a:spAutoFit/>
          </a:bodyPr>
          <a:lstStyle/>
          <a:p>
            <a:pPr marL="12700">
              <a:lnSpc>
                <a:spcPct val="100000"/>
              </a:lnSpc>
              <a:spcBef>
                <a:spcPts val="100"/>
              </a:spcBef>
            </a:pPr>
            <a:r>
              <a:rPr dirty="0" sz="4300">
                <a:solidFill>
                  <a:srgbClr val="562213"/>
                </a:solidFill>
                <a:latin typeface="Gill Sans MT"/>
                <a:cs typeface="Gill Sans MT"/>
              </a:rPr>
              <a:t>PO Attainment –</a:t>
            </a:r>
            <a:r>
              <a:rPr dirty="0" sz="4300" spc="-490">
                <a:solidFill>
                  <a:srgbClr val="562213"/>
                </a:solidFill>
                <a:latin typeface="Gill Sans MT"/>
                <a:cs typeface="Gill Sans MT"/>
              </a:rPr>
              <a:t> </a:t>
            </a:r>
            <a:r>
              <a:rPr dirty="0" sz="4300" spc="5">
                <a:solidFill>
                  <a:srgbClr val="562213"/>
                </a:solidFill>
                <a:latin typeface="Gill Sans MT"/>
                <a:cs typeface="Gill Sans MT"/>
              </a:rPr>
              <a:t>Example..</a:t>
            </a:r>
            <a:endParaRPr sz="4300">
              <a:latin typeface="Gill Sans MT"/>
              <a:cs typeface="Gill Sans MT"/>
            </a:endParaRPr>
          </a:p>
        </p:txBody>
      </p:sp>
      <p:grpSp>
        <p:nvGrpSpPr>
          <p:cNvPr id="7" name="object 7"/>
          <p:cNvGrpSpPr/>
          <p:nvPr/>
        </p:nvGrpSpPr>
        <p:grpSpPr>
          <a:xfrm>
            <a:off x="549401" y="931163"/>
            <a:ext cx="8975725" cy="5927090"/>
            <a:chOff x="549401" y="931163"/>
            <a:chExt cx="8975725" cy="5927090"/>
          </a:xfrm>
        </p:grpSpPr>
        <p:sp>
          <p:nvSpPr>
            <p:cNvPr id="8" name="object 8"/>
            <p:cNvSpPr/>
            <p:nvPr/>
          </p:nvSpPr>
          <p:spPr>
            <a:xfrm>
              <a:off x="549401" y="931163"/>
              <a:ext cx="8975598" cy="3183636"/>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561593" y="2819398"/>
              <a:ext cx="8963406" cy="4038598"/>
            </a:xfrm>
            <a:prstGeom prst="rect">
              <a:avLst/>
            </a:prstGeom>
            <a:blipFill>
              <a:blip r:embed="rId6" cstate="print"/>
              <a:stretch>
                <a:fillRect/>
              </a:stretch>
            </a:blipFill>
          </p:spPr>
          <p:txBody>
            <a:bodyPr wrap="square" lIns="0" tIns="0" rIns="0" bIns="0" rtlCol="0"/>
            <a:lstStyle/>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22" y="0"/>
            <a:ext cx="9904095" cy="6858000"/>
            <a:chOff x="2222" y="0"/>
            <a:chExt cx="9904095" cy="6858000"/>
          </a:xfrm>
        </p:grpSpPr>
        <p:sp>
          <p:nvSpPr>
            <p:cNvPr id="3" name="object 3"/>
            <p:cNvSpPr/>
            <p:nvPr/>
          </p:nvSpPr>
          <p:spPr>
            <a:xfrm>
              <a:off x="998601" y="1413891"/>
              <a:ext cx="227837" cy="210312"/>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997457" y="1412747"/>
              <a:ext cx="230124" cy="212597"/>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247393" y="1338833"/>
              <a:ext cx="82296" cy="7696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1298448" y="129539"/>
              <a:ext cx="2735579" cy="801623"/>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3704844" y="129539"/>
              <a:ext cx="839724" cy="801623"/>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4214621" y="129539"/>
              <a:ext cx="1144524" cy="801623"/>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4900421" y="129539"/>
              <a:ext cx="588263" cy="801623"/>
            </a:xfrm>
            <a:prstGeom prst="rect">
              <a:avLst/>
            </a:prstGeom>
            <a:blipFill>
              <a:blip r:embed="rId8" cstate="print"/>
              <a:stretch>
                <a:fillRect/>
              </a:stretch>
            </a:blipFill>
          </p:spPr>
          <p:txBody>
            <a:bodyPr wrap="square" lIns="0" tIns="0" rIns="0" bIns="0" rtlCol="0"/>
            <a:lstStyle/>
            <a:p/>
          </p:txBody>
        </p:sp>
      </p:grpSp>
      <p:sp>
        <p:nvSpPr>
          <p:cNvPr id="10" name="object 10"/>
          <p:cNvSpPr txBox="1">
            <a:spLocks noGrp="1"/>
          </p:cNvSpPr>
          <p:nvPr>
            <p:ph type="title"/>
          </p:nvPr>
        </p:nvSpPr>
        <p:spPr>
          <a:xfrm>
            <a:off x="1514855" y="202184"/>
            <a:ext cx="3757929" cy="482600"/>
          </a:xfrm>
          <a:prstGeom prst="rect"/>
        </p:spPr>
        <p:txBody>
          <a:bodyPr wrap="square" lIns="0" tIns="12700" rIns="0" bIns="0" rtlCol="0" vert="horz">
            <a:spAutoFit/>
          </a:bodyPr>
          <a:lstStyle/>
          <a:p>
            <a:pPr marL="12700">
              <a:lnSpc>
                <a:spcPct val="100000"/>
              </a:lnSpc>
              <a:spcBef>
                <a:spcPts val="100"/>
              </a:spcBef>
            </a:pPr>
            <a:r>
              <a:rPr dirty="0" sz="3000" spc="-5" b="1">
                <a:latin typeface="Bookman Old Style"/>
                <a:cs typeface="Bookman Old Style"/>
              </a:rPr>
              <a:t>Attainment of</a:t>
            </a:r>
            <a:r>
              <a:rPr dirty="0" sz="3000" spc="-90" b="1">
                <a:latin typeface="Bookman Old Style"/>
                <a:cs typeface="Bookman Old Style"/>
              </a:rPr>
              <a:t> </a:t>
            </a:r>
            <a:r>
              <a:rPr dirty="0" sz="3000" spc="-5" b="1">
                <a:latin typeface="Bookman Old Style"/>
                <a:cs typeface="Bookman Old Style"/>
              </a:rPr>
              <a:t>Pos:</a:t>
            </a:r>
            <a:endParaRPr sz="3000">
              <a:latin typeface="Bookman Old Style"/>
              <a:cs typeface="Bookman Old Style"/>
            </a:endParaRPr>
          </a:p>
        </p:txBody>
      </p:sp>
      <p:grpSp>
        <p:nvGrpSpPr>
          <p:cNvPr id="11" name="object 11"/>
          <p:cNvGrpSpPr/>
          <p:nvPr/>
        </p:nvGrpSpPr>
        <p:grpSpPr>
          <a:xfrm>
            <a:off x="801623" y="743712"/>
            <a:ext cx="8583295" cy="6114415"/>
            <a:chOff x="801623" y="743712"/>
            <a:chExt cx="8583295" cy="6114415"/>
          </a:xfrm>
        </p:grpSpPr>
        <p:sp>
          <p:nvSpPr>
            <p:cNvPr id="12" name="object 12"/>
            <p:cNvSpPr/>
            <p:nvPr/>
          </p:nvSpPr>
          <p:spPr>
            <a:xfrm>
              <a:off x="801623" y="743712"/>
              <a:ext cx="8583168" cy="6114286"/>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4918328" y="1865756"/>
              <a:ext cx="422275" cy="344805"/>
            </a:xfrm>
            <a:custGeom>
              <a:avLst/>
              <a:gdLst/>
              <a:ahLst/>
              <a:cxnLst/>
              <a:rect l="l" t="t" r="r" b="b"/>
              <a:pathLst>
                <a:path w="422275" h="344805">
                  <a:moveTo>
                    <a:pt x="0" y="172212"/>
                  </a:moveTo>
                  <a:lnTo>
                    <a:pt x="5573" y="132721"/>
                  </a:lnTo>
                  <a:lnTo>
                    <a:pt x="21451" y="96471"/>
                  </a:lnTo>
                  <a:lnTo>
                    <a:pt x="46366" y="64496"/>
                  </a:lnTo>
                  <a:lnTo>
                    <a:pt x="79052" y="37828"/>
                  </a:lnTo>
                  <a:lnTo>
                    <a:pt x="118243" y="17501"/>
                  </a:lnTo>
                  <a:lnTo>
                    <a:pt x="162672" y="4547"/>
                  </a:lnTo>
                  <a:lnTo>
                    <a:pt x="211074" y="0"/>
                  </a:lnTo>
                  <a:lnTo>
                    <a:pt x="259475" y="4547"/>
                  </a:lnTo>
                  <a:lnTo>
                    <a:pt x="303904" y="17501"/>
                  </a:lnTo>
                  <a:lnTo>
                    <a:pt x="343095" y="37828"/>
                  </a:lnTo>
                  <a:lnTo>
                    <a:pt x="375781" y="64496"/>
                  </a:lnTo>
                  <a:lnTo>
                    <a:pt x="400696" y="96471"/>
                  </a:lnTo>
                  <a:lnTo>
                    <a:pt x="416574" y="132721"/>
                  </a:lnTo>
                  <a:lnTo>
                    <a:pt x="422148" y="172212"/>
                  </a:lnTo>
                  <a:lnTo>
                    <a:pt x="416574" y="211702"/>
                  </a:lnTo>
                  <a:lnTo>
                    <a:pt x="400696" y="247952"/>
                  </a:lnTo>
                  <a:lnTo>
                    <a:pt x="375781" y="279927"/>
                  </a:lnTo>
                  <a:lnTo>
                    <a:pt x="343095" y="306595"/>
                  </a:lnTo>
                  <a:lnTo>
                    <a:pt x="303904" y="326922"/>
                  </a:lnTo>
                  <a:lnTo>
                    <a:pt x="259475" y="339876"/>
                  </a:lnTo>
                  <a:lnTo>
                    <a:pt x="211074" y="344423"/>
                  </a:lnTo>
                  <a:lnTo>
                    <a:pt x="162672" y="339876"/>
                  </a:lnTo>
                  <a:lnTo>
                    <a:pt x="118243" y="326922"/>
                  </a:lnTo>
                  <a:lnTo>
                    <a:pt x="79052" y="306595"/>
                  </a:lnTo>
                  <a:lnTo>
                    <a:pt x="46366" y="279927"/>
                  </a:lnTo>
                  <a:lnTo>
                    <a:pt x="21451" y="247952"/>
                  </a:lnTo>
                  <a:lnTo>
                    <a:pt x="5573" y="211702"/>
                  </a:lnTo>
                  <a:lnTo>
                    <a:pt x="0" y="172212"/>
                  </a:lnTo>
                  <a:close/>
                </a:path>
              </a:pathLst>
            </a:custGeom>
            <a:ln w="25146">
              <a:solidFill>
                <a:srgbClr val="FF0066"/>
              </a:solidFill>
            </a:ln>
          </p:spPr>
          <p:txBody>
            <a:bodyPr wrap="square" lIns="0" tIns="0" rIns="0" bIns="0" rtlCol="0"/>
            <a:lstStyle/>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22" y="0"/>
            <a:ext cx="9904095" cy="6858000"/>
            <a:chOff x="2222" y="0"/>
            <a:chExt cx="9904095" cy="6858000"/>
          </a:xfrm>
        </p:grpSpPr>
        <p:sp>
          <p:nvSpPr>
            <p:cNvPr id="3" name="object 3"/>
            <p:cNvSpPr/>
            <p:nvPr/>
          </p:nvSpPr>
          <p:spPr>
            <a:xfrm>
              <a:off x="998601" y="1413891"/>
              <a:ext cx="227837" cy="210312"/>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997457" y="1412747"/>
              <a:ext cx="230124" cy="212597"/>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247393" y="1338833"/>
              <a:ext cx="82296" cy="7696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7611617" y="0"/>
              <a:ext cx="1629155" cy="569976"/>
            </a:xfrm>
            <a:prstGeom prst="rect">
              <a:avLst/>
            </a:prstGeom>
            <a:blipFill>
              <a:blip r:embed="rId5" cstate="print"/>
              <a:stretch>
                <a:fillRect/>
              </a:stretch>
            </a:blipFill>
          </p:spPr>
          <p:txBody>
            <a:bodyPr wrap="square" lIns="0" tIns="0" rIns="0" bIns="0" rtlCol="0"/>
            <a:lstStyle/>
            <a:p/>
          </p:txBody>
        </p:sp>
      </p:grpSp>
      <p:sp>
        <p:nvSpPr>
          <p:cNvPr id="7" name="object 7"/>
          <p:cNvSpPr txBox="1">
            <a:spLocks noGrp="1"/>
          </p:cNvSpPr>
          <p:nvPr>
            <p:ph type="title"/>
          </p:nvPr>
        </p:nvSpPr>
        <p:spPr>
          <a:xfrm>
            <a:off x="7783068" y="0"/>
            <a:ext cx="1287780" cy="391160"/>
          </a:xfrm>
          <a:prstGeom prst="rect"/>
        </p:spPr>
        <p:txBody>
          <a:bodyPr wrap="square" lIns="0" tIns="12700" rIns="0" bIns="0" rtlCol="0" vert="horz">
            <a:spAutoFit/>
          </a:bodyPr>
          <a:lstStyle/>
          <a:p>
            <a:pPr marL="12700">
              <a:lnSpc>
                <a:spcPct val="100000"/>
              </a:lnSpc>
              <a:spcBef>
                <a:spcPts val="100"/>
              </a:spcBef>
            </a:pPr>
            <a:r>
              <a:rPr dirty="0" sz="2400" b="1">
                <a:latin typeface="Bookman Old Style"/>
                <a:cs typeface="Bookman Old Style"/>
              </a:rPr>
              <a:t>Contd…</a:t>
            </a:r>
            <a:endParaRPr sz="2400">
              <a:latin typeface="Bookman Old Style"/>
              <a:cs typeface="Bookman Old Style"/>
            </a:endParaRPr>
          </a:p>
        </p:txBody>
      </p:sp>
      <p:sp>
        <p:nvSpPr>
          <p:cNvPr id="8" name="object 8"/>
          <p:cNvSpPr/>
          <p:nvPr/>
        </p:nvSpPr>
        <p:spPr>
          <a:xfrm>
            <a:off x="1362455" y="353568"/>
            <a:ext cx="7882128" cy="6047232"/>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grpSp>
        <p:nvGrpSpPr>
          <p:cNvPr id="3" name="object 3"/>
          <p:cNvGrpSpPr/>
          <p:nvPr/>
        </p:nvGrpSpPr>
        <p:grpSpPr>
          <a:xfrm>
            <a:off x="2286" y="0"/>
            <a:ext cx="9904095" cy="6858000"/>
            <a:chOff x="2286" y="0"/>
            <a:chExt cx="9904095" cy="6858000"/>
          </a:xfrm>
        </p:grpSpPr>
        <p:sp>
          <p:nvSpPr>
            <p:cNvPr id="4" name="object 4"/>
            <p:cNvSpPr/>
            <p:nvPr/>
          </p:nvSpPr>
          <p:spPr>
            <a:xfrm>
              <a:off x="3810" y="3429"/>
              <a:ext cx="887730" cy="819785"/>
            </a:xfrm>
            <a:custGeom>
              <a:avLst/>
              <a:gdLst/>
              <a:ahLst/>
              <a:cxnLst/>
              <a:rect l="l" t="t" r="r" b="b"/>
              <a:pathLst>
                <a:path w="887730" h="819785">
                  <a:moveTo>
                    <a:pt x="887730" y="0"/>
                  </a:moveTo>
                  <a:lnTo>
                    <a:pt x="0" y="0"/>
                  </a:lnTo>
                  <a:lnTo>
                    <a:pt x="0" y="819531"/>
                  </a:lnTo>
                  <a:lnTo>
                    <a:pt x="50375" y="818233"/>
                  </a:lnTo>
                  <a:lnTo>
                    <a:pt x="100013" y="814387"/>
                  </a:lnTo>
                  <a:lnTo>
                    <a:pt x="148839" y="808062"/>
                  </a:lnTo>
                  <a:lnTo>
                    <a:pt x="196777" y="799327"/>
                  </a:lnTo>
                  <a:lnTo>
                    <a:pt x="243754" y="788251"/>
                  </a:lnTo>
                  <a:lnTo>
                    <a:pt x="289694" y="774904"/>
                  </a:lnTo>
                  <a:lnTo>
                    <a:pt x="334521" y="759353"/>
                  </a:lnTo>
                  <a:lnTo>
                    <a:pt x="378162" y="741669"/>
                  </a:lnTo>
                  <a:lnTo>
                    <a:pt x="420541" y="721921"/>
                  </a:lnTo>
                  <a:lnTo>
                    <a:pt x="461583" y="700178"/>
                  </a:lnTo>
                  <a:lnTo>
                    <a:pt x="501213" y="676509"/>
                  </a:lnTo>
                  <a:lnTo>
                    <a:pt x="539357" y="650984"/>
                  </a:lnTo>
                  <a:lnTo>
                    <a:pt x="575939" y="623671"/>
                  </a:lnTo>
                  <a:lnTo>
                    <a:pt x="610885" y="594639"/>
                  </a:lnTo>
                  <a:lnTo>
                    <a:pt x="644119" y="563958"/>
                  </a:lnTo>
                  <a:lnTo>
                    <a:pt x="675567" y="531698"/>
                  </a:lnTo>
                  <a:lnTo>
                    <a:pt x="705154" y="497926"/>
                  </a:lnTo>
                  <a:lnTo>
                    <a:pt x="732804" y="462713"/>
                  </a:lnTo>
                  <a:lnTo>
                    <a:pt x="758443" y="426127"/>
                  </a:lnTo>
                  <a:lnTo>
                    <a:pt x="781996" y="388238"/>
                  </a:lnTo>
                  <a:lnTo>
                    <a:pt x="803387" y="349114"/>
                  </a:lnTo>
                  <a:lnTo>
                    <a:pt x="822543" y="308826"/>
                  </a:lnTo>
                  <a:lnTo>
                    <a:pt x="839388" y="267442"/>
                  </a:lnTo>
                  <a:lnTo>
                    <a:pt x="853847" y="225031"/>
                  </a:lnTo>
                  <a:lnTo>
                    <a:pt x="865845" y="181663"/>
                  </a:lnTo>
                  <a:lnTo>
                    <a:pt x="875307" y="137407"/>
                  </a:lnTo>
                  <a:lnTo>
                    <a:pt x="882158" y="92331"/>
                  </a:lnTo>
                  <a:lnTo>
                    <a:pt x="886324" y="46506"/>
                  </a:lnTo>
                  <a:lnTo>
                    <a:pt x="887730" y="0"/>
                  </a:lnTo>
                  <a:close/>
                </a:path>
              </a:pathLst>
            </a:custGeom>
            <a:solidFill>
              <a:srgbClr val="FDF9F4">
                <a:alpha val="32940"/>
              </a:srgbClr>
            </a:solidFill>
          </p:spPr>
          <p:txBody>
            <a:bodyPr wrap="square" lIns="0" tIns="0" rIns="0" bIns="0" rtlCol="0"/>
            <a:lstStyle/>
            <a:p/>
          </p:txBody>
        </p:sp>
        <p:sp>
          <p:nvSpPr>
            <p:cNvPr id="5" name="object 5"/>
            <p:cNvSpPr/>
            <p:nvPr/>
          </p:nvSpPr>
          <p:spPr>
            <a:xfrm>
              <a:off x="3810" y="3429"/>
              <a:ext cx="887730" cy="819785"/>
            </a:xfrm>
            <a:custGeom>
              <a:avLst/>
              <a:gdLst/>
              <a:ahLst/>
              <a:cxnLst/>
              <a:rect l="l" t="t" r="r" b="b"/>
              <a:pathLst>
                <a:path w="887730" h="819785">
                  <a:moveTo>
                    <a:pt x="887730" y="0"/>
                  </a:moveTo>
                  <a:lnTo>
                    <a:pt x="886324" y="46506"/>
                  </a:lnTo>
                  <a:lnTo>
                    <a:pt x="882158" y="92331"/>
                  </a:lnTo>
                  <a:lnTo>
                    <a:pt x="875307" y="137407"/>
                  </a:lnTo>
                  <a:lnTo>
                    <a:pt x="865845" y="181663"/>
                  </a:lnTo>
                  <a:lnTo>
                    <a:pt x="853847" y="225031"/>
                  </a:lnTo>
                  <a:lnTo>
                    <a:pt x="839388" y="267442"/>
                  </a:lnTo>
                  <a:lnTo>
                    <a:pt x="822543" y="308826"/>
                  </a:lnTo>
                  <a:lnTo>
                    <a:pt x="803387" y="349114"/>
                  </a:lnTo>
                  <a:lnTo>
                    <a:pt x="781996" y="388238"/>
                  </a:lnTo>
                  <a:lnTo>
                    <a:pt x="758443" y="426127"/>
                  </a:lnTo>
                  <a:lnTo>
                    <a:pt x="732804" y="462713"/>
                  </a:lnTo>
                  <a:lnTo>
                    <a:pt x="705154" y="497926"/>
                  </a:lnTo>
                  <a:lnTo>
                    <a:pt x="675567" y="531698"/>
                  </a:lnTo>
                  <a:lnTo>
                    <a:pt x="644119" y="563958"/>
                  </a:lnTo>
                  <a:lnTo>
                    <a:pt x="610885" y="594639"/>
                  </a:lnTo>
                  <a:lnTo>
                    <a:pt x="575939" y="623671"/>
                  </a:lnTo>
                  <a:lnTo>
                    <a:pt x="539357" y="650984"/>
                  </a:lnTo>
                  <a:lnTo>
                    <a:pt x="501213" y="676509"/>
                  </a:lnTo>
                  <a:lnTo>
                    <a:pt x="461583" y="700178"/>
                  </a:lnTo>
                  <a:lnTo>
                    <a:pt x="420541" y="721921"/>
                  </a:lnTo>
                  <a:lnTo>
                    <a:pt x="378162" y="741669"/>
                  </a:lnTo>
                  <a:lnTo>
                    <a:pt x="334521" y="759353"/>
                  </a:lnTo>
                  <a:lnTo>
                    <a:pt x="289694" y="774904"/>
                  </a:lnTo>
                  <a:lnTo>
                    <a:pt x="243754" y="788251"/>
                  </a:lnTo>
                  <a:lnTo>
                    <a:pt x="196777" y="799327"/>
                  </a:lnTo>
                  <a:lnTo>
                    <a:pt x="148839" y="808062"/>
                  </a:lnTo>
                  <a:lnTo>
                    <a:pt x="100013" y="814387"/>
                  </a:lnTo>
                  <a:lnTo>
                    <a:pt x="50375" y="818233"/>
                  </a:lnTo>
                  <a:lnTo>
                    <a:pt x="0" y="819531"/>
                  </a:lnTo>
                  <a:lnTo>
                    <a:pt x="0" y="0"/>
                  </a:lnTo>
                  <a:lnTo>
                    <a:pt x="887730" y="0"/>
                  </a:lnTo>
                  <a:close/>
                </a:path>
              </a:pathLst>
            </a:custGeom>
            <a:ln w="3175">
              <a:solidFill>
                <a:srgbClr val="D2C39E"/>
              </a:solidFill>
            </a:ln>
          </p:spPr>
          <p:txBody>
            <a:bodyPr wrap="square" lIns="0" tIns="0" rIns="0" bIns="0" rtlCol="0"/>
            <a:lstStyle/>
            <a:p/>
          </p:txBody>
        </p:sp>
        <p:sp>
          <p:nvSpPr>
            <p:cNvPr id="6" name="object 6"/>
            <p:cNvSpPr/>
            <p:nvPr/>
          </p:nvSpPr>
          <p:spPr>
            <a:xfrm>
              <a:off x="168401" y="32003"/>
              <a:ext cx="1872995" cy="1731264"/>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80"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9549" y="1040891"/>
              <a:ext cx="1184910" cy="1158239"/>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7" y="1031703"/>
              <a:ext cx="1175506"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7" y="1031703"/>
              <a:ext cx="1176020" cy="1149985"/>
            </a:xfrm>
            <a:custGeom>
              <a:avLst/>
              <a:gdLst/>
              <a:ahLst/>
              <a:cxnLst/>
              <a:rect l="l" t="t" r="r" b="b"/>
              <a:pathLst>
                <a:path w="1176020" h="1149985">
                  <a:moveTo>
                    <a:pt x="111160" y="194354"/>
                  </a:moveTo>
                  <a:lnTo>
                    <a:pt x="140945" y="160272"/>
                  </a:lnTo>
                  <a:lnTo>
                    <a:pt x="173180" y="129434"/>
                  </a:lnTo>
                  <a:lnTo>
                    <a:pt x="207653" y="101852"/>
                  </a:lnTo>
                  <a:lnTo>
                    <a:pt x="244155" y="77541"/>
                  </a:lnTo>
                  <a:lnTo>
                    <a:pt x="282473" y="56512"/>
                  </a:lnTo>
                  <a:lnTo>
                    <a:pt x="322397" y="38778"/>
                  </a:lnTo>
                  <a:lnTo>
                    <a:pt x="363715" y="24354"/>
                  </a:lnTo>
                  <a:lnTo>
                    <a:pt x="406216" y="13250"/>
                  </a:lnTo>
                  <a:lnTo>
                    <a:pt x="449689" y="5482"/>
                  </a:lnTo>
                  <a:lnTo>
                    <a:pt x="493922" y="1060"/>
                  </a:lnTo>
                  <a:lnTo>
                    <a:pt x="538705" y="0"/>
                  </a:lnTo>
                  <a:lnTo>
                    <a:pt x="583827" y="2312"/>
                  </a:lnTo>
                  <a:lnTo>
                    <a:pt x="629076" y="8011"/>
                  </a:lnTo>
                  <a:lnTo>
                    <a:pt x="674241" y="17109"/>
                  </a:lnTo>
                  <a:lnTo>
                    <a:pt x="719111" y="29619"/>
                  </a:lnTo>
                  <a:lnTo>
                    <a:pt x="763475" y="45555"/>
                  </a:lnTo>
                  <a:lnTo>
                    <a:pt x="807121" y="64929"/>
                  </a:lnTo>
                  <a:lnTo>
                    <a:pt x="849839" y="87754"/>
                  </a:lnTo>
                  <a:lnTo>
                    <a:pt x="891417" y="114042"/>
                  </a:lnTo>
                  <a:lnTo>
                    <a:pt x="931644" y="143808"/>
                  </a:lnTo>
                  <a:lnTo>
                    <a:pt x="969594" y="176431"/>
                  </a:lnTo>
                  <a:lnTo>
                    <a:pt x="1004454" y="211142"/>
                  </a:lnTo>
                  <a:lnTo>
                    <a:pt x="1036188" y="247733"/>
                  </a:lnTo>
                  <a:lnTo>
                    <a:pt x="1064763" y="285995"/>
                  </a:lnTo>
                  <a:lnTo>
                    <a:pt x="1090143" y="325720"/>
                  </a:lnTo>
                  <a:lnTo>
                    <a:pt x="1112296" y="366698"/>
                  </a:lnTo>
                  <a:lnTo>
                    <a:pt x="1131186" y="408721"/>
                  </a:lnTo>
                  <a:lnTo>
                    <a:pt x="1146780" y="451579"/>
                  </a:lnTo>
                  <a:lnTo>
                    <a:pt x="1159043" y="495065"/>
                  </a:lnTo>
                  <a:lnTo>
                    <a:pt x="1167941" y="538969"/>
                  </a:lnTo>
                  <a:lnTo>
                    <a:pt x="1173440" y="583082"/>
                  </a:lnTo>
                  <a:lnTo>
                    <a:pt x="1175506" y="627197"/>
                  </a:lnTo>
                  <a:lnTo>
                    <a:pt x="1174104" y="671103"/>
                  </a:lnTo>
                  <a:lnTo>
                    <a:pt x="1169200" y="714593"/>
                  </a:lnTo>
                  <a:lnTo>
                    <a:pt x="1160760" y="757456"/>
                  </a:lnTo>
                  <a:lnTo>
                    <a:pt x="1148749" y="799486"/>
                  </a:lnTo>
                  <a:lnTo>
                    <a:pt x="1133134" y="840472"/>
                  </a:lnTo>
                  <a:lnTo>
                    <a:pt x="1113881" y="880207"/>
                  </a:lnTo>
                  <a:lnTo>
                    <a:pt x="1090954" y="918480"/>
                  </a:lnTo>
                  <a:lnTo>
                    <a:pt x="1064320" y="955084"/>
                  </a:lnTo>
                  <a:lnTo>
                    <a:pt x="1034534" y="989166"/>
                  </a:lnTo>
                  <a:lnTo>
                    <a:pt x="1002297" y="1020005"/>
                  </a:lnTo>
                  <a:lnTo>
                    <a:pt x="967822" y="1047586"/>
                  </a:lnTo>
                  <a:lnTo>
                    <a:pt x="931319" y="1071898"/>
                  </a:lnTo>
                  <a:lnTo>
                    <a:pt x="893000" y="1092927"/>
                  </a:lnTo>
                  <a:lnTo>
                    <a:pt x="853075" y="1110660"/>
                  </a:lnTo>
                  <a:lnTo>
                    <a:pt x="811757" y="1125085"/>
                  </a:lnTo>
                  <a:lnTo>
                    <a:pt x="769255" y="1136188"/>
                  </a:lnTo>
                  <a:lnTo>
                    <a:pt x="725781" y="1143957"/>
                  </a:lnTo>
                  <a:lnTo>
                    <a:pt x="681547" y="1148378"/>
                  </a:lnTo>
                  <a:lnTo>
                    <a:pt x="636764" y="1149439"/>
                  </a:lnTo>
                  <a:lnTo>
                    <a:pt x="591641" y="1147127"/>
                  </a:lnTo>
                  <a:lnTo>
                    <a:pt x="546392" y="1141428"/>
                  </a:lnTo>
                  <a:lnTo>
                    <a:pt x="501227" y="1132330"/>
                  </a:lnTo>
                  <a:lnTo>
                    <a:pt x="456357" y="1119819"/>
                  </a:lnTo>
                  <a:lnTo>
                    <a:pt x="411993" y="1103884"/>
                  </a:lnTo>
                  <a:lnTo>
                    <a:pt x="368347" y="1084510"/>
                  </a:lnTo>
                  <a:lnTo>
                    <a:pt x="325629" y="1061685"/>
                  </a:lnTo>
                  <a:lnTo>
                    <a:pt x="284051" y="1035396"/>
                  </a:lnTo>
                  <a:lnTo>
                    <a:pt x="243824" y="1005630"/>
                  </a:lnTo>
                  <a:lnTo>
                    <a:pt x="205877" y="972991"/>
                  </a:lnTo>
                  <a:lnTo>
                    <a:pt x="171022" y="938266"/>
                  </a:lnTo>
                  <a:lnTo>
                    <a:pt x="139292" y="901664"/>
                  </a:lnTo>
                  <a:lnTo>
                    <a:pt x="110721" y="863394"/>
                  </a:lnTo>
                  <a:lnTo>
                    <a:pt x="85344" y="823665"/>
                  </a:lnTo>
                  <a:lnTo>
                    <a:pt x="63195" y="782685"/>
                  </a:lnTo>
                  <a:lnTo>
                    <a:pt x="44308" y="740662"/>
                  </a:lnTo>
                  <a:lnTo>
                    <a:pt x="28718" y="697805"/>
                  </a:lnTo>
                  <a:lnTo>
                    <a:pt x="16457" y="654322"/>
                  </a:lnTo>
                  <a:lnTo>
                    <a:pt x="7561" y="610422"/>
                  </a:lnTo>
                  <a:lnTo>
                    <a:pt x="2064" y="566314"/>
                  </a:lnTo>
                  <a:lnTo>
                    <a:pt x="0" y="522205"/>
                  </a:lnTo>
                  <a:lnTo>
                    <a:pt x="1402" y="478305"/>
                  </a:lnTo>
                  <a:lnTo>
                    <a:pt x="6305" y="434822"/>
                  </a:lnTo>
                  <a:lnTo>
                    <a:pt x="14744" y="391964"/>
                  </a:lnTo>
                  <a:lnTo>
                    <a:pt x="26752" y="349941"/>
                  </a:lnTo>
                  <a:lnTo>
                    <a:pt x="42363" y="308959"/>
                  </a:lnTo>
                  <a:lnTo>
                    <a:pt x="61612" y="269229"/>
                  </a:lnTo>
                  <a:lnTo>
                    <a:pt x="84533" y="230957"/>
                  </a:lnTo>
                  <a:lnTo>
                    <a:pt x="111160" y="194354"/>
                  </a:lnTo>
                  <a:close/>
                </a:path>
                <a:path w="1176020" h="1149985">
                  <a:moveTo>
                    <a:pt x="213128" y="275761"/>
                  </a:moveTo>
                  <a:lnTo>
                    <a:pt x="186722" y="313345"/>
                  </a:lnTo>
                  <a:lnTo>
                    <a:pt x="165453" y="353199"/>
                  </a:lnTo>
                  <a:lnTo>
                    <a:pt x="149250" y="394938"/>
                  </a:lnTo>
                  <a:lnTo>
                    <a:pt x="138047" y="438181"/>
                  </a:lnTo>
                  <a:lnTo>
                    <a:pt x="131775" y="482546"/>
                  </a:lnTo>
                  <a:lnTo>
                    <a:pt x="130365" y="527648"/>
                  </a:lnTo>
                  <a:lnTo>
                    <a:pt x="133750" y="573106"/>
                  </a:lnTo>
                  <a:lnTo>
                    <a:pt x="141861" y="618537"/>
                  </a:lnTo>
                  <a:lnTo>
                    <a:pt x="154629" y="663558"/>
                  </a:lnTo>
                  <a:lnTo>
                    <a:pt x="171986" y="707787"/>
                  </a:lnTo>
                  <a:lnTo>
                    <a:pt x="193864" y="750841"/>
                  </a:lnTo>
                  <a:lnTo>
                    <a:pt x="220195" y="792336"/>
                  </a:lnTo>
                  <a:lnTo>
                    <a:pt x="250910" y="831892"/>
                  </a:lnTo>
                  <a:lnTo>
                    <a:pt x="285940" y="869123"/>
                  </a:lnTo>
                  <a:lnTo>
                    <a:pt x="325219" y="903649"/>
                  </a:lnTo>
                  <a:lnTo>
                    <a:pt x="367575" y="934292"/>
                  </a:lnTo>
                  <a:lnTo>
                    <a:pt x="411633" y="960191"/>
                  </a:lnTo>
                  <a:lnTo>
                    <a:pt x="457004" y="981365"/>
                  </a:lnTo>
                  <a:lnTo>
                    <a:pt x="503298" y="997834"/>
                  </a:lnTo>
                  <a:lnTo>
                    <a:pt x="550128" y="1009614"/>
                  </a:lnTo>
                  <a:lnTo>
                    <a:pt x="597103" y="1016726"/>
                  </a:lnTo>
                  <a:lnTo>
                    <a:pt x="643837" y="1019187"/>
                  </a:lnTo>
                  <a:lnTo>
                    <a:pt x="689940" y="1017016"/>
                  </a:lnTo>
                  <a:lnTo>
                    <a:pt x="735022" y="1010232"/>
                  </a:lnTo>
                  <a:lnTo>
                    <a:pt x="778697" y="998852"/>
                  </a:lnTo>
                  <a:lnTo>
                    <a:pt x="820574" y="982896"/>
                  </a:lnTo>
                  <a:lnTo>
                    <a:pt x="860266" y="962382"/>
                  </a:lnTo>
                  <a:lnTo>
                    <a:pt x="897383" y="937329"/>
                  </a:lnTo>
                  <a:lnTo>
                    <a:pt x="931537" y="907754"/>
                  </a:lnTo>
                  <a:lnTo>
                    <a:pt x="962339" y="873677"/>
                  </a:lnTo>
                  <a:lnTo>
                    <a:pt x="988753" y="836092"/>
                  </a:lnTo>
                  <a:lnTo>
                    <a:pt x="1010028" y="796234"/>
                  </a:lnTo>
                  <a:lnTo>
                    <a:pt x="1026231" y="754488"/>
                  </a:lnTo>
                  <a:lnTo>
                    <a:pt x="1037433" y="711237"/>
                  </a:lnTo>
                  <a:lnTo>
                    <a:pt x="1043702" y="666865"/>
                  </a:lnTo>
                  <a:lnTo>
                    <a:pt x="1045107" y="621754"/>
                  </a:lnTo>
                  <a:lnTo>
                    <a:pt x="1041717" y="576288"/>
                  </a:lnTo>
                  <a:lnTo>
                    <a:pt x="1033602" y="530851"/>
                  </a:lnTo>
                  <a:lnTo>
                    <a:pt x="1020829" y="485825"/>
                  </a:lnTo>
                  <a:lnTo>
                    <a:pt x="1003469" y="441595"/>
                  </a:lnTo>
                  <a:lnTo>
                    <a:pt x="981589" y="398543"/>
                  </a:lnTo>
                  <a:lnTo>
                    <a:pt x="955260" y="357054"/>
                  </a:lnTo>
                  <a:lnTo>
                    <a:pt x="924550" y="317509"/>
                  </a:lnTo>
                  <a:lnTo>
                    <a:pt x="889527" y="280293"/>
                  </a:lnTo>
                  <a:lnTo>
                    <a:pt x="850262" y="245789"/>
                  </a:lnTo>
                  <a:lnTo>
                    <a:pt x="807903" y="215145"/>
                  </a:lnTo>
                  <a:lnTo>
                    <a:pt x="763843" y="189242"/>
                  </a:lnTo>
                  <a:lnTo>
                    <a:pt x="718472" y="168061"/>
                  </a:lnTo>
                  <a:lnTo>
                    <a:pt x="672177" y="151585"/>
                  </a:lnTo>
                  <a:lnTo>
                    <a:pt x="625347" y="139796"/>
                  </a:lnTo>
                  <a:lnTo>
                    <a:pt x="578371" y="132676"/>
                  </a:lnTo>
                  <a:lnTo>
                    <a:pt x="531637" y="130207"/>
                  </a:lnTo>
                  <a:lnTo>
                    <a:pt x="485535" y="132372"/>
                  </a:lnTo>
                  <a:lnTo>
                    <a:pt x="440452" y="139152"/>
                  </a:lnTo>
                  <a:lnTo>
                    <a:pt x="396777" y="150530"/>
                  </a:lnTo>
                  <a:lnTo>
                    <a:pt x="354899" y="166488"/>
                  </a:lnTo>
                  <a:lnTo>
                    <a:pt x="315207" y="187008"/>
                  </a:lnTo>
                  <a:lnTo>
                    <a:pt x="278088" y="212072"/>
                  </a:lnTo>
                  <a:lnTo>
                    <a:pt x="243933" y="241662"/>
                  </a:lnTo>
                  <a:lnTo>
                    <a:pt x="213128" y="275761"/>
                  </a:lnTo>
                  <a:close/>
                </a:path>
              </a:pathLst>
            </a:custGeom>
            <a:ln w="7351">
              <a:solidFill>
                <a:srgbClr val="C6B791"/>
              </a:solidFill>
            </a:ln>
          </p:spPr>
          <p:txBody>
            <a:bodyPr wrap="square" lIns="0" tIns="0" rIns="0" bIns="0" rtlCol="0"/>
            <a:lstStyle/>
            <a:p/>
          </p:txBody>
        </p:sp>
        <p:sp>
          <p:nvSpPr>
            <p:cNvPr id="11" name="object 11"/>
            <p:cNvSpPr/>
            <p:nvPr/>
          </p:nvSpPr>
          <p:spPr>
            <a:xfrm>
              <a:off x="1060703" y="0"/>
              <a:ext cx="80772" cy="6857999"/>
            </a:xfrm>
            <a:prstGeom prst="rect">
              <a:avLst/>
            </a:prstGeom>
            <a:blipFill>
              <a:blip r:embed="rId5" cstate="print"/>
              <a:stretch>
                <a:fillRect/>
              </a:stretch>
            </a:blipFill>
          </p:spPr>
          <p:txBody>
            <a:bodyPr wrap="square" lIns="0" tIns="0" rIns="0" bIns="0" rtlCol="0"/>
            <a:lstStyle/>
            <a:p/>
          </p:txBody>
        </p:sp>
        <p:sp>
          <p:nvSpPr>
            <p:cNvPr id="12" name="object 12"/>
            <p:cNvSpPr/>
            <p:nvPr/>
          </p:nvSpPr>
          <p:spPr>
            <a:xfrm>
              <a:off x="1099566" y="0"/>
              <a:ext cx="8806815" cy="6858000"/>
            </a:xfrm>
            <a:custGeom>
              <a:avLst/>
              <a:gdLst/>
              <a:ahLst/>
              <a:cxnLst/>
              <a:rect l="l" t="t" r="r" b="b"/>
              <a:pathLst>
                <a:path w="8806815" h="6858000">
                  <a:moveTo>
                    <a:pt x="8806434" y="0"/>
                  </a:moveTo>
                  <a:lnTo>
                    <a:pt x="0" y="0"/>
                  </a:lnTo>
                  <a:lnTo>
                    <a:pt x="0" y="6858000"/>
                  </a:lnTo>
                  <a:lnTo>
                    <a:pt x="8806434" y="6858000"/>
                  </a:lnTo>
                  <a:lnTo>
                    <a:pt x="8806434" y="0"/>
                  </a:lnTo>
                  <a:close/>
                </a:path>
              </a:pathLst>
            </a:custGeom>
            <a:solidFill>
              <a:srgbClr val="FFFFFF"/>
            </a:solidFill>
          </p:spPr>
          <p:txBody>
            <a:bodyPr wrap="square" lIns="0" tIns="0" rIns="0" bIns="0" rtlCol="0"/>
            <a:lstStyle/>
            <a:p/>
          </p:txBody>
        </p:sp>
        <p:sp>
          <p:nvSpPr>
            <p:cNvPr id="13" name="object 13"/>
            <p:cNvSpPr/>
            <p:nvPr/>
          </p:nvSpPr>
          <p:spPr>
            <a:xfrm>
              <a:off x="1060703" y="0"/>
              <a:ext cx="80772" cy="6857999"/>
            </a:xfrm>
            <a:prstGeom prst="rect">
              <a:avLst/>
            </a:prstGeom>
            <a:blipFill>
              <a:blip r:embed="rId5" cstate="print"/>
              <a:stretch>
                <a:fillRect/>
              </a:stretch>
            </a:blipFill>
          </p:spPr>
          <p:txBody>
            <a:bodyPr wrap="square" lIns="0" tIns="0" rIns="0" bIns="0" rtlCol="0"/>
            <a:lstStyle/>
            <a:p/>
          </p:txBody>
        </p:sp>
        <p:sp>
          <p:nvSpPr>
            <p:cNvPr id="14" name="object 14"/>
            <p:cNvSpPr/>
            <p:nvPr/>
          </p:nvSpPr>
          <p:spPr>
            <a:xfrm>
              <a:off x="1099566"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grpSp>
      <p:sp>
        <p:nvSpPr>
          <p:cNvPr id="15" name="object 15"/>
          <p:cNvSpPr txBox="1">
            <a:spLocks noGrp="1"/>
          </p:cNvSpPr>
          <p:nvPr>
            <p:ph type="title"/>
          </p:nvPr>
        </p:nvSpPr>
        <p:spPr>
          <a:xfrm>
            <a:off x="1866645" y="95503"/>
            <a:ext cx="5457825" cy="482600"/>
          </a:xfrm>
          <a:prstGeom prst="rect"/>
        </p:spPr>
        <p:txBody>
          <a:bodyPr wrap="square" lIns="0" tIns="12700" rIns="0" bIns="0" rtlCol="0" vert="horz">
            <a:spAutoFit/>
          </a:bodyPr>
          <a:lstStyle/>
          <a:p>
            <a:pPr marL="12700">
              <a:lnSpc>
                <a:spcPct val="100000"/>
              </a:lnSpc>
              <a:spcBef>
                <a:spcPts val="100"/>
              </a:spcBef>
            </a:pPr>
            <a:r>
              <a:rPr dirty="0" sz="3000" spc="-5" b="1">
                <a:latin typeface="Bookman Old Style"/>
                <a:cs typeface="Bookman Old Style"/>
              </a:rPr>
              <a:t>Example </a:t>
            </a:r>
            <a:r>
              <a:rPr dirty="0" sz="3000" b="1">
                <a:latin typeface="Bookman Old Style"/>
                <a:cs typeface="Bookman Old Style"/>
              </a:rPr>
              <a:t>Weightages for</a:t>
            </a:r>
            <a:r>
              <a:rPr dirty="0" sz="3000" spc="-100" b="1">
                <a:latin typeface="Bookman Old Style"/>
                <a:cs typeface="Bookman Old Style"/>
              </a:rPr>
              <a:t> </a:t>
            </a:r>
            <a:r>
              <a:rPr dirty="0" sz="3000" spc="-5" b="1">
                <a:latin typeface="Bookman Old Style"/>
                <a:cs typeface="Bookman Old Style"/>
              </a:rPr>
              <a:t>PO</a:t>
            </a:r>
            <a:endParaRPr sz="3000">
              <a:latin typeface="Bookman Old Style"/>
              <a:cs typeface="Bookman Old Style"/>
            </a:endParaRPr>
          </a:p>
        </p:txBody>
      </p:sp>
      <p:sp>
        <p:nvSpPr>
          <p:cNvPr id="16" name="object 16"/>
          <p:cNvSpPr/>
          <p:nvPr/>
        </p:nvSpPr>
        <p:spPr>
          <a:xfrm>
            <a:off x="1854059" y="1662297"/>
            <a:ext cx="2541905" cy="437515"/>
          </a:xfrm>
          <a:custGeom>
            <a:avLst/>
            <a:gdLst/>
            <a:ahLst/>
            <a:cxnLst/>
            <a:rect l="l" t="t" r="r" b="b"/>
            <a:pathLst>
              <a:path w="2541904" h="437514">
                <a:moveTo>
                  <a:pt x="0" y="0"/>
                </a:moveTo>
                <a:lnTo>
                  <a:pt x="2541802" y="437271"/>
                </a:lnTo>
              </a:path>
            </a:pathLst>
          </a:custGeom>
          <a:ln w="5618">
            <a:solidFill>
              <a:srgbClr val="000000"/>
            </a:solidFill>
          </a:ln>
        </p:spPr>
        <p:txBody>
          <a:bodyPr wrap="square" lIns="0" tIns="0" rIns="0" bIns="0" rtlCol="0"/>
          <a:lstStyle/>
          <a:p/>
        </p:txBody>
      </p:sp>
      <p:graphicFrame>
        <p:nvGraphicFramePr>
          <p:cNvPr id="17" name="object 17"/>
          <p:cNvGraphicFramePr>
            <a:graphicFrameLocks noGrp="1"/>
          </p:cNvGraphicFramePr>
          <p:nvPr/>
        </p:nvGraphicFramePr>
        <p:xfrm>
          <a:off x="1365326" y="630202"/>
          <a:ext cx="7357109" cy="5938520"/>
        </p:xfrm>
        <a:graphic>
          <a:graphicData uri="http://schemas.openxmlformats.org/drawingml/2006/table">
            <a:tbl>
              <a:tblPr firstRow="1" bandRow="1">
                <a:tableStyleId>{2D5ABB26-0587-4C30-8999-92F81FD0307C}</a:tableStyleId>
              </a:tblPr>
              <a:tblGrid>
                <a:gridCol w="480059"/>
                <a:gridCol w="2550160"/>
                <a:gridCol w="625475"/>
                <a:gridCol w="883920"/>
                <a:gridCol w="725804"/>
                <a:gridCol w="711200"/>
                <a:gridCol w="614679"/>
                <a:gridCol w="753745"/>
              </a:tblGrid>
              <a:tr h="1026447">
                <a:tc rowSpan="2">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20"/>
                        </a:spcBef>
                      </a:pPr>
                      <a:endParaRPr sz="1250">
                        <a:latin typeface="Times New Roman"/>
                        <a:cs typeface="Times New Roman"/>
                      </a:endParaRPr>
                    </a:p>
                    <a:p>
                      <a:pPr algn="ctr">
                        <a:lnSpc>
                          <a:spcPts val="1175"/>
                        </a:lnSpc>
                      </a:pPr>
                      <a:r>
                        <a:rPr dirty="0" sz="1000" spc="375" b="1">
                          <a:latin typeface="Times New Roman"/>
                          <a:cs typeface="Times New Roman"/>
                        </a:rPr>
                        <a:t>PO</a:t>
                      </a:r>
                      <a:endParaRPr sz="1000">
                        <a:latin typeface="Times New Roman"/>
                        <a:cs typeface="Times New Roman"/>
                      </a:endParaRPr>
                    </a:p>
                    <a:p>
                      <a:pPr algn="ctr">
                        <a:lnSpc>
                          <a:spcPts val="1150"/>
                        </a:lnSpc>
                      </a:pPr>
                      <a:r>
                        <a:rPr dirty="0" sz="1000" spc="320" b="1">
                          <a:latin typeface="Times New Roman"/>
                          <a:cs typeface="Times New Roman"/>
                        </a:rPr>
                        <a:t>No</a:t>
                      </a:r>
                      <a:endParaRPr sz="1000">
                        <a:latin typeface="Times New Roman"/>
                        <a:cs typeface="Times New Roman"/>
                      </a:endParaRPr>
                    </a:p>
                    <a:p>
                      <a:pPr algn="ctr">
                        <a:lnSpc>
                          <a:spcPts val="1170"/>
                        </a:lnSpc>
                      </a:pPr>
                      <a:r>
                        <a:rPr dirty="0" sz="1000" b="1">
                          <a:latin typeface="Times New Roman"/>
                          <a:cs typeface="Times New Roman"/>
                        </a:rPr>
                        <a:t>.</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marL="29209">
                        <a:lnSpc>
                          <a:spcPts val="3070"/>
                        </a:lnSpc>
                      </a:pPr>
                      <a:r>
                        <a:rPr dirty="0" sz="3000" spc="-5" b="1">
                          <a:solidFill>
                            <a:srgbClr val="FF0000"/>
                          </a:solidFill>
                          <a:latin typeface="Bookman Old Style"/>
                          <a:cs typeface="Bookman Old Style"/>
                        </a:rPr>
                        <a:t>Attainment</a:t>
                      </a:r>
                      <a:endParaRPr sz="3000">
                        <a:latin typeface="Bookman Old Style"/>
                        <a:cs typeface="Bookman Old Style"/>
                      </a:endParaRPr>
                    </a:p>
                    <a:p>
                      <a:pPr marL="584835">
                        <a:lnSpc>
                          <a:spcPct val="100000"/>
                        </a:lnSpc>
                        <a:spcBef>
                          <a:spcPts val="320"/>
                        </a:spcBef>
                      </a:pPr>
                      <a:r>
                        <a:rPr dirty="0" sz="1000" spc="300" b="1">
                          <a:latin typeface="Times New Roman"/>
                          <a:cs typeface="Times New Roman"/>
                        </a:rPr>
                        <a:t>Method </a:t>
                      </a:r>
                      <a:r>
                        <a:rPr dirty="0" sz="1000" spc="215" b="1">
                          <a:latin typeface="Times New Roman"/>
                          <a:cs typeface="Times New Roman"/>
                        </a:rPr>
                        <a:t>of</a:t>
                      </a:r>
                      <a:r>
                        <a:rPr dirty="0" sz="1000" spc="-100" b="1">
                          <a:latin typeface="Times New Roman"/>
                          <a:cs typeface="Times New Roman"/>
                        </a:rPr>
                        <a:t> </a:t>
                      </a:r>
                      <a:r>
                        <a:rPr dirty="0" sz="1000" spc="260" b="1">
                          <a:latin typeface="Times New Roman"/>
                          <a:cs typeface="Times New Roman"/>
                        </a:rPr>
                        <a:t>Assessment</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gn="ctr" marL="111125" marR="103505" indent="1270">
                        <a:lnSpc>
                          <a:spcPct val="95600"/>
                        </a:lnSpc>
                      </a:pPr>
                      <a:r>
                        <a:rPr dirty="0" sz="1000" spc="-10" b="1">
                          <a:latin typeface="Times New Roman"/>
                          <a:cs typeface="Times New Roman"/>
                        </a:rPr>
                        <a:t>D</a:t>
                      </a:r>
                      <a:r>
                        <a:rPr dirty="0" sz="1000" spc="5" b="1">
                          <a:latin typeface="Times New Roman"/>
                          <a:cs typeface="Times New Roman"/>
                        </a:rPr>
                        <a:t>i</a:t>
                      </a:r>
                      <a:r>
                        <a:rPr dirty="0" sz="1000" b="1">
                          <a:latin typeface="Times New Roman"/>
                          <a:cs typeface="Times New Roman"/>
                        </a:rPr>
                        <a:t>re  </a:t>
                      </a:r>
                      <a:r>
                        <a:rPr dirty="0" sz="1000" spc="210" b="1">
                          <a:latin typeface="Times New Roman"/>
                          <a:cs typeface="Times New Roman"/>
                        </a:rPr>
                        <a:t>ct  </a:t>
                      </a:r>
                      <a:r>
                        <a:rPr dirty="0" sz="1000" spc="-10" b="1">
                          <a:latin typeface="Times New Roman"/>
                          <a:cs typeface="Times New Roman"/>
                        </a:rPr>
                        <a:t>A</a:t>
                      </a:r>
                      <a:r>
                        <a:rPr dirty="0" sz="1000" b="1">
                          <a:latin typeface="Times New Roman"/>
                          <a:cs typeface="Times New Roman"/>
                        </a:rPr>
                        <a:t>s</a:t>
                      </a:r>
                      <a:r>
                        <a:rPr dirty="0" sz="1000" spc="5" b="1">
                          <a:latin typeface="Times New Roman"/>
                          <a:cs typeface="Times New Roman"/>
                        </a:rPr>
                        <a:t>s</a:t>
                      </a:r>
                      <a:r>
                        <a:rPr dirty="0" sz="1000" b="1">
                          <a:latin typeface="Times New Roman"/>
                          <a:cs typeface="Times New Roman"/>
                        </a:rPr>
                        <a:t>e  </a:t>
                      </a:r>
                      <a:r>
                        <a:rPr dirty="0" sz="1000" b="1">
                          <a:latin typeface="Times New Roman"/>
                          <a:cs typeface="Times New Roman"/>
                        </a:rPr>
                        <a:t>s</a:t>
                      </a:r>
                      <a:r>
                        <a:rPr dirty="0" sz="1000" spc="5" b="1">
                          <a:latin typeface="Times New Roman"/>
                          <a:cs typeface="Times New Roman"/>
                        </a:rPr>
                        <a:t>s</a:t>
                      </a:r>
                      <a:r>
                        <a:rPr dirty="0" sz="1000" spc="-15" b="1">
                          <a:latin typeface="Times New Roman"/>
                          <a:cs typeface="Times New Roman"/>
                        </a:rPr>
                        <a:t>m</a:t>
                      </a:r>
                      <a:r>
                        <a:rPr dirty="0" sz="1000" b="1">
                          <a:latin typeface="Times New Roman"/>
                          <a:cs typeface="Times New Roman"/>
                        </a:rPr>
                        <a:t>e</a:t>
                      </a:r>
                      <a:endParaRPr sz="1000">
                        <a:latin typeface="Times New Roman"/>
                        <a:cs typeface="Times New Roman"/>
                      </a:endParaRPr>
                    </a:p>
                    <a:p>
                      <a:pPr algn="ctr" marL="104775" marR="98425" indent="-635">
                        <a:lnSpc>
                          <a:spcPts val="1140"/>
                        </a:lnSpc>
                        <a:spcBef>
                          <a:spcPts val="40"/>
                        </a:spcBef>
                      </a:pPr>
                      <a:r>
                        <a:rPr dirty="0" sz="1000" spc="240" b="1">
                          <a:latin typeface="Times New Roman"/>
                          <a:cs typeface="Times New Roman"/>
                        </a:rPr>
                        <a:t>nt  </a:t>
                      </a:r>
                      <a:r>
                        <a:rPr dirty="0" sz="1000" b="1">
                          <a:latin typeface="Times New Roman"/>
                          <a:cs typeface="Times New Roman"/>
                        </a:rPr>
                        <a:t>(</a:t>
                      </a:r>
                      <a:r>
                        <a:rPr dirty="0" sz="1000" spc="-10" b="1">
                          <a:latin typeface="Times New Roman"/>
                          <a:cs typeface="Times New Roman"/>
                        </a:rPr>
                        <a:t>C</a:t>
                      </a:r>
                      <a:r>
                        <a:rPr dirty="0" sz="1000" b="1">
                          <a:latin typeface="Times New Roman"/>
                          <a:cs typeface="Times New Roman"/>
                        </a:rPr>
                        <a:t>IE</a:t>
                      </a:r>
                      <a:endParaRPr sz="1000">
                        <a:latin typeface="Times New Roman"/>
                        <a:cs typeface="Times New Roman"/>
                      </a:endParaRPr>
                    </a:p>
                    <a:p>
                      <a:pPr algn="ctr">
                        <a:lnSpc>
                          <a:spcPts val="1070"/>
                        </a:lnSpc>
                      </a:pPr>
                      <a:r>
                        <a:rPr dirty="0" sz="1000" b="1">
                          <a:latin typeface="Times New Roman"/>
                          <a:cs typeface="Times New Roman"/>
                        </a:rPr>
                        <a:t>)</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spcBef>
                          <a:spcPts val="50"/>
                        </a:spcBef>
                      </a:pPr>
                      <a:endParaRPr sz="1450">
                        <a:latin typeface="Times New Roman"/>
                        <a:cs typeface="Times New Roman"/>
                      </a:endParaRPr>
                    </a:p>
                    <a:p>
                      <a:pPr algn="ctr" marL="174625" marR="166370" indent="-5080">
                        <a:lnSpc>
                          <a:spcPct val="95900"/>
                        </a:lnSpc>
                      </a:pPr>
                      <a:r>
                        <a:rPr dirty="0" sz="1000" spc="-10" b="1">
                          <a:latin typeface="Times New Roman"/>
                          <a:cs typeface="Times New Roman"/>
                        </a:rPr>
                        <a:t>D</a:t>
                      </a:r>
                      <a:r>
                        <a:rPr dirty="0" sz="1000" spc="5" b="1">
                          <a:latin typeface="Times New Roman"/>
                          <a:cs typeface="Times New Roman"/>
                        </a:rPr>
                        <a:t>i</a:t>
                      </a:r>
                      <a:r>
                        <a:rPr dirty="0" sz="1000" b="1">
                          <a:latin typeface="Times New Roman"/>
                          <a:cs typeface="Times New Roman"/>
                        </a:rPr>
                        <a:t>re</a:t>
                      </a:r>
                      <a:r>
                        <a:rPr dirty="0" sz="1000" spc="-15" b="1">
                          <a:latin typeface="Times New Roman"/>
                          <a:cs typeface="Times New Roman"/>
                        </a:rPr>
                        <a:t>c</a:t>
                      </a:r>
                      <a:r>
                        <a:rPr dirty="0" sz="1000" b="1">
                          <a:latin typeface="Times New Roman"/>
                          <a:cs typeface="Times New Roman"/>
                        </a:rPr>
                        <a:t>t  </a:t>
                      </a:r>
                      <a:r>
                        <a:rPr dirty="0" sz="1000" spc="-10" b="1">
                          <a:latin typeface="Times New Roman"/>
                          <a:cs typeface="Times New Roman"/>
                        </a:rPr>
                        <a:t>A</a:t>
                      </a:r>
                      <a:r>
                        <a:rPr dirty="0" sz="1000" b="1">
                          <a:latin typeface="Times New Roman"/>
                          <a:cs typeface="Times New Roman"/>
                        </a:rPr>
                        <a:t>s</a:t>
                      </a:r>
                      <a:r>
                        <a:rPr dirty="0" sz="1000" spc="5" b="1">
                          <a:latin typeface="Times New Roman"/>
                          <a:cs typeface="Times New Roman"/>
                        </a:rPr>
                        <a:t>s</a:t>
                      </a:r>
                      <a:r>
                        <a:rPr dirty="0" sz="1000" b="1">
                          <a:latin typeface="Times New Roman"/>
                          <a:cs typeface="Times New Roman"/>
                        </a:rPr>
                        <a:t>es</a:t>
                      </a:r>
                      <a:r>
                        <a:rPr dirty="0" sz="1000" b="1">
                          <a:latin typeface="Times New Roman"/>
                          <a:cs typeface="Times New Roman"/>
                        </a:rPr>
                        <a:t>s  </a:t>
                      </a:r>
                      <a:r>
                        <a:rPr dirty="0" sz="1000" spc="295" b="1">
                          <a:latin typeface="Times New Roman"/>
                          <a:cs typeface="Times New Roman"/>
                        </a:rPr>
                        <a:t>ment  </a:t>
                      </a:r>
                      <a:r>
                        <a:rPr dirty="0" sz="1000" spc="270" b="1">
                          <a:latin typeface="Times New Roman"/>
                          <a:cs typeface="Times New Roman"/>
                        </a:rPr>
                        <a:t>(SEE)</a:t>
                      </a:r>
                      <a:endParaRPr sz="1000">
                        <a:latin typeface="Times New Roman"/>
                        <a:cs typeface="Times New Roman"/>
                      </a:endParaRPr>
                    </a:p>
                  </a:txBody>
                  <a:tcPr marL="0" marR="0" marB="0" marT="635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spcBef>
                          <a:spcPts val="5"/>
                        </a:spcBef>
                      </a:pPr>
                      <a:endParaRPr sz="1000">
                        <a:latin typeface="Times New Roman"/>
                        <a:cs typeface="Times New Roman"/>
                      </a:endParaRPr>
                    </a:p>
                    <a:p>
                      <a:pPr algn="ctr" marL="116839" marR="109855" indent="2540">
                        <a:lnSpc>
                          <a:spcPct val="95600"/>
                        </a:lnSpc>
                      </a:pPr>
                      <a:r>
                        <a:rPr dirty="0" sz="1000" b="1">
                          <a:latin typeface="Times New Roman"/>
                          <a:cs typeface="Times New Roman"/>
                        </a:rPr>
                        <a:t>Stude  </a:t>
                      </a:r>
                      <a:r>
                        <a:rPr dirty="0" sz="1000" spc="240" b="1">
                          <a:latin typeface="Times New Roman"/>
                          <a:cs typeface="Times New Roman"/>
                        </a:rPr>
                        <a:t>nt  </a:t>
                      </a:r>
                      <a:r>
                        <a:rPr dirty="0" sz="1000" spc="235" b="1">
                          <a:latin typeface="Times New Roman"/>
                          <a:cs typeface="Times New Roman"/>
                        </a:rPr>
                        <a:t>Exit  </a:t>
                      </a:r>
                      <a:r>
                        <a:rPr dirty="0" sz="1000" b="1">
                          <a:latin typeface="Times New Roman"/>
                          <a:cs typeface="Times New Roman"/>
                        </a:rPr>
                        <a:t>S</a:t>
                      </a:r>
                      <a:r>
                        <a:rPr dirty="0" sz="1000" spc="-5" b="1">
                          <a:latin typeface="Times New Roman"/>
                          <a:cs typeface="Times New Roman"/>
                        </a:rPr>
                        <a:t>u</a:t>
                      </a:r>
                      <a:r>
                        <a:rPr dirty="0" sz="1000" b="1">
                          <a:latin typeface="Times New Roman"/>
                          <a:cs typeface="Times New Roman"/>
                        </a:rPr>
                        <a:t>rve  </a:t>
                      </a:r>
                      <a:r>
                        <a:rPr dirty="0" sz="1000" spc="270" b="1">
                          <a:latin typeface="Times New Roman"/>
                          <a:cs typeface="Times New Roman"/>
                        </a:rPr>
                        <a:t>y</a:t>
                      </a:r>
                      <a:endParaRPr sz="1000">
                        <a:latin typeface="Times New Roman"/>
                        <a:cs typeface="Times New Roman"/>
                      </a:endParaRPr>
                    </a:p>
                  </a:txBody>
                  <a:tcPr marL="0" marR="0" marB="0" marT="635">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spcBef>
                          <a:spcPts val="50"/>
                        </a:spcBef>
                      </a:pPr>
                      <a:endParaRPr sz="1450">
                        <a:latin typeface="Times New Roman"/>
                        <a:cs typeface="Times New Roman"/>
                      </a:endParaRPr>
                    </a:p>
                    <a:p>
                      <a:pPr algn="ctr" marL="100330" marR="90805">
                        <a:lnSpc>
                          <a:spcPct val="95900"/>
                        </a:lnSpc>
                      </a:pPr>
                      <a:r>
                        <a:rPr dirty="0" sz="1000" spc="-10" b="1">
                          <a:latin typeface="Times New Roman"/>
                          <a:cs typeface="Times New Roman"/>
                        </a:rPr>
                        <a:t>C</a:t>
                      </a:r>
                      <a:r>
                        <a:rPr dirty="0" sz="1000" b="1">
                          <a:latin typeface="Times New Roman"/>
                          <a:cs typeface="Times New Roman"/>
                        </a:rPr>
                        <a:t>ours  </a:t>
                      </a:r>
                      <a:r>
                        <a:rPr dirty="0" sz="1000" spc="240" b="1">
                          <a:latin typeface="Times New Roman"/>
                          <a:cs typeface="Times New Roman"/>
                        </a:rPr>
                        <a:t>e</a:t>
                      </a:r>
                      <a:r>
                        <a:rPr dirty="0" sz="1000" spc="60" b="1">
                          <a:latin typeface="Times New Roman"/>
                          <a:cs typeface="Times New Roman"/>
                        </a:rPr>
                        <a:t> </a:t>
                      </a:r>
                      <a:r>
                        <a:rPr dirty="0" sz="1000" spc="320" b="1">
                          <a:latin typeface="Times New Roman"/>
                          <a:cs typeface="Times New Roman"/>
                        </a:rPr>
                        <a:t>End  </a:t>
                      </a:r>
                      <a:r>
                        <a:rPr dirty="0" sz="1000" b="1">
                          <a:latin typeface="Times New Roman"/>
                          <a:cs typeface="Times New Roman"/>
                        </a:rPr>
                        <a:t>S</a:t>
                      </a:r>
                      <a:r>
                        <a:rPr dirty="0" sz="1000" spc="-5" b="1">
                          <a:latin typeface="Times New Roman"/>
                          <a:cs typeface="Times New Roman"/>
                        </a:rPr>
                        <a:t>u</a:t>
                      </a:r>
                      <a:r>
                        <a:rPr dirty="0" sz="1000" b="1">
                          <a:latin typeface="Times New Roman"/>
                          <a:cs typeface="Times New Roman"/>
                        </a:rPr>
                        <a:t>rve  </a:t>
                      </a:r>
                      <a:r>
                        <a:rPr dirty="0" sz="1000" spc="270" b="1">
                          <a:latin typeface="Times New Roman"/>
                          <a:cs typeface="Times New Roman"/>
                        </a:rPr>
                        <a:t>y</a:t>
                      </a:r>
                      <a:endParaRPr sz="1000">
                        <a:latin typeface="Times New Roman"/>
                        <a:cs typeface="Times New Roman"/>
                      </a:endParaRPr>
                    </a:p>
                  </a:txBody>
                  <a:tcPr marL="0" marR="0" marB="0" marT="635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spcBef>
                          <a:spcPts val="50"/>
                        </a:spcBef>
                      </a:pPr>
                      <a:endParaRPr sz="1450">
                        <a:latin typeface="Times New Roman"/>
                        <a:cs typeface="Times New Roman"/>
                      </a:endParaRPr>
                    </a:p>
                    <a:p>
                      <a:pPr algn="ctr" marL="100330" marR="90170">
                        <a:lnSpc>
                          <a:spcPct val="95900"/>
                        </a:lnSpc>
                      </a:pPr>
                      <a:r>
                        <a:rPr dirty="0" sz="1000" spc="10" b="1">
                          <a:latin typeface="Times New Roman"/>
                          <a:cs typeface="Times New Roman"/>
                        </a:rPr>
                        <a:t>F</a:t>
                      </a:r>
                      <a:r>
                        <a:rPr dirty="0" sz="1000" b="1">
                          <a:latin typeface="Times New Roman"/>
                          <a:cs typeface="Times New Roman"/>
                        </a:rPr>
                        <a:t>acu  </a:t>
                      </a:r>
                      <a:r>
                        <a:rPr dirty="0" sz="1000" spc="200" b="1">
                          <a:latin typeface="Times New Roman"/>
                          <a:cs typeface="Times New Roman"/>
                        </a:rPr>
                        <a:t>lty  </a:t>
                      </a:r>
                      <a:r>
                        <a:rPr dirty="0" sz="1000" b="1">
                          <a:latin typeface="Times New Roman"/>
                          <a:cs typeface="Times New Roman"/>
                        </a:rPr>
                        <a:t>S</a:t>
                      </a:r>
                      <a:r>
                        <a:rPr dirty="0" sz="1000" spc="-5" b="1">
                          <a:latin typeface="Times New Roman"/>
                          <a:cs typeface="Times New Roman"/>
                        </a:rPr>
                        <a:t>u</a:t>
                      </a:r>
                      <a:r>
                        <a:rPr dirty="0" sz="1000" b="1">
                          <a:latin typeface="Times New Roman"/>
                          <a:cs typeface="Times New Roman"/>
                        </a:rPr>
                        <a:t>rv  </a:t>
                      </a:r>
                      <a:r>
                        <a:rPr dirty="0" sz="1000" spc="254" b="1">
                          <a:latin typeface="Times New Roman"/>
                          <a:cs typeface="Times New Roman"/>
                        </a:rPr>
                        <a:t>ey</a:t>
                      </a:r>
                      <a:endParaRPr sz="1000">
                        <a:latin typeface="Times New Roman"/>
                        <a:cs typeface="Times New Roman"/>
                      </a:endParaRPr>
                    </a:p>
                  </a:txBody>
                  <a:tcPr marL="0" marR="0" marB="0" marT="635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rowSpan="2">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gn="ctr">
                        <a:lnSpc>
                          <a:spcPts val="1175"/>
                        </a:lnSpc>
                        <a:spcBef>
                          <a:spcPts val="880"/>
                        </a:spcBef>
                      </a:pPr>
                      <a:r>
                        <a:rPr dirty="0" sz="1000" spc="375" b="1">
                          <a:latin typeface="Times New Roman"/>
                          <a:cs typeface="Times New Roman"/>
                        </a:rPr>
                        <a:t>PO</a:t>
                      </a:r>
                      <a:endParaRPr sz="1000">
                        <a:latin typeface="Times New Roman"/>
                        <a:cs typeface="Times New Roman"/>
                      </a:endParaRPr>
                    </a:p>
                    <a:p>
                      <a:pPr algn="ctr" marL="108585" marR="101600">
                        <a:lnSpc>
                          <a:spcPts val="1140"/>
                        </a:lnSpc>
                        <a:spcBef>
                          <a:spcPts val="65"/>
                        </a:spcBef>
                      </a:pPr>
                      <a:r>
                        <a:rPr dirty="0" sz="1000" spc="-10" b="1">
                          <a:latin typeface="Times New Roman"/>
                          <a:cs typeface="Times New Roman"/>
                        </a:rPr>
                        <a:t>A</a:t>
                      </a:r>
                      <a:r>
                        <a:rPr dirty="0" sz="1000" b="1">
                          <a:latin typeface="Times New Roman"/>
                          <a:cs typeface="Times New Roman"/>
                        </a:rPr>
                        <a:t>tta</a:t>
                      </a:r>
                      <a:r>
                        <a:rPr dirty="0" sz="1000" spc="5" b="1">
                          <a:latin typeface="Times New Roman"/>
                          <a:cs typeface="Times New Roman"/>
                        </a:rPr>
                        <a:t>i</a:t>
                      </a:r>
                      <a:r>
                        <a:rPr dirty="0" sz="1000" b="1">
                          <a:latin typeface="Times New Roman"/>
                          <a:cs typeface="Times New Roman"/>
                        </a:rPr>
                        <a:t>n  </a:t>
                      </a:r>
                      <a:r>
                        <a:rPr dirty="0" sz="1000" spc="260" b="1">
                          <a:latin typeface="Times New Roman"/>
                          <a:cs typeface="Times New Roman"/>
                        </a:rPr>
                        <a:t>ment,</a:t>
                      </a:r>
                      <a:endParaRPr sz="1000">
                        <a:latin typeface="Times New Roman"/>
                        <a:cs typeface="Times New Roman"/>
                      </a:endParaRPr>
                    </a:p>
                    <a:p>
                      <a:pPr algn="ctr">
                        <a:lnSpc>
                          <a:spcPts val="1130"/>
                        </a:lnSpc>
                      </a:pPr>
                      <a:r>
                        <a:rPr dirty="0" sz="1000" b="1">
                          <a:latin typeface="Times New Roman"/>
                          <a:cs typeface="Times New Roman"/>
                        </a:rPr>
                        <a:t>%</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r>
              <a:tr h="442803">
                <a:tc vMerge="1">
                  <a:txBody>
                    <a:bodyPr/>
                    <a:lstStyle/>
                    <a:p>
                      <a:p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spcBef>
                          <a:spcPts val="10"/>
                        </a:spcBef>
                      </a:pPr>
                      <a:endParaRPr sz="950">
                        <a:latin typeface="Times New Roman"/>
                        <a:cs typeface="Times New Roman"/>
                      </a:endParaRPr>
                    </a:p>
                    <a:p>
                      <a:pPr marL="95885">
                        <a:lnSpc>
                          <a:spcPts val="1170"/>
                        </a:lnSpc>
                      </a:pPr>
                      <a:r>
                        <a:rPr dirty="0" sz="1000" spc="270" b="1">
                          <a:latin typeface="Times New Roman"/>
                          <a:cs typeface="Times New Roman"/>
                        </a:rPr>
                        <a:t>Weightage</a:t>
                      </a:r>
                      <a:endParaRPr sz="1000">
                        <a:latin typeface="Times New Roman"/>
                        <a:cs typeface="Times New Roman"/>
                      </a:endParaRPr>
                    </a:p>
                    <a:p>
                      <a:pPr marL="95885">
                        <a:lnSpc>
                          <a:spcPts val="1110"/>
                        </a:lnSpc>
                      </a:pPr>
                      <a:r>
                        <a:rPr dirty="0" sz="1000" spc="375" b="1">
                          <a:latin typeface="Times New Roman"/>
                          <a:cs typeface="Times New Roman"/>
                        </a:rPr>
                        <a:t>PO</a:t>
                      </a:r>
                      <a:r>
                        <a:rPr dirty="0" sz="1000" spc="130" b="1">
                          <a:latin typeface="Times New Roman"/>
                          <a:cs typeface="Times New Roman"/>
                        </a:rPr>
                        <a:t> </a:t>
                      </a:r>
                      <a:r>
                        <a:rPr dirty="0" sz="1000" spc="240" b="1">
                          <a:latin typeface="Times New Roman"/>
                          <a:cs typeface="Times New Roman"/>
                        </a:rPr>
                        <a:t>Description</a:t>
                      </a:r>
                      <a:endParaRPr sz="1000">
                        <a:latin typeface="Times New Roman"/>
                        <a:cs typeface="Times New Roman"/>
                      </a:endParaRPr>
                    </a:p>
                  </a:txBody>
                  <a:tcPr marL="0" marR="0" marB="0" marT="127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0"/>
                        </a:spcBef>
                      </a:pPr>
                      <a:endParaRPr sz="950">
                        <a:latin typeface="Times New Roman"/>
                        <a:cs typeface="Times New Roman"/>
                      </a:endParaRPr>
                    </a:p>
                    <a:p>
                      <a:pPr algn="ctr" marL="2540">
                        <a:lnSpc>
                          <a:spcPct val="100000"/>
                        </a:lnSpc>
                      </a:pPr>
                      <a:r>
                        <a:rPr dirty="0" sz="1000" spc="360" b="1">
                          <a:latin typeface="Times New Roman"/>
                          <a:cs typeface="Times New Roman"/>
                        </a:rPr>
                        <a:t>50%</a:t>
                      </a:r>
                      <a:endParaRPr sz="1000">
                        <a:latin typeface="Times New Roman"/>
                        <a:cs typeface="Times New Roman"/>
                      </a:endParaRPr>
                    </a:p>
                  </a:txBody>
                  <a:tcPr marL="0" marR="0" marB="0" marT="127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spcBef>
                          <a:spcPts val="10"/>
                        </a:spcBef>
                      </a:pPr>
                      <a:endParaRPr sz="950">
                        <a:latin typeface="Times New Roman"/>
                        <a:cs typeface="Times New Roman"/>
                      </a:endParaRPr>
                    </a:p>
                    <a:p>
                      <a:pPr algn="ctr">
                        <a:lnSpc>
                          <a:spcPct val="100000"/>
                        </a:lnSpc>
                      </a:pPr>
                      <a:r>
                        <a:rPr dirty="0" sz="1000" spc="360" b="1">
                          <a:latin typeface="Times New Roman"/>
                          <a:cs typeface="Times New Roman"/>
                        </a:rPr>
                        <a:t>30%</a:t>
                      </a:r>
                      <a:endParaRPr sz="1000">
                        <a:latin typeface="Times New Roman"/>
                        <a:cs typeface="Times New Roman"/>
                      </a:endParaRPr>
                    </a:p>
                  </a:txBody>
                  <a:tcPr marL="0" marR="0" marB="0" marT="127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spcBef>
                          <a:spcPts val="10"/>
                        </a:spcBef>
                      </a:pPr>
                      <a:endParaRPr sz="950">
                        <a:latin typeface="Times New Roman"/>
                        <a:cs typeface="Times New Roman"/>
                      </a:endParaRPr>
                    </a:p>
                    <a:p>
                      <a:pPr algn="ctr">
                        <a:lnSpc>
                          <a:spcPct val="100000"/>
                        </a:lnSpc>
                      </a:pPr>
                      <a:r>
                        <a:rPr dirty="0" sz="1000" spc="360" b="1">
                          <a:latin typeface="Times New Roman"/>
                          <a:cs typeface="Times New Roman"/>
                        </a:rPr>
                        <a:t>10%</a:t>
                      </a:r>
                      <a:endParaRPr sz="1000">
                        <a:latin typeface="Times New Roman"/>
                        <a:cs typeface="Times New Roman"/>
                      </a:endParaRPr>
                    </a:p>
                  </a:txBody>
                  <a:tcPr marL="0" marR="0" marB="0" marT="127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spcBef>
                          <a:spcPts val="10"/>
                        </a:spcBef>
                      </a:pPr>
                      <a:endParaRPr sz="950">
                        <a:latin typeface="Times New Roman"/>
                        <a:cs typeface="Times New Roman"/>
                      </a:endParaRPr>
                    </a:p>
                    <a:p>
                      <a:pPr marL="208915">
                        <a:lnSpc>
                          <a:spcPct val="100000"/>
                        </a:lnSpc>
                      </a:pPr>
                      <a:r>
                        <a:rPr dirty="0" sz="1000" spc="405" b="1">
                          <a:latin typeface="Times New Roman"/>
                          <a:cs typeface="Times New Roman"/>
                        </a:rPr>
                        <a:t>5%</a:t>
                      </a:r>
                      <a:endParaRPr sz="1000">
                        <a:latin typeface="Times New Roman"/>
                        <a:cs typeface="Times New Roman"/>
                      </a:endParaRPr>
                    </a:p>
                  </a:txBody>
                  <a:tcPr marL="0" marR="0" marB="0" marT="127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spcBef>
                          <a:spcPts val="10"/>
                        </a:spcBef>
                      </a:pPr>
                      <a:endParaRPr sz="950">
                        <a:latin typeface="Times New Roman"/>
                        <a:cs typeface="Times New Roman"/>
                      </a:endParaRPr>
                    </a:p>
                    <a:p>
                      <a:pPr algn="ctr">
                        <a:lnSpc>
                          <a:spcPct val="100000"/>
                        </a:lnSpc>
                      </a:pPr>
                      <a:r>
                        <a:rPr dirty="0" sz="1000" spc="405" b="1">
                          <a:latin typeface="Times New Roman"/>
                          <a:cs typeface="Times New Roman"/>
                        </a:rPr>
                        <a:t>5%</a:t>
                      </a:r>
                      <a:endParaRPr sz="1000">
                        <a:latin typeface="Times New Roman"/>
                        <a:cs typeface="Times New Roman"/>
                      </a:endParaRPr>
                    </a:p>
                  </a:txBody>
                  <a:tcPr marL="0" marR="0" marB="0" marT="127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vMerge="1">
                  <a:txBody>
                    <a:bodyPr/>
                    <a:lstStyle/>
                    <a:p>
                      <a:p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r>
              <a:tr h="1001667">
                <a:tc>
                  <a:txBody>
                    <a:bodyPr/>
                    <a:lstStyle/>
                    <a:p>
                      <a:pPr>
                        <a:lnSpc>
                          <a:spcPct val="100000"/>
                        </a:lnSpc>
                      </a:pPr>
                      <a:endParaRPr sz="1100">
                        <a:latin typeface="Times New Roman"/>
                        <a:cs typeface="Times New Roman"/>
                      </a:endParaRPr>
                    </a:p>
                    <a:p>
                      <a:pPr>
                        <a:lnSpc>
                          <a:spcPct val="100000"/>
                        </a:lnSpc>
                        <a:spcBef>
                          <a:spcPts val="30"/>
                        </a:spcBef>
                      </a:pPr>
                      <a:endParaRPr sz="1300">
                        <a:latin typeface="Times New Roman"/>
                        <a:cs typeface="Times New Roman"/>
                      </a:endParaRPr>
                    </a:p>
                    <a:p>
                      <a:pPr marL="189865" marR="106680" indent="-74930">
                        <a:lnSpc>
                          <a:spcPts val="1140"/>
                        </a:lnSpc>
                      </a:pPr>
                      <a:r>
                        <a:rPr dirty="0" sz="1000" spc="-5">
                          <a:latin typeface="Times New Roman"/>
                          <a:cs typeface="Times New Roman"/>
                        </a:rPr>
                        <a:t>PO  </a:t>
                      </a:r>
                      <a:r>
                        <a:rPr dirty="0" sz="1000" spc="270">
                          <a:latin typeface="Times New Roman"/>
                          <a:cs typeface="Times New Roman"/>
                        </a:rPr>
                        <a:t>1</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gn="just" marL="95885" marR="88265">
                        <a:lnSpc>
                          <a:spcPct val="111200"/>
                        </a:lnSpc>
                        <a:spcBef>
                          <a:spcPts val="110"/>
                        </a:spcBef>
                        <a:tabLst>
                          <a:tab pos="1885314" algn="l"/>
                        </a:tabLst>
                      </a:pPr>
                      <a:r>
                        <a:rPr dirty="0" sz="900" spc="245">
                          <a:latin typeface="Times New Roman"/>
                          <a:cs typeface="Times New Roman"/>
                        </a:rPr>
                        <a:t>Apply </a:t>
                      </a:r>
                      <a:r>
                        <a:rPr dirty="0" sz="900" spc="195">
                          <a:latin typeface="Times New Roman"/>
                          <a:cs typeface="Times New Roman"/>
                        </a:rPr>
                        <a:t>the </a:t>
                      </a:r>
                      <a:r>
                        <a:rPr dirty="0" sz="900" spc="235">
                          <a:latin typeface="Times New Roman"/>
                          <a:cs typeface="Times New Roman"/>
                        </a:rPr>
                        <a:t>knowledge </a:t>
                      </a:r>
                      <a:r>
                        <a:rPr dirty="0" sz="900" spc="204">
                          <a:latin typeface="Times New Roman"/>
                          <a:cs typeface="Times New Roman"/>
                        </a:rPr>
                        <a:t>of  </a:t>
                      </a:r>
                      <a:r>
                        <a:rPr dirty="0" sz="900" spc="-10">
                          <a:latin typeface="Times New Roman"/>
                          <a:cs typeface="Times New Roman"/>
                        </a:rPr>
                        <a:t>m</a:t>
                      </a:r>
                      <a:r>
                        <a:rPr dirty="0" sz="900">
                          <a:latin typeface="Times New Roman"/>
                          <a:cs typeface="Times New Roman"/>
                        </a:rPr>
                        <a:t>a</a:t>
                      </a:r>
                      <a:r>
                        <a:rPr dirty="0" sz="900" spc="15">
                          <a:latin typeface="Times New Roman"/>
                          <a:cs typeface="Times New Roman"/>
                        </a:rPr>
                        <a:t>t</a:t>
                      </a:r>
                      <a:r>
                        <a:rPr dirty="0" sz="900" spc="-10">
                          <a:latin typeface="Times New Roman"/>
                          <a:cs typeface="Times New Roman"/>
                        </a:rPr>
                        <a:t>h</a:t>
                      </a:r>
                      <a:r>
                        <a:rPr dirty="0" sz="900" spc="15">
                          <a:latin typeface="Times New Roman"/>
                          <a:cs typeface="Times New Roman"/>
                        </a:rPr>
                        <a:t>e</a:t>
                      </a:r>
                      <a:r>
                        <a:rPr dirty="0" sz="900" spc="-30">
                          <a:latin typeface="Times New Roman"/>
                          <a:cs typeface="Times New Roman"/>
                        </a:rPr>
                        <a:t>m</a:t>
                      </a:r>
                      <a:r>
                        <a:rPr dirty="0" sz="900" spc="15">
                          <a:latin typeface="Times New Roman"/>
                          <a:cs typeface="Times New Roman"/>
                        </a:rPr>
                        <a:t>a</a:t>
                      </a:r>
                      <a:r>
                        <a:rPr dirty="0" sz="900">
                          <a:latin typeface="Times New Roman"/>
                          <a:cs typeface="Times New Roman"/>
                        </a:rPr>
                        <a:t>tic</a:t>
                      </a:r>
                      <a:r>
                        <a:rPr dirty="0" sz="900" spc="-5">
                          <a:latin typeface="Times New Roman"/>
                          <a:cs typeface="Times New Roman"/>
                        </a:rPr>
                        <a:t>s</a:t>
                      </a:r>
                      <a:r>
                        <a:rPr dirty="0" sz="900">
                          <a:latin typeface="Times New Roman"/>
                          <a:cs typeface="Times New Roman"/>
                        </a:rPr>
                        <a:t>,</a:t>
                      </a:r>
                      <a:r>
                        <a:rPr dirty="0" sz="900">
                          <a:latin typeface="Times New Roman"/>
                          <a:cs typeface="Times New Roman"/>
                        </a:rPr>
                        <a:t>	</a:t>
                      </a:r>
                      <a:r>
                        <a:rPr dirty="0" sz="900" spc="-5">
                          <a:latin typeface="Times New Roman"/>
                          <a:cs typeface="Times New Roman"/>
                        </a:rPr>
                        <a:t>s</a:t>
                      </a:r>
                      <a:r>
                        <a:rPr dirty="0" sz="900">
                          <a:latin typeface="Times New Roman"/>
                          <a:cs typeface="Times New Roman"/>
                        </a:rPr>
                        <a:t>ci</a:t>
                      </a:r>
                      <a:r>
                        <a:rPr dirty="0" sz="900" spc="15">
                          <a:latin typeface="Times New Roman"/>
                          <a:cs typeface="Times New Roman"/>
                        </a:rPr>
                        <a:t>e</a:t>
                      </a:r>
                      <a:r>
                        <a:rPr dirty="0" sz="900" spc="5">
                          <a:latin typeface="Times New Roman"/>
                          <a:cs typeface="Times New Roman"/>
                        </a:rPr>
                        <a:t>n</a:t>
                      </a:r>
                      <a:r>
                        <a:rPr dirty="0" sz="900">
                          <a:latin typeface="Times New Roman"/>
                          <a:cs typeface="Times New Roman"/>
                        </a:rPr>
                        <a:t>ce,  </a:t>
                      </a:r>
                      <a:r>
                        <a:rPr dirty="0" sz="900" spc="210">
                          <a:latin typeface="Times New Roman"/>
                          <a:cs typeface="Times New Roman"/>
                        </a:rPr>
                        <a:t>engineering fundamentals, </a:t>
                      </a:r>
                      <a:r>
                        <a:rPr dirty="0" sz="900" spc="235">
                          <a:latin typeface="Times New Roman"/>
                          <a:cs typeface="Times New Roman"/>
                        </a:rPr>
                        <a:t>and  </a:t>
                      </a:r>
                      <a:r>
                        <a:rPr dirty="0" sz="900" spc="229">
                          <a:latin typeface="Times New Roman"/>
                          <a:cs typeface="Times New Roman"/>
                        </a:rPr>
                        <a:t>an </a:t>
                      </a:r>
                      <a:r>
                        <a:rPr dirty="0" sz="900" spc="210">
                          <a:latin typeface="Times New Roman"/>
                          <a:cs typeface="Times New Roman"/>
                        </a:rPr>
                        <a:t>engineering </a:t>
                      </a:r>
                      <a:r>
                        <a:rPr dirty="0" sz="900" spc="195">
                          <a:latin typeface="Times New Roman"/>
                          <a:cs typeface="Times New Roman"/>
                        </a:rPr>
                        <a:t>specialization </a:t>
                      </a:r>
                      <a:r>
                        <a:rPr dirty="0" sz="900" spc="190">
                          <a:latin typeface="Times New Roman"/>
                          <a:cs typeface="Times New Roman"/>
                        </a:rPr>
                        <a:t>to  </a:t>
                      </a:r>
                      <a:r>
                        <a:rPr dirty="0" sz="900" spc="195">
                          <a:latin typeface="Times New Roman"/>
                          <a:cs typeface="Times New Roman"/>
                        </a:rPr>
                        <a:t>the </a:t>
                      </a:r>
                      <a:r>
                        <a:rPr dirty="0" sz="900" spc="200">
                          <a:latin typeface="Times New Roman"/>
                          <a:cs typeface="Times New Roman"/>
                        </a:rPr>
                        <a:t>solution </a:t>
                      </a:r>
                      <a:r>
                        <a:rPr dirty="0" sz="900" spc="204">
                          <a:latin typeface="Times New Roman"/>
                          <a:cs typeface="Times New Roman"/>
                        </a:rPr>
                        <a:t>of </a:t>
                      </a:r>
                      <a:r>
                        <a:rPr dirty="0" sz="900" spc="245">
                          <a:latin typeface="Times New Roman"/>
                          <a:cs typeface="Times New Roman"/>
                        </a:rPr>
                        <a:t>complex  </a:t>
                      </a:r>
                      <a:r>
                        <a:rPr dirty="0" sz="900" spc="210">
                          <a:latin typeface="Times New Roman"/>
                          <a:cs typeface="Times New Roman"/>
                        </a:rPr>
                        <a:t>engineering</a:t>
                      </a:r>
                      <a:r>
                        <a:rPr dirty="0" sz="900" spc="110">
                          <a:latin typeface="Times New Roman"/>
                          <a:cs typeface="Times New Roman"/>
                        </a:rPr>
                        <a:t> </a:t>
                      </a:r>
                      <a:r>
                        <a:rPr dirty="0" sz="900" spc="215">
                          <a:latin typeface="Times New Roman"/>
                          <a:cs typeface="Times New Roman"/>
                        </a:rPr>
                        <a:t>problems.</a:t>
                      </a:r>
                      <a:endParaRPr sz="900">
                        <a:latin typeface="Times New Roman"/>
                        <a:cs typeface="Times New Roman"/>
                      </a:endParaRPr>
                    </a:p>
                  </a:txBody>
                  <a:tcPr marL="0" marR="0" marB="0" marT="1397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gn="ctr" marL="2540">
                        <a:lnSpc>
                          <a:spcPct val="100000"/>
                        </a:lnSpc>
                        <a:spcBef>
                          <a:spcPts val="770"/>
                        </a:spcBef>
                      </a:pPr>
                      <a:r>
                        <a:rPr dirty="0" sz="1000" spc="360" b="1">
                          <a:latin typeface="Times New Roman"/>
                          <a:cs typeface="Times New Roman"/>
                        </a:rPr>
                        <a:t>38%</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gn="ctr">
                        <a:lnSpc>
                          <a:spcPct val="100000"/>
                        </a:lnSpc>
                        <a:spcBef>
                          <a:spcPts val="770"/>
                        </a:spcBef>
                      </a:pPr>
                      <a:r>
                        <a:rPr dirty="0" sz="1000" spc="360" b="1">
                          <a:latin typeface="Times New Roman"/>
                          <a:cs typeface="Times New Roman"/>
                        </a:rPr>
                        <a:t>22%</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gn="ctr">
                        <a:lnSpc>
                          <a:spcPct val="100000"/>
                        </a:lnSpc>
                        <a:spcBef>
                          <a:spcPts val="770"/>
                        </a:spcBef>
                      </a:pPr>
                      <a:r>
                        <a:rPr dirty="0" sz="1000" spc="405" b="1">
                          <a:latin typeface="Times New Roman"/>
                          <a:cs typeface="Times New Roman"/>
                        </a:rPr>
                        <a:t>7%</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L="207010">
                        <a:lnSpc>
                          <a:spcPct val="100000"/>
                        </a:lnSpc>
                        <a:spcBef>
                          <a:spcPts val="770"/>
                        </a:spcBef>
                      </a:pPr>
                      <a:r>
                        <a:rPr dirty="0" sz="1000" spc="405" b="1">
                          <a:latin typeface="Times New Roman"/>
                          <a:cs typeface="Times New Roman"/>
                        </a:rPr>
                        <a:t>4%</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gn="ctr">
                        <a:lnSpc>
                          <a:spcPct val="100000"/>
                        </a:lnSpc>
                        <a:spcBef>
                          <a:spcPts val="770"/>
                        </a:spcBef>
                      </a:pPr>
                      <a:r>
                        <a:rPr dirty="0" sz="1000" spc="405" b="1">
                          <a:latin typeface="Times New Roman"/>
                          <a:cs typeface="Times New Roman"/>
                        </a:rPr>
                        <a:t>4%</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L="181610">
                        <a:lnSpc>
                          <a:spcPct val="100000"/>
                        </a:lnSpc>
                        <a:spcBef>
                          <a:spcPts val="770"/>
                        </a:spcBef>
                      </a:pPr>
                      <a:r>
                        <a:rPr dirty="0" sz="1000" spc="360" b="1">
                          <a:latin typeface="Times New Roman"/>
                          <a:cs typeface="Times New Roman"/>
                        </a:rPr>
                        <a:t>76%</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r>
              <a:tr h="1153686">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L="189865" marR="106680" indent="-74930">
                        <a:lnSpc>
                          <a:spcPts val="1150"/>
                        </a:lnSpc>
                        <a:spcBef>
                          <a:spcPts val="840"/>
                        </a:spcBef>
                      </a:pPr>
                      <a:r>
                        <a:rPr dirty="0" sz="1000" spc="-5">
                          <a:latin typeface="Times New Roman"/>
                          <a:cs typeface="Times New Roman"/>
                        </a:rPr>
                        <a:t>PO  </a:t>
                      </a:r>
                      <a:r>
                        <a:rPr dirty="0" sz="1000" spc="270">
                          <a:latin typeface="Times New Roman"/>
                          <a:cs typeface="Times New Roman"/>
                        </a:rPr>
                        <a:t>2</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gn="just" marL="95885" marR="90170">
                        <a:lnSpc>
                          <a:spcPct val="111100"/>
                        </a:lnSpc>
                        <a:spcBef>
                          <a:spcPts val="100"/>
                        </a:spcBef>
                        <a:tabLst>
                          <a:tab pos="1072515" algn="l"/>
                          <a:tab pos="2196465" algn="l"/>
                        </a:tabLst>
                      </a:pPr>
                      <a:r>
                        <a:rPr dirty="0" sz="900" spc="185">
                          <a:latin typeface="Times New Roman"/>
                          <a:cs typeface="Times New Roman"/>
                        </a:rPr>
                        <a:t>Identify, </a:t>
                      </a:r>
                      <a:r>
                        <a:rPr dirty="0" sz="900" spc="200">
                          <a:latin typeface="Times New Roman"/>
                          <a:cs typeface="Times New Roman"/>
                        </a:rPr>
                        <a:t>formulate, </a:t>
                      </a:r>
                      <a:r>
                        <a:rPr dirty="0" sz="900" spc="204">
                          <a:latin typeface="Times New Roman"/>
                          <a:cs typeface="Times New Roman"/>
                        </a:rPr>
                        <a:t>research  </a:t>
                      </a:r>
                      <a:r>
                        <a:rPr dirty="0" sz="900" spc="170">
                          <a:latin typeface="Times New Roman"/>
                          <a:cs typeface="Times New Roman"/>
                        </a:rPr>
                        <a:t>literature, </a:t>
                      </a:r>
                      <a:r>
                        <a:rPr dirty="0" sz="900" spc="229">
                          <a:latin typeface="Times New Roman"/>
                          <a:cs typeface="Times New Roman"/>
                        </a:rPr>
                        <a:t>and </a:t>
                      </a:r>
                      <a:r>
                        <a:rPr dirty="0" sz="900" spc="210">
                          <a:latin typeface="Times New Roman"/>
                          <a:cs typeface="Times New Roman"/>
                        </a:rPr>
                        <a:t>analyz </a:t>
                      </a:r>
                      <a:r>
                        <a:rPr dirty="0" sz="900" spc="215">
                          <a:latin typeface="Times New Roman"/>
                          <a:cs typeface="Times New Roman"/>
                        </a:rPr>
                        <a:t>e </a:t>
                      </a:r>
                      <a:r>
                        <a:rPr dirty="0" sz="900" spc="245">
                          <a:latin typeface="Times New Roman"/>
                          <a:cs typeface="Times New Roman"/>
                        </a:rPr>
                        <a:t>complex  </a:t>
                      </a:r>
                      <a:r>
                        <a:rPr dirty="0" sz="900" spc="210">
                          <a:latin typeface="Times New Roman"/>
                          <a:cs typeface="Times New Roman"/>
                        </a:rPr>
                        <a:t>engineering </a:t>
                      </a:r>
                      <a:r>
                        <a:rPr dirty="0" sz="900" spc="225">
                          <a:latin typeface="Times New Roman"/>
                          <a:cs typeface="Times New Roman"/>
                        </a:rPr>
                        <a:t>problems </a:t>
                      </a:r>
                      <a:r>
                        <a:rPr dirty="0" sz="900" spc="210">
                          <a:latin typeface="Times New Roman"/>
                          <a:cs typeface="Times New Roman"/>
                        </a:rPr>
                        <a:t>reaching  </a:t>
                      </a:r>
                      <a:r>
                        <a:rPr dirty="0" sz="900" spc="195">
                          <a:latin typeface="Times New Roman"/>
                          <a:cs typeface="Times New Roman"/>
                        </a:rPr>
                        <a:t>substantiated </a:t>
                      </a:r>
                      <a:r>
                        <a:rPr dirty="0" sz="900" spc="210">
                          <a:latin typeface="Times New Roman"/>
                          <a:cs typeface="Times New Roman"/>
                        </a:rPr>
                        <a:t>conclusions using  </a:t>
                      </a:r>
                      <a:r>
                        <a:rPr dirty="0" sz="900" spc="155">
                          <a:latin typeface="Times New Roman"/>
                          <a:cs typeface="Times New Roman"/>
                        </a:rPr>
                        <a:t>first </a:t>
                      </a:r>
                      <a:r>
                        <a:rPr dirty="0" sz="900" spc="195">
                          <a:latin typeface="Times New Roman"/>
                          <a:cs typeface="Times New Roman"/>
                        </a:rPr>
                        <a:t>principles </a:t>
                      </a:r>
                      <a:r>
                        <a:rPr dirty="0" sz="900" spc="204">
                          <a:latin typeface="Times New Roman"/>
                          <a:cs typeface="Times New Roman"/>
                        </a:rPr>
                        <a:t>of </a:t>
                      </a:r>
                      <a:r>
                        <a:rPr dirty="0" sz="900" spc="215">
                          <a:latin typeface="Times New Roman"/>
                          <a:cs typeface="Times New Roman"/>
                        </a:rPr>
                        <a:t>mathematics,  </a:t>
                      </a:r>
                      <a:r>
                        <a:rPr dirty="0" sz="900" spc="-10">
                          <a:latin typeface="Times New Roman"/>
                          <a:cs typeface="Times New Roman"/>
                        </a:rPr>
                        <a:t>n</a:t>
                      </a:r>
                      <a:r>
                        <a:rPr dirty="0" sz="900">
                          <a:latin typeface="Times New Roman"/>
                          <a:cs typeface="Times New Roman"/>
                        </a:rPr>
                        <a:t>at</a:t>
                      </a:r>
                      <a:r>
                        <a:rPr dirty="0" sz="900" spc="-10">
                          <a:latin typeface="Times New Roman"/>
                          <a:cs typeface="Times New Roman"/>
                        </a:rPr>
                        <a:t>u</a:t>
                      </a:r>
                      <a:r>
                        <a:rPr dirty="0" sz="900">
                          <a:latin typeface="Times New Roman"/>
                          <a:cs typeface="Times New Roman"/>
                        </a:rPr>
                        <a:t>ral</a:t>
                      </a:r>
                      <a:r>
                        <a:rPr dirty="0" sz="900">
                          <a:latin typeface="Times New Roman"/>
                          <a:cs typeface="Times New Roman"/>
                        </a:rPr>
                        <a:t>	</a:t>
                      </a:r>
                      <a:r>
                        <a:rPr dirty="0" sz="900" spc="-5">
                          <a:latin typeface="Times New Roman"/>
                          <a:cs typeface="Times New Roman"/>
                        </a:rPr>
                        <a:t>s</a:t>
                      </a:r>
                      <a:r>
                        <a:rPr dirty="0" sz="900" spc="15">
                          <a:latin typeface="Times New Roman"/>
                          <a:cs typeface="Times New Roman"/>
                        </a:rPr>
                        <a:t>c</a:t>
                      </a:r>
                      <a:r>
                        <a:rPr dirty="0" sz="900">
                          <a:latin typeface="Times New Roman"/>
                          <a:cs typeface="Times New Roman"/>
                        </a:rPr>
                        <a:t>ie</a:t>
                      </a:r>
                      <a:r>
                        <a:rPr dirty="0" sz="900" spc="-10">
                          <a:latin typeface="Times New Roman"/>
                          <a:cs typeface="Times New Roman"/>
                        </a:rPr>
                        <a:t>n</a:t>
                      </a:r>
                      <a:r>
                        <a:rPr dirty="0" sz="900">
                          <a:latin typeface="Times New Roman"/>
                          <a:cs typeface="Times New Roman"/>
                        </a:rPr>
                        <a:t>c</a:t>
                      </a:r>
                      <a:r>
                        <a:rPr dirty="0" sz="900" spc="20">
                          <a:latin typeface="Times New Roman"/>
                          <a:cs typeface="Times New Roman"/>
                        </a:rPr>
                        <a:t>e</a:t>
                      </a:r>
                      <a:r>
                        <a:rPr dirty="0" sz="900" spc="-5">
                          <a:latin typeface="Times New Roman"/>
                          <a:cs typeface="Times New Roman"/>
                        </a:rPr>
                        <a:t>s</a:t>
                      </a:r>
                      <a:r>
                        <a:rPr dirty="0" sz="900">
                          <a:latin typeface="Times New Roman"/>
                          <a:cs typeface="Times New Roman"/>
                        </a:rPr>
                        <a:t>,</a:t>
                      </a:r>
                      <a:r>
                        <a:rPr dirty="0" sz="900">
                          <a:latin typeface="Times New Roman"/>
                          <a:cs typeface="Times New Roman"/>
                        </a:rPr>
                        <a:t>	</a:t>
                      </a:r>
                      <a:r>
                        <a:rPr dirty="0" sz="900">
                          <a:latin typeface="Times New Roman"/>
                          <a:cs typeface="Times New Roman"/>
                        </a:rPr>
                        <a:t>a</a:t>
                      </a:r>
                      <a:r>
                        <a:rPr dirty="0" sz="900" spc="-10">
                          <a:latin typeface="Times New Roman"/>
                          <a:cs typeface="Times New Roman"/>
                        </a:rPr>
                        <a:t>n</a:t>
                      </a:r>
                      <a:r>
                        <a:rPr dirty="0" sz="900">
                          <a:latin typeface="Times New Roman"/>
                          <a:cs typeface="Times New Roman"/>
                        </a:rPr>
                        <a:t>d  </a:t>
                      </a:r>
                      <a:r>
                        <a:rPr dirty="0" sz="900" spc="210">
                          <a:latin typeface="Times New Roman"/>
                          <a:cs typeface="Times New Roman"/>
                        </a:rPr>
                        <a:t>engineering</a:t>
                      </a:r>
                      <a:r>
                        <a:rPr dirty="0" sz="900" spc="125">
                          <a:latin typeface="Times New Roman"/>
                          <a:cs typeface="Times New Roman"/>
                        </a:rPr>
                        <a:t> </a:t>
                      </a:r>
                      <a:r>
                        <a:rPr dirty="0" sz="900" spc="195">
                          <a:latin typeface="Times New Roman"/>
                          <a:cs typeface="Times New Roman"/>
                        </a:rPr>
                        <a:t>sciences.</a:t>
                      </a:r>
                      <a:endParaRPr sz="900">
                        <a:latin typeface="Times New Roman"/>
                        <a:cs typeface="Times New Roman"/>
                      </a:endParaRPr>
                    </a:p>
                  </a:txBody>
                  <a:tcPr marL="0" marR="0" marB="0" marT="1270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0"/>
                        </a:spcBef>
                      </a:pPr>
                      <a:endParaRPr sz="1150">
                        <a:latin typeface="Times New Roman"/>
                        <a:cs typeface="Times New Roman"/>
                      </a:endParaRPr>
                    </a:p>
                    <a:p>
                      <a:pPr algn="ctr" marL="2540">
                        <a:lnSpc>
                          <a:spcPct val="100000"/>
                        </a:lnSpc>
                      </a:pPr>
                      <a:r>
                        <a:rPr dirty="0" sz="1000" spc="360" b="1">
                          <a:latin typeface="Times New Roman"/>
                          <a:cs typeface="Times New Roman"/>
                        </a:rPr>
                        <a:t>37%</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0"/>
                        </a:spcBef>
                      </a:pPr>
                      <a:endParaRPr sz="1150">
                        <a:latin typeface="Times New Roman"/>
                        <a:cs typeface="Times New Roman"/>
                      </a:endParaRPr>
                    </a:p>
                    <a:p>
                      <a:pPr algn="ctr">
                        <a:lnSpc>
                          <a:spcPct val="100000"/>
                        </a:lnSpc>
                      </a:pPr>
                      <a:r>
                        <a:rPr dirty="0" sz="1000" spc="360" b="1">
                          <a:latin typeface="Times New Roman"/>
                          <a:cs typeface="Times New Roman"/>
                        </a:rPr>
                        <a:t>22%</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0"/>
                        </a:spcBef>
                      </a:pPr>
                      <a:endParaRPr sz="1150">
                        <a:latin typeface="Times New Roman"/>
                        <a:cs typeface="Times New Roman"/>
                      </a:endParaRPr>
                    </a:p>
                    <a:p>
                      <a:pPr algn="ctr">
                        <a:lnSpc>
                          <a:spcPct val="100000"/>
                        </a:lnSpc>
                      </a:pPr>
                      <a:r>
                        <a:rPr dirty="0" sz="1000" spc="405" b="1">
                          <a:latin typeface="Times New Roman"/>
                          <a:cs typeface="Times New Roman"/>
                        </a:rPr>
                        <a:t>7%</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0"/>
                        </a:spcBef>
                      </a:pPr>
                      <a:endParaRPr sz="1150">
                        <a:latin typeface="Times New Roman"/>
                        <a:cs typeface="Times New Roman"/>
                      </a:endParaRPr>
                    </a:p>
                    <a:p>
                      <a:pPr marL="207010">
                        <a:lnSpc>
                          <a:spcPct val="100000"/>
                        </a:lnSpc>
                      </a:pPr>
                      <a:r>
                        <a:rPr dirty="0" sz="1000" spc="405" b="1">
                          <a:latin typeface="Times New Roman"/>
                          <a:cs typeface="Times New Roman"/>
                        </a:rPr>
                        <a:t>4%</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0"/>
                        </a:spcBef>
                      </a:pPr>
                      <a:endParaRPr sz="1150">
                        <a:latin typeface="Times New Roman"/>
                        <a:cs typeface="Times New Roman"/>
                      </a:endParaRPr>
                    </a:p>
                    <a:p>
                      <a:pPr algn="ctr">
                        <a:lnSpc>
                          <a:spcPct val="100000"/>
                        </a:lnSpc>
                      </a:pPr>
                      <a:r>
                        <a:rPr dirty="0" sz="1000" spc="405" b="1">
                          <a:latin typeface="Times New Roman"/>
                          <a:cs typeface="Times New Roman"/>
                        </a:rPr>
                        <a:t>4%</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0"/>
                        </a:spcBef>
                      </a:pPr>
                      <a:endParaRPr sz="1150">
                        <a:latin typeface="Times New Roman"/>
                        <a:cs typeface="Times New Roman"/>
                      </a:endParaRPr>
                    </a:p>
                    <a:p>
                      <a:pPr marL="181610">
                        <a:lnSpc>
                          <a:spcPct val="100000"/>
                        </a:lnSpc>
                      </a:pPr>
                      <a:r>
                        <a:rPr dirty="0" sz="1000" spc="360" b="1">
                          <a:latin typeface="Times New Roman"/>
                          <a:cs typeface="Times New Roman"/>
                        </a:rPr>
                        <a:t>75%</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r>
              <a:tr h="1306167">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
                        </a:spcBef>
                      </a:pPr>
                      <a:endParaRPr sz="1250">
                        <a:latin typeface="Times New Roman"/>
                        <a:cs typeface="Times New Roman"/>
                      </a:endParaRPr>
                    </a:p>
                    <a:p>
                      <a:pPr marL="189865" marR="106680" indent="-74930">
                        <a:lnSpc>
                          <a:spcPts val="1150"/>
                        </a:lnSpc>
                      </a:pPr>
                      <a:r>
                        <a:rPr dirty="0" sz="1000" spc="-5">
                          <a:latin typeface="Times New Roman"/>
                          <a:cs typeface="Times New Roman"/>
                        </a:rPr>
                        <a:t>PO  </a:t>
                      </a:r>
                      <a:r>
                        <a:rPr dirty="0" sz="1000" spc="270">
                          <a:latin typeface="Times New Roman"/>
                          <a:cs typeface="Times New Roman"/>
                        </a:rPr>
                        <a:t>3</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gn="just" marL="95885" marR="90170">
                        <a:lnSpc>
                          <a:spcPct val="111300"/>
                        </a:lnSpc>
                        <a:spcBef>
                          <a:spcPts val="100"/>
                        </a:spcBef>
                      </a:pPr>
                      <a:r>
                        <a:rPr dirty="0" sz="900" spc="229">
                          <a:latin typeface="Times New Roman"/>
                          <a:cs typeface="Times New Roman"/>
                        </a:rPr>
                        <a:t>Design </a:t>
                      </a:r>
                      <a:r>
                        <a:rPr dirty="0" sz="900" spc="195">
                          <a:latin typeface="Times New Roman"/>
                          <a:cs typeface="Times New Roman"/>
                        </a:rPr>
                        <a:t>solutions </a:t>
                      </a:r>
                      <a:r>
                        <a:rPr dirty="0" sz="900" spc="185">
                          <a:latin typeface="Times New Roman"/>
                          <a:cs typeface="Times New Roman"/>
                        </a:rPr>
                        <a:t>for </a:t>
                      </a:r>
                      <a:r>
                        <a:rPr dirty="0" sz="900" spc="245">
                          <a:latin typeface="Times New Roman"/>
                          <a:cs typeface="Times New Roman"/>
                        </a:rPr>
                        <a:t>complex  </a:t>
                      </a:r>
                      <a:r>
                        <a:rPr dirty="0" sz="900" spc="210">
                          <a:latin typeface="Times New Roman"/>
                          <a:cs typeface="Times New Roman"/>
                        </a:rPr>
                        <a:t>engineering</a:t>
                      </a:r>
                      <a:r>
                        <a:rPr dirty="0" sz="900" spc="105">
                          <a:latin typeface="Times New Roman"/>
                          <a:cs typeface="Times New Roman"/>
                        </a:rPr>
                        <a:t> </a:t>
                      </a:r>
                      <a:r>
                        <a:rPr dirty="0" sz="900" spc="229">
                          <a:latin typeface="Times New Roman"/>
                          <a:cs typeface="Times New Roman"/>
                        </a:rPr>
                        <a:t>problems</a:t>
                      </a:r>
                      <a:r>
                        <a:rPr dirty="0" sz="900" spc="100">
                          <a:latin typeface="Times New Roman"/>
                          <a:cs typeface="Times New Roman"/>
                        </a:rPr>
                        <a:t> </a:t>
                      </a:r>
                      <a:r>
                        <a:rPr dirty="0" sz="900" spc="235">
                          <a:latin typeface="Times New Roman"/>
                          <a:cs typeface="Times New Roman"/>
                        </a:rPr>
                        <a:t>and</a:t>
                      </a:r>
                      <a:r>
                        <a:rPr dirty="0" sz="900" spc="105">
                          <a:latin typeface="Times New Roman"/>
                          <a:cs typeface="Times New Roman"/>
                        </a:rPr>
                        <a:t> </a:t>
                      </a:r>
                      <a:r>
                        <a:rPr dirty="0" sz="900" spc="215">
                          <a:latin typeface="Times New Roman"/>
                          <a:cs typeface="Times New Roman"/>
                        </a:rPr>
                        <a:t>design  </a:t>
                      </a:r>
                      <a:r>
                        <a:rPr dirty="0" sz="900" spc="229">
                          <a:latin typeface="Times New Roman"/>
                          <a:cs typeface="Times New Roman"/>
                        </a:rPr>
                        <a:t>system </a:t>
                      </a:r>
                      <a:r>
                        <a:rPr dirty="0" sz="900" spc="235">
                          <a:latin typeface="Times New Roman"/>
                          <a:cs typeface="Times New Roman"/>
                        </a:rPr>
                        <a:t>components </a:t>
                      </a:r>
                      <a:r>
                        <a:rPr dirty="0" sz="900" spc="204">
                          <a:latin typeface="Times New Roman"/>
                          <a:cs typeface="Times New Roman"/>
                        </a:rPr>
                        <a:t>or </a:t>
                      </a:r>
                      <a:r>
                        <a:rPr dirty="0" sz="900" spc="210">
                          <a:latin typeface="Times New Roman"/>
                          <a:cs typeface="Times New Roman"/>
                        </a:rPr>
                        <a:t>processes  </a:t>
                      </a:r>
                      <a:r>
                        <a:rPr dirty="0" sz="900" spc="180">
                          <a:latin typeface="Times New Roman"/>
                          <a:cs typeface="Times New Roman"/>
                        </a:rPr>
                        <a:t>that </a:t>
                      </a:r>
                      <a:r>
                        <a:rPr dirty="0" sz="900" spc="229">
                          <a:latin typeface="Times New Roman"/>
                          <a:cs typeface="Times New Roman"/>
                        </a:rPr>
                        <a:t>meet </a:t>
                      </a:r>
                      <a:r>
                        <a:rPr dirty="0" sz="900" spc="200">
                          <a:latin typeface="Times New Roman"/>
                          <a:cs typeface="Times New Roman"/>
                        </a:rPr>
                        <a:t>the </a:t>
                      </a:r>
                      <a:r>
                        <a:rPr dirty="0" sz="900" spc="195">
                          <a:latin typeface="Times New Roman"/>
                          <a:cs typeface="Times New Roman"/>
                        </a:rPr>
                        <a:t>specified </a:t>
                      </a:r>
                      <a:r>
                        <a:rPr dirty="0" sz="900" spc="220">
                          <a:latin typeface="Times New Roman"/>
                          <a:cs typeface="Times New Roman"/>
                        </a:rPr>
                        <a:t>needs  </a:t>
                      </a:r>
                      <a:r>
                        <a:rPr dirty="0" sz="900" spc="215">
                          <a:latin typeface="Times New Roman"/>
                          <a:cs typeface="Times New Roman"/>
                        </a:rPr>
                        <a:t>with </a:t>
                      </a:r>
                      <a:r>
                        <a:rPr dirty="0" sz="900" spc="204">
                          <a:latin typeface="Times New Roman"/>
                          <a:cs typeface="Times New Roman"/>
                        </a:rPr>
                        <a:t>appropriate consideration  </a:t>
                      </a:r>
                      <a:r>
                        <a:rPr dirty="0" sz="900" spc="185">
                          <a:latin typeface="Times New Roman"/>
                          <a:cs typeface="Times New Roman"/>
                        </a:rPr>
                        <a:t>for </a:t>
                      </a:r>
                      <a:r>
                        <a:rPr dirty="0" sz="900" spc="195">
                          <a:latin typeface="Times New Roman"/>
                          <a:cs typeface="Times New Roman"/>
                        </a:rPr>
                        <a:t>the </a:t>
                      </a:r>
                      <a:r>
                        <a:rPr dirty="0" sz="900" spc="204">
                          <a:latin typeface="Times New Roman"/>
                          <a:cs typeface="Times New Roman"/>
                        </a:rPr>
                        <a:t>public </a:t>
                      </a:r>
                      <a:r>
                        <a:rPr dirty="0" sz="900" spc="200">
                          <a:latin typeface="Times New Roman"/>
                          <a:cs typeface="Times New Roman"/>
                        </a:rPr>
                        <a:t>health </a:t>
                      </a:r>
                      <a:r>
                        <a:rPr dirty="0" sz="900" spc="229">
                          <a:latin typeface="Times New Roman"/>
                          <a:cs typeface="Times New Roman"/>
                        </a:rPr>
                        <a:t>and </a:t>
                      </a:r>
                      <a:r>
                        <a:rPr dirty="0" sz="900" spc="180">
                          <a:latin typeface="Times New Roman"/>
                          <a:cs typeface="Times New Roman"/>
                        </a:rPr>
                        <a:t>safety,  </a:t>
                      </a:r>
                      <a:r>
                        <a:rPr dirty="0" sz="900" spc="229">
                          <a:latin typeface="Times New Roman"/>
                          <a:cs typeface="Times New Roman"/>
                        </a:rPr>
                        <a:t>and </a:t>
                      </a:r>
                      <a:r>
                        <a:rPr dirty="0" sz="900" spc="195">
                          <a:latin typeface="Times New Roman"/>
                          <a:cs typeface="Times New Roman"/>
                        </a:rPr>
                        <a:t>the </a:t>
                      </a:r>
                      <a:r>
                        <a:rPr dirty="0" sz="900" spc="180">
                          <a:latin typeface="Times New Roman"/>
                          <a:cs typeface="Times New Roman"/>
                        </a:rPr>
                        <a:t>cultural, societal, </a:t>
                      </a:r>
                      <a:r>
                        <a:rPr dirty="0" sz="900" spc="235">
                          <a:latin typeface="Times New Roman"/>
                          <a:cs typeface="Times New Roman"/>
                        </a:rPr>
                        <a:t>and  </a:t>
                      </a:r>
                      <a:r>
                        <a:rPr dirty="0" sz="900" spc="215">
                          <a:latin typeface="Times New Roman"/>
                          <a:cs typeface="Times New Roman"/>
                        </a:rPr>
                        <a:t>environmental</a:t>
                      </a:r>
                      <a:r>
                        <a:rPr dirty="0" sz="900" spc="114">
                          <a:latin typeface="Times New Roman"/>
                          <a:cs typeface="Times New Roman"/>
                        </a:rPr>
                        <a:t> </a:t>
                      </a:r>
                      <a:r>
                        <a:rPr dirty="0" sz="900" spc="200">
                          <a:latin typeface="Times New Roman"/>
                          <a:cs typeface="Times New Roman"/>
                        </a:rPr>
                        <a:t>considerations.</a:t>
                      </a:r>
                      <a:endParaRPr sz="900">
                        <a:latin typeface="Times New Roman"/>
                        <a:cs typeface="Times New Roman"/>
                      </a:endParaRPr>
                    </a:p>
                  </a:txBody>
                  <a:tcPr marL="0" marR="0" marB="0" marT="1270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gn="ctr" marL="2540">
                        <a:lnSpc>
                          <a:spcPct val="100000"/>
                        </a:lnSpc>
                        <a:spcBef>
                          <a:spcPts val="705"/>
                        </a:spcBef>
                      </a:pPr>
                      <a:r>
                        <a:rPr dirty="0" sz="1000" spc="360" b="1">
                          <a:latin typeface="Times New Roman"/>
                          <a:cs typeface="Times New Roman"/>
                        </a:rPr>
                        <a:t>32%</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gn="ctr">
                        <a:lnSpc>
                          <a:spcPct val="100000"/>
                        </a:lnSpc>
                        <a:spcBef>
                          <a:spcPts val="705"/>
                        </a:spcBef>
                      </a:pPr>
                      <a:r>
                        <a:rPr dirty="0" sz="1000" spc="360" b="1">
                          <a:latin typeface="Times New Roman"/>
                          <a:cs typeface="Times New Roman"/>
                        </a:rPr>
                        <a:t>23%</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gn="ctr">
                        <a:lnSpc>
                          <a:spcPct val="100000"/>
                        </a:lnSpc>
                        <a:spcBef>
                          <a:spcPts val="705"/>
                        </a:spcBef>
                      </a:pPr>
                      <a:r>
                        <a:rPr dirty="0" sz="1000" spc="405" b="1">
                          <a:latin typeface="Times New Roman"/>
                          <a:cs typeface="Times New Roman"/>
                        </a:rPr>
                        <a:t>7%</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L="207010">
                        <a:lnSpc>
                          <a:spcPct val="100000"/>
                        </a:lnSpc>
                        <a:spcBef>
                          <a:spcPts val="705"/>
                        </a:spcBef>
                      </a:pPr>
                      <a:r>
                        <a:rPr dirty="0" sz="1000" spc="405" b="1">
                          <a:latin typeface="Times New Roman"/>
                          <a:cs typeface="Times New Roman"/>
                        </a:rPr>
                        <a:t>3%</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gn="ctr">
                        <a:lnSpc>
                          <a:spcPct val="100000"/>
                        </a:lnSpc>
                        <a:spcBef>
                          <a:spcPts val="705"/>
                        </a:spcBef>
                      </a:pPr>
                      <a:r>
                        <a:rPr dirty="0" sz="1000" spc="405" b="1">
                          <a:latin typeface="Times New Roman"/>
                          <a:cs typeface="Times New Roman"/>
                        </a:rPr>
                        <a:t>3%</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L="181610">
                        <a:lnSpc>
                          <a:spcPct val="100000"/>
                        </a:lnSpc>
                        <a:spcBef>
                          <a:spcPts val="705"/>
                        </a:spcBef>
                      </a:pPr>
                      <a:r>
                        <a:rPr dirty="0" sz="1000" spc="360" b="1">
                          <a:latin typeface="Times New Roman"/>
                          <a:cs typeface="Times New Roman"/>
                        </a:rPr>
                        <a:t>68%</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r>
              <a:tr h="1001598">
                <a:tc>
                  <a:txBody>
                    <a:bodyPr/>
                    <a:lstStyle/>
                    <a:p>
                      <a:pPr>
                        <a:lnSpc>
                          <a:spcPct val="100000"/>
                        </a:lnSpc>
                      </a:pPr>
                      <a:endParaRPr sz="1100">
                        <a:latin typeface="Times New Roman"/>
                        <a:cs typeface="Times New Roman"/>
                      </a:endParaRPr>
                    </a:p>
                    <a:p>
                      <a:pPr>
                        <a:lnSpc>
                          <a:spcPct val="100000"/>
                        </a:lnSpc>
                      </a:pPr>
                      <a:endParaRPr sz="1300">
                        <a:latin typeface="Times New Roman"/>
                        <a:cs typeface="Times New Roman"/>
                      </a:endParaRPr>
                    </a:p>
                    <a:p>
                      <a:pPr marL="189865" marR="106680" indent="-74930">
                        <a:lnSpc>
                          <a:spcPts val="1160"/>
                        </a:lnSpc>
                        <a:spcBef>
                          <a:spcPts val="5"/>
                        </a:spcBef>
                      </a:pPr>
                      <a:r>
                        <a:rPr dirty="0" sz="1000" spc="-5">
                          <a:latin typeface="Times New Roman"/>
                          <a:cs typeface="Times New Roman"/>
                        </a:rPr>
                        <a:t>PO  </a:t>
                      </a:r>
                      <a:r>
                        <a:rPr dirty="0" sz="1000" spc="270">
                          <a:latin typeface="Times New Roman"/>
                          <a:cs typeface="Times New Roman"/>
                        </a:rPr>
                        <a:t>4</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gn="just" marL="95885" marR="90170">
                        <a:lnSpc>
                          <a:spcPct val="111200"/>
                        </a:lnSpc>
                        <a:spcBef>
                          <a:spcPts val="100"/>
                        </a:spcBef>
                      </a:pPr>
                      <a:r>
                        <a:rPr dirty="0" sz="900" spc="254">
                          <a:latin typeface="Times New Roman"/>
                          <a:cs typeface="Times New Roman"/>
                        </a:rPr>
                        <a:t>Use </a:t>
                      </a:r>
                      <a:r>
                        <a:rPr dirty="0" sz="900" spc="204">
                          <a:latin typeface="Times New Roman"/>
                          <a:cs typeface="Times New Roman"/>
                        </a:rPr>
                        <a:t>research </a:t>
                      </a:r>
                      <a:r>
                        <a:rPr dirty="0" sz="900" spc="225">
                          <a:latin typeface="Times New Roman"/>
                          <a:cs typeface="Times New Roman"/>
                        </a:rPr>
                        <a:t>based </a:t>
                      </a:r>
                      <a:r>
                        <a:rPr dirty="0" sz="900" spc="235">
                          <a:latin typeface="Times New Roman"/>
                          <a:cs typeface="Times New Roman"/>
                        </a:rPr>
                        <a:t>knowledge  </a:t>
                      </a:r>
                      <a:r>
                        <a:rPr dirty="0" sz="900" spc="229">
                          <a:latin typeface="Times New Roman"/>
                          <a:cs typeface="Times New Roman"/>
                        </a:rPr>
                        <a:t>and </a:t>
                      </a:r>
                      <a:r>
                        <a:rPr dirty="0" sz="900" spc="204">
                          <a:latin typeface="Times New Roman"/>
                          <a:cs typeface="Times New Roman"/>
                        </a:rPr>
                        <a:t>research </a:t>
                      </a:r>
                      <a:r>
                        <a:rPr dirty="0" sz="900" spc="235">
                          <a:latin typeface="Times New Roman"/>
                          <a:cs typeface="Times New Roman"/>
                        </a:rPr>
                        <a:t>methods </a:t>
                      </a:r>
                      <a:r>
                        <a:rPr dirty="0" sz="900" spc="204">
                          <a:latin typeface="Times New Roman"/>
                          <a:cs typeface="Times New Roman"/>
                        </a:rPr>
                        <a:t>including  </a:t>
                      </a:r>
                      <a:r>
                        <a:rPr dirty="0" sz="900" spc="215">
                          <a:latin typeface="Times New Roman"/>
                          <a:cs typeface="Times New Roman"/>
                        </a:rPr>
                        <a:t>design </a:t>
                      </a:r>
                      <a:r>
                        <a:rPr dirty="0" sz="900" spc="204">
                          <a:latin typeface="Times New Roman"/>
                          <a:cs typeface="Times New Roman"/>
                        </a:rPr>
                        <a:t>of </a:t>
                      </a:r>
                      <a:r>
                        <a:rPr dirty="0" sz="900" spc="210">
                          <a:latin typeface="Times New Roman"/>
                          <a:cs typeface="Times New Roman"/>
                        </a:rPr>
                        <a:t>experiments, </a:t>
                      </a:r>
                      <a:r>
                        <a:rPr dirty="0" sz="900" spc="195">
                          <a:latin typeface="Times New Roman"/>
                          <a:cs typeface="Times New Roman"/>
                        </a:rPr>
                        <a:t>analysis  </a:t>
                      </a:r>
                      <a:r>
                        <a:rPr dirty="0" sz="900" spc="229">
                          <a:latin typeface="Times New Roman"/>
                          <a:cs typeface="Times New Roman"/>
                        </a:rPr>
                        <a:t>and </a:t>
                      </a:r>
                      <a:r>
                        <a:rPr dirty="0" sz="900" spc="190">
                          <a:latin typeface="Times New Roman"/>
                          <a:cs typeface="Times New Roman"/>
                        </a:rPr>
                        <a:t>interpretation </a:t>
                      </a:r>
                      <a:r>
                        <a:rPr dirty="0" sz="900" spc="204">
                          <a:latin typeface="Times New Roman"/>
                          <a:cs typeface="Times New Roman"/>
                        </a:rPr>
                        <a:t>of </a:t>
                      </a:r>
                      <a:r>
                        <a:rPr dirty="0" sz="900" spc="190">
                          <a:latin typeface="Times New Roman"/>
                          <a:cs typeface="Times New Roman"/>
                        </a:rPr>
                        <a:t>data, </a:t>
                      </a:r>
                      <a:r>
                        <a:rPr dirty="0" sz="900" spc="229">
                          <a:latin typeface="Times New Roman"/>
                          <a:cs typeface="Times New Roman"/>
                        </a:rPr>
                        <a:t>and  </a:t>
                      </a:r>
                      <a:r>
                        <a:rPr dirty="0" sz="900" spc="200">
                          <a:latin typeface="Times New Roman"/>
                          <a:cs typeface="Times New Roman"/>
                        </a:rPr>
                        <a:t>synthesis </a:t>
                      </a:r>
                      <a:r>
                        <a:rPr dirty="0" sz="900" spc="204">
                          <a:latin typeface="Times New Roman"/>
                          <a:cs typeface="Times New Roman"/>
                        </a:rPr>
                        <a:t>of </a:t>
                      </a:r>
                      <a:r>
                        <a:rPr dirty="0" sz="900" spc="195">
                          <a:latin typeface="Times New Roman"/>
                          <a:cs typeface="Times New Roman"/>
                        </a:rPr>
                        <a:t>the </a:t>
                      </a:r>
                      <a:r>
                        <a:rPr dirty="0" sz="900" spc="210">
                          <a:latin typeface="Times New Roman"/>
                          <a:cs typeface="Times New Roman"/>
                        </a:rPr>
                        <a:t>information </a:t>
                      </a:r>
                      <a:r>
                        <a:rPr dirty="0" sz="900" spc="190">
                          <a:latin typeface="Times New Roman"/>
                          <a:cs typeface="Times New Roman"/>
                        </a:rPr>
                        <a:t>to  </a:t>
                      </a:r>
                      <a:r>
                        <a:rPr dirty="0" sz="900" spc="215">
                          <a:latin typeface="Times New Roman"/>
                          <a:cs typeface="Times New Roman"/>
                        </a:rPr>
                        <a:t>provide </a:t>
                      </a:r>
                      <a:r>
                        <a:rPr dirty="0" sz="900" spc="195">
                          <a:latin typeface="Times New Roman"/>
                          <a:cs typeface="Times New Roman"/>
                        </a:rPr>
                        <a:t>valid</a:t>
                      </a:r>
                      <a:r>
                        <a:rPr dirty="0" sz="900" spc="30">
                          <a:latin typeface="Times New Roman"/>
                          <a:cs typeface="Times New Roman"/>
                        </a:rPr>
                        <a:t> </a:t>
                      </a:r>
                      <a:r>
                        <a:rPr dirty="0" sz="900" spc="200">
                          <a:latin typeface="Times New Roman"/>
                          <a:cs typeface="Times New Roman"/>
                        </a:rPr>
                        <a:t>conclusions.</a:t>
                      </a:r>
                      <a:endParaRPr sz="900">
                        <a:latin typeface="Times New Roman"/>
                        <a:cs typeface="Times New Roman"/>
                      </a:endParaRPr>
                    </a:p>
                  </a:txBody>
                  <a:tcPr marL="0" marR="0" marB="0" marT="1270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gn="ctr" marL="2540">
                        <a:lnSpc>
                          <a:spcPct val="100000"/>
                        </a:lnSpc>
                        <a:spcBef>
                          <a:spcPts val="770"/>
                        </a:spcBef>
                      </a:pPr>
                      <a:r>
                        <a:rPr dirty="0" sz="1000" spc="360" b="1">
                          <a:latin typeface="Times New Roman"/>
                          <a:cs typeface="Times New Roman"/>
                        </a:rPr>
                        <a:t>39%</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gn="ctr">
                        <a:lnSpc>
                          <a:spcPct val="100000"/>
                        </a:lnSpc>
                        <a:spcBef>
                          <a:spcPts val="770"/>
                        </a:spcBef>
                      </a:pPr>
                      <a:r>
                        <a:rPr dirty="0" sz="1000" spc="360" b="1">
                          <a:latin typeface="Times New Roman"/>
                          <a:cs typeface="Times New Roman"/>
                        </a:rPr>
                        <a:t>23%</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gn="ctr">
                        <a:lnSpc>
                          <a:spcPct val="100000"/>
                        </a:lnSpc>
                        <a:spcBef>
                          <a:spcPts val="770"/>
                        </a:spcBef>
                      </a:pPr>
                      <a:r>
                        <a:rPr dirty="0" sz="1000" spc="405" b="1">
                          <a:latin typeface="Times New Roman"/>
                          <a:cs typeface="Times New Roman"/>
                        </a:rPr>
                        <a:t>7%</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L="207010">
                        <a:lnSpc>
                          <a:spcPct val="100000"/>
                        </a:lnSpc>
                        <a:spcBef>
                          <a:spcPts val="770"/>
                        </a:spcBef>
                      </a:pPr>
                      <a:r>
                        <a:rPr dirty="0" sz="1000" spc="405" b="1">
                          <a:latin typeface="Times New Roman"/>
                          <a:cs typeface="Times New Roman"/>
                        </a:rPr>
                        <a:t>4%</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gn="ctr">
                        <a:lnSpc>
                          <a:spcPct val="100000"/>
                        </a:lnSpc>
                        <a:spcBef>
                          <a:spcPts val="770"/>
                        </a:spcBef>
                      </a:pPr>
                      <a:r>
                        <a:rPr dirty="0" sz="1000" spc="405" b="1">
                          <a:latin typeface="Times New Roman"/>
                          <a:cs typeface="Times New Roman"/>
                        </a:rPr>
                        <a:t>3%</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L="181610">
                        <a:lnSpc>
                          <a:spcPct val="100000"/>
                        </a:lnSpc>
                        <a:spcBef>
                          <a:spcPts val="770"/>
                        </a:spcBef>
                      </a:pPr>
                      <a:r>
                        <a:rPr dirty="0" sz="1000" spc="360" b="1">
                          <a:latin typeface="Times New Roman"/>
                          <a:cs typeface="Times New Roman"/>
                        </a:rPr>
                        <a:t>77%</a:t>
                      </a:r>
                      <a:endParaRPr sz="1000">
                        <a:latin typeface="Times New Roman"/>
                        <a:cs typeface="Times New Roman"/>
                      </a:endParaRPr>
                    </a:p>
                  </a:txBody>
                  <a:tcPr marL="0" marR="0" marB="0" marT="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solidFill>
                      <a:srgbClr val="FFFFFF"/>
                    </a:solidFill>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22" y="0"/>
            <a:ext cx="9904095" cy="6858000"/>
            <a:chOff x="2222" y="0"/>
            <a:chExt cx="9904095" cy="6858000"/>
          </a:xfrm>
        </p:grpSpPr>
        <p:sp>
          <p:nvSpPr>
            <p:cNvPr id="3" name="object 3"/>
            <p:cNvSpPr/>
            <p:nvPr/>
          </p:nvSpPr>
          <p:spPr>
            <a:xfrm>
              <a:off x="1579626" y="160781"/>
              <a:ext cx="1385315" cy="1148334"/>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2308098" y="160781"/>
              <a:ext cx="833627" cy="1148334"/>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2484882" y="160781"/>
              <a:ext cx="6335268" cy="1148334"/>
            </a:xfrm>
            <a:prstGeom prst="rect">
              <a:avLst/>
            </a:prstGeom>
            <a:blipFill>
              <a:blip r:embed="rId4" cstate="print"/>
              <a:stretch>
                <a:fillRect/>
              </a:stretch>
            </a:blipFill>
          </p:spPr>
          <p:txBody>
            <a:bodyPr wrap="square" lIns="0" tIns="0" rIns="0" bIns="0" rtlCol="0"/>
            <a:lstStyle/>
            <a:p/>
          </p:txBody>
        </p:sp>
      </p:grpSp>
      <p:sp>
        <p:nvSpPr>
          <p:cNvPr id="6" name="object 6"/>
          <p:cNvSpPr txBox="1">
            <a:spLocks noGrp="1"/>
          </p:cNvSpPr>
          <p:nvPr>
            <p:ph type="title"/>
          </p:nvPr>
        </p:nvSpPr>
        <p:spPr>
          <a:xfrm>
            <a:off x="1895601" y="271017"/>
            <a:ext cx="6608445" cy="681355"/>
          </a:xfrm>
          <a:prstGeom prst="rect"/>
        </p:spPr>
        <p:txBody>
          <a:bodyPr wrap="square" lIns="0" tIns="12700" rIns="0" bIns="0" rtlCol="0" vert="horz">
            <a:spAutoFit/>
          </a:bodyPr>
          <a:lstStyle/>
          <a:p>
            <a:pPr marL="12700">
              <a:lnSpc>
                <a:spcPct val="100000"/>
              </a:lnSpc>
              <a:spcBef>
                <a:spcPts val="100"/>
              </a:spcBef>
              <a:tabLst>
                <a:tab pos="3861435" algn="l"/>
              </a:tabLst>
            </a:pPr>
            <a:r>
              <a:rPr dirty="0" sz="4300">
                <a:solidFill>
                  <a:srgbClr val="562213"/>
                </a:solidFill>
                <a:latin typeface="Gill Sans MT"/>
                <a:cs typeface="Gill Sans MT"/>
              </a:rPr>
              <a:t>PO-Attainment:	What next</a:t>
            </a:r>
            <a:r>
              <a:rPr dirty="0" sz="4300" spc="-90">
                <a:solidFill>
                  <a:srgbClr val="562213"/>
                </a:solidFill>
                <a:latin typeface="Gill Sans MT"/>
                <a:cs typeface="Gill Sans MT"/>
              </a:rPr>
              <a:t> </a:t>
            </a:r>
            <a:r>
              <a:rPr dirty="0" sz="4300">
                <a:solidFill>
                  <a:srgbClr val="562213"/>
                </a:solidFill>
                <a:latin typeface="Gill Sans MT"/>
                <a:cs typeface="Gill Sans MT"/>
              </a:rPr>
              <a:t>?</a:t>
            </a:r>
            <a:endParaRPr sz="4300">
              <a:latin typeface="Gill Sans MT"/>
              <a:cs typeface="Gill Sans MT"/>
            </a:endParaRPr>
          </a:p>
        </p:txBody>
      </p:sp>
      <p:grpSp>
        <p:nvGrpSpPr>
          <p:cNvPr id="7" name="object 7"/>
          <p:cNvGrpSpPr/>
          <p:nvPr/>
        </p:nvGrpSpPr>
        <p:grpSpPr>
          <a:xfrm>
            <a:off x="524255" y="1219200"/>
            <a:ext cx="8782050" cy="5194935"/>
            <a:chOff x="524255" y="1219200"/>
            <a:chExt cx="8782050" cy="5194935"/>
          </a:xfrm>
        </p:grpSpPr>
        <p:sp>
          <p:nvSpPr>
            <p:cNvPr id="8" name="object 8"/>
            <p:cNvSpPr/>
            <p:nvPr/>
          </p:nvSpPr>
          <p:spPr>
            <a:xfrm>
              <a:off x="524255" y="1219200"/>
              <a:ext cx="8782050" cy="5181600"/>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2362580" y="6020180"/>
              <a:ext cx="5105400" cy="381000"/>
            </a:xfrm>
            <a:custGeom>
              <a:avLst/>
              <a:gdLst/>
              <a:ahLst/>
              <a:cxnLst/>
              <a:rect l="l" t="t" r="r" b="b"/>
              <a:pathLst>
                <a:path w="5105400" h="381000">
                  <a:moveTo>
                    <a:pt x="0" y="381000"/>
                  </a:moveTo>
                  <a:lnTo>
                    <a:pt x="5105400" y="381000"/>
                  </a:lnTo>
                  <a:lnTo>
                    <a:pt x="5105400" y="0"/>
                  </a:lnTo>
                  <a:lnTo>
                    <a:pt x="0" y="0"/>
                  </a:lnTo>
                  <a:lnTo>
                    <a:pt x="0" y="381000"/>
                  </a:lnTo>
                  <a:close/>
                </a:path>
              </a:pathLst>
            </a:custGeom>
            <a:ln w="25146">
              <a:solidFill>
                <a:srgbClr val="FF0000"/>
              </a:solidFill>
            </a:ln>
          </p:spPr>
          <p:txBody>
            <a:bodyPr wrap="square" lIns="0" tIns="0" rIns="0" bIns="0" rtlCol="0"/>
            <a:lstStyle/>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DAE2F3"/>
          </a:solidFill>
        </p:spPr>
        <p:txBody>
          <a:bodyPr wrap="square" lIns="0" tIns="0" rIns="0" bIns="0" rtlCol="0"/>
          <a:lstStyle/>
          <a:p/>
        </p:txBody>
      </p:sp>
      <p:grpSp>
        <p:nvGrpSpPr>
          <p:cNvPr id="3" name="object 3"/>
          <p:cNvGrpSpPr/>
          <p:nvPr/>
        </p:nvGrpSpPr>
        <p:grpSpPr>
          <a:xfrm>
            <a:off x="2286" y="0"/>
            <a:ext cx="9904095" cy="6858000"/>
            <a:chOff x="2286" y="0"/>
            <a:chExt cx="9904095" cy="6858000"/>
          </a:xfrm>
        </p:grpSpPr>
        <p:sp>
          <p:nvSpPr>
            <p:cNvPr id="4" name="object 4"/>
            <p:cNvSpPr/>
            <p:nvPr/>
          </p:nvSpPr>
          <p:spPr>
            <a:xfrm>
              <a:off x="3810" y="3429"/>
              <a:ext cx="887730" cy="819785"/>
            </a:xfrm>
            <a:custGeom>
              <a:avLst/>
              <a:gdLst/>
              <a:ahLst/>
              <a:cxnLst/>
              <a:rect l="l" t="t" r="r" b="b"/>
              <a:pathLst>
                <a:path w="887730" h="819785">
                  <a:moveTo>
                    <a:pt x="887730" y="0"/>
                  </a:moveTo>
                  <a:lnTo>
                    <a:pt x="0" y="0"/>
                  </a:lnTo>
                  <a:lnTo>
                    <a:pt x="0" y="819531"/>
                  </a:lnTo>
                  <a:lnTo>
                    <a:pt x="50375" y="818233"/>
                  </a:lnTo>
                  <a:lnTo>
                    <a:pt x="100013" y="814387"/>
                  </a:lnTo>
                  <a:lnTo>
                    <a:pt x="148839" y="808062"/>
                  </a:lnTo>
                  <a:lnTo>
                    <a:pt x="196777" y="799327"/>
                  </a:lnTo>
                  <a:lnTo>
                    <a:pt x="243754" y="788251"/>
                  </a:lnTo>
                  <a:lnTo>
                    <a:pt x="289694" y="774904"/>
                  </a:lnTo>
                  <a:lnTo>
                    <a:pt x="334521" y="759353"/>
                  </a:lnTo>
                  <a:lnTo>
                    <a:pt x="378162" y="741669"/>
                  </a:lnTo>
                  <a:lnTo>
                    <a:pt x="420541" y="721921"/>
                  </a:lnTo>
                  <a:lnTo>
                    <a:pt x="461583" y="700178"/>
                  </a:lnTo>
                  <a:lnTo>
                    <a:pt x="501213" y="676509"/>
                  </a:lnTo>
                  <a:lnTo>
                    <a:pt x="539357" y="650984"/>
                  </a:lnTo>
                  <a:lnTo>
                    <a:pt x="575939" y="623671"/>
                  </a:lnTo>
                  <a:lnTo>
                    <a:pt x="610885" y="594639"/>
                  </a:lnTo>
                  <a:lnTo>
                    <a:pt x="644119" y="563958"/>
                  </a:lnTo>
                  <a:lnTo>
                    <a:pt x="675567" y="531698"/>
                  </a:lnTo>
                  <a:lnTo>
                    <a:pt x="705154" y="497926"/>
                  </a:lnTo>
                  <a:lnTo>
                    <a:pt x="732804" y="462713"/>
                  </a:lnTo>
                  <a:lnTo>
                    <a:pt x="758443" y="426127"/>
                  </a:lnTo>
                  <a:lnTo>
                    <a:pt x="781996" y="388238"/>
                  </a:lnTo>
                  <a:lnTo>
                    <a:pt x="803387" y="349114"/>
                  </a:lnTo>
                  <a:lnTo>
                    <a:pt x="822543" y="308826"/>
                  </a:lnTo>
                  <a:lnTo>
                    <a:pt x="839388" y="267442"/>
                  </a:lnTo>
                  <a:lnTo>
                    <a:pt x="853847" y="225031"/>
                  </a:lnTo>
                  <a:lnTo>
                    <a:pt x="865845" y="181663"/>
                  </a:lnTo>
                  <a:lnTo>
                    <a:pt x="875307" y="137407"/>
                  </a:lnTo>
                  <a:lnTo>
                    <a:pt x="882158" y="92331"/>
                  </a:lnTo>
                  <a:lnTo>
                    <a:pt x="886324" y="46506"/>
                  </a:lnTo>
                  <a:lnTo>
                    <a:pt x="887730" y="0"/>
                  </a:lnTo>
                  <a:close/>
                </a:path>
              </a:pathLst>
            </a:custGeom>
            <a:solidFill>
              <a:srgbClr val="FDF9F4">
                <a:alpha val="32940"/>
              </a:srgbClr>
            </a:solidFill>
          </p:spPr>
          <p:txBody>
            <a:bodyPr wrap="square" lIns="0" tIns="0" rIns="0" bIns="0" rtlCol="0"/>
            <a:lstStyle/>
            <a:p/>
          </p:txBody>
        </p:sp>
        <p:sp>
          <p:nvSpPr>
            <p:cNvPr id="5" name="object 5"/>
            <p:cNvSpPr/>
            <p:nvPr/>
          </p:nvSpPr>
          <p:spPr>
            <a:xfrm>
              <a:off x="3810" y="3429"/>
              <a:ext cx="887730" cy="819785"/>
            </a:xfrm>
            <a:custGeom>
              <a:avLst/>
              <a:gdLst/>
              <a:ahLst/>
              <a:cxnLst/>
              <a:rect l="l" t="t" r="r" b="b"/>
              <a:pathLst>
                <a:path w="887730" h="819785">
                  <a:moveTo>
                    <a:pt x="887730" y="0"/>
                  </a:moveTo>
                  <a:lnTo>
                    <a:pt x="886324" y="46506"/>
                  </a:lnTo>
                  <a:lnTo>
                    <a:pt x="882158" y="92331"/>
                  </a:lnTo>
                  <a:lnTo>
                    <a:pt x="875307" y="137407"/>
                  </a:lnTo>
                  <a:lnTo>
                    <a:pt x="865845" y="181663"/>
                  </a:lnTo>
                  <a:lnTo>
                    <a:pt x="853847" y="225031"/>
                  </a:lnTo>
                  <a:lnTo>
                    <a:pt x="839388" y="267442"/>
                  </a:lnTo>
                  <a:lnTo>
                    <a:pt x="822543" y="308826"/>
                  </a:lnTo>
                  <a:lnTo>
                    <a:pt x="803387" y="349114"/>
                  </a:lnTo>
                  <a:lnTo>
                    <a:pt x="781996" y="388238"/>
                  </a:lnTo>
                  <a:lnTo>
                    <a:pt x="758443" y="426127"/>
                  </a:lnTo>
                  <a:lnTo>
                    <a:pt x="732804" y="462713"/>
                  </a:lnTo>
                  <a:lnTo>
                    <a:pt x="705154" y="497926"/>
                  </a:lnTo>
                  <a:lnTo>
                    <a:pt x="675567" y="531698"/>
                  </a:lnTo>
                  <a:lnTo>
                    <a:pt x="644119" y="563958"/>
                  </a:lnTo>
                  <a:lnTo>
                    <a:pt x="610885" y="594639"/>
                  </a:lnTo>
                  <a:lnTo>
                    <a:pt x="575939" y="623671"/>
                  </a:lnTo>
                  <a:lnTo>
                    <a:pt x="539357" y="650984"/>
                  </a:lnTo>
                  <a:lnTo>
                    <a:pt x="501213" y="676509"/>
                  </a:lnTo>
                  <a:lnTo>
                    <a:pt x="461583" y="700178"/>
                  </a:lnTo>
                  <a:lnTo>
                    <a:pt x="420541" y="721921"/>
                  </a:lnTo>
                  <a:lnTo>
                    <a:pt x="378162" y="741669"/>
                  </a:lnTo>
                  <a:lnTo>
                    <a:pt x="334521" y="759353"/>
                  </a:lnTo>
                  <a:lnTo>
                    <a:pt x="289694" y="774904"/>
                  </a:lnTo>
                  <a:lnTo>
                    <a:pt x="243754" y="788251"/>
                  </a:lnTo>
                  <a:lnTo>
                    <a:pt x="196777" y="799327"/>
                  </a:lnTo>
                  <a:lnTo>
                    <a:pt x="148839" y="808062"/>
                  </a:lnTo>
                  <a:lnTo>
                    <a:pt x="100013" y="814387"/>
                  </a:lnTo>
                  <a:lnTo>
                    <a:pt x="50375" y="818233"/>
                  </a:lnTo>
                  <a:lnTo>
                    <a:pt x="0" y="819531"/>
                  </a:lnTo>
                  <a:lnTo>
                    <a:pt x="0" y="0"/>
                  </a:lnTo>
                  <a:lnTo>
                    <a:pt x="887730" y="0"/>
                  </a:lnTo>
                  <a:close/>
                </a:path>
              </a:pathLst>
            </a:custGeom>
            <a:ln w="3175">
              <a:solidFill>
                <a:srgbClr val="D2C39E"/>
              </a:solidFill>
            </a:ln>
          </p:spPr>
          <p:txBody>
            <a:bodyPr wrap="square" lIns="0" tIns="0" rIns="0" bIns="0" rtlCol="0"/>
            <a:lstStyle/>
            <a:p/>
          </p:txBody>
        </p:sp>
        <p:sp>
          <p:nvSpPr>
            <p:cNvPr id="6" name="object 6"/>
            <p:cNvSpPr/>
            <p:nvPr/>
          </p:nvSpPr>
          <p:spPr>
            <a:xfrm>
              <a:off x="168401" y="32003"/>
              <a:ext cx="1872995" cy="1731264"/>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80"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9549" y="1040891"/>
              <a:ext cx="1184910" cy="1158239"/>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7" y="1031703"/>
              <a:ext cx="1175506"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7" y="1031703"/>
              <a:ext cx="1176020" cy="1149985"/>
            </a:xfrm>
            <a:custGeom>
              <a:avLst/>
              <a:gdLst/>
              <a:ahLst/>
              <a:cxnLst/>
              <a:rect l="l" t="t" r="r" b="b"/>
              <a:pathLst>
                <a:path w="1176020" h="1149985">
                  <a:moveTo>
                    <a:pt x="111160" y="194354"/>
                  </a:moveTo>
                  <a:lnTo>
                    <a:pt x="140945" y="160272"/>
                  </a:lnTo>
                  <a:lnTo>
                    <a:pt x="173180" y="129434"/>
                  </a:lnTo>
                  <a:lnTo>
                    <a:pt x="207653" y="101852"/>
                  </a:lnTo>
                  <a:lnTo>
                    <a:pt x="244155" y="77541"/>
                  </a:lnTo>
                  <a:lnTo>
                    <a:pt x="282473" y="56512"/>
                  </a:lnTo>
                  <a:lnTo>
                    <a:pt x="322397" y="38778"/>
                  </a:lnTo>
                  <a:lnTo>
                    <a:pt x="363715" y="24354"/>
                  </a:lnTo>
                  <a:lnTo>
                    <a:pt x="406216" y="13250"/>
                  </a:lnTo>
                  <a:lnTo>
                    <a:pt x="449689" y="5482"/>
                  </a:lnTo>
                  <a:lnTo>
                    <a:pt x="493922" y="1060"/>
                  </a:lnTo>
                  <a:lnTo>
                    <a:pt x="538705" y="0"/>
                  </a:lnTo>
                  <a:lnTo>
                    <a:pt x="583827" y="2312"/>
                  </a:lnTo>
                  <a:lnTo>
                    <a:pt x="629076" y="8011"/>
                  </a:lnTo>
                  <a:lnTo>
                    <a:pt x="674241" y="17109"/>
                  </a:lnTo>
                  <a:lnTo>
                    <a:pt x="719111" y="29619"/>
                  </a:lnTo>
                  <a:lnTo>
                    <a:pt x="763475" y="45555"/>
                  </a:lnTo>
                  <a:lnTo>
                    <a:pt x="807121" y="64929"/>
                  </a:lnTo>
                  <a:lnTo>
                    <a:pt x="849839" y="87754"/>
                  </a:lnTo>
                  <a:lnTo>
                    <a:pt x="891417" y="114042"/>
                  </a:lnTo>
                  <a:lnTo>
                    <a:pt x="931644" y="143808"/>
                  </a:lnTo>
                  <a:lnTo>
                    <a:pt x="969594" y="176431"/>
                  </a:lnTo>
                  <a:lnTo>
                    <a:pt x="1004454" y="211142"/>
                  </a:lnTo>
                  <a:lnTo>
                    <a:pt x="1036188" y="247733"/>
                  </a:lnTo>
                  <a:lnTo>
                    <a:pt x="1064763" y="285995"/>
                  </a:lnTo>
                  <a:lnTo>
                    <a:pt x="1090143" y="325720"/>
                  </a:lnTo>
                  <a:lnTo>
                    <a:pt x="1112296" y="366698"/>
                  </a:lnTo>
                  <a:lnTo>
                    <a:pt x="1131186" y="408721"/>
                  </a:lnTo>
                  <a:lnTo>
                    <a:pt x="1146780" y="451579"/>
                  </a:lnTo>
                  <a:lnTo>
                    <a:pt x="1159043" y="495065"/>
                  </a:lnTo>
                  <a:lnTo>
                    <a:pt x="1167941" y="538969"/>
                  </a:lnTo>
                  <a:lnTo>
                    <a:pt x="1173440" y="583082"/>
                  </a:lnTo>
                  <a:lnTo>
                    <a:pt x="1175506" y="627197"/>
                  </a:lnTo>
                  <a:lnTo>
                    <a:pt x="1174104" y="671103"/>
                  </a:lnTo>
                  <a:lnTo>
                    <a:pt x="1169200" y="714593"/>
                  </a:lnTo>
                  <a:lnTo>
                    <a:pt x="1160760" y="757456"/>
                  </a:lnTo>
                  <a:lnTo>
                    <a:pt x="1148749" y="799486"/>
                  </a:lnTo>
                  <a:lnTo>
                    <a:pt x="1133134" y="840472"/>
                  </a:lnTo>
                  <a:lnTo>
                    <a:pt x="1113881" y="880207"/>
                  </a:lnTo>
                  <a:lnTo>
                    <a:pt x="1090954" y="918480"/>
                  </a:lnTo>
                  <a:lnTo>
                    <a:pt x="1064320" y="955084"/>
                  </a:lnTo>
                  <a:lnTo>
                    <a:pt x="1034534" y="989166"/>
                  </a:lnTo>
                  <a:lnTo>
                    <a:pt x="1002297" y="1020005"/>
                  </a:lnTo>
                  <a:lnTo>
                    <a:pt x="967822" y="1047586"/>
                  </a:lnTo>
                  <a:lnTo>
                    <a:pt x="931319" y="1071898"/>
                  </a:lnTo>
                  <a:lnTo>
                    <a:pt x="893000" y="1092927"/>
                  </a:lnTo>
                  <a:lnTo>
                    <a:pt x="853075" y="1110660"/>
                  </a:lnTo>
                  <a:lnTo>
                    <a:pt x="811757" y="1125085"/>
                  </a:lnTo>
                  <a:lnTo>
                    <a:pt x="769255" y="1136188"/>
                  </a:lnTo>
                  <a:lnTo>
                    <a:pt x="725781" y="1143957"/>
                  </a:lnTo>
                  <a:lnTo>
                    <a:pt x="681547" y="1148378"/>
                  </a:lnTo>
                  <a:lnTo>
                    <a:pt x="636764" y="1149439"/>
                  </a:lnTo>
                  <a:lnTo>
                    <a:pt x="591641" y="1147127"/>
                  </a:lnTo>
                  <a:lnTo>
                    <a:pt x="546392" y="1141428"/>
                  </a:lnTo>
                  <a:lnTo>
                    <a:pt x="501227" y="1132330"/>
                  </a:lnTo>
                  <a:lnTo>
                    <a:pt x="456357" y="1119819"/>
                  </a:lnTo>
                  <a:lnTo>
                    <a:pt x="411993" y="1103884"/>
                  </a:lnTo>
                  <a:lnTo>
                    <a:pt x="368347" y="1084510"/>
                  </a:lnTo>
                  <a:lnTo>
                    <a:pt x="325629" y="1061685"/>
                  </a:lnTo>
                  <a:lnTo>
                    <a:pt x="284051" y="1035396"/>
                  </a:lnTo>
                  <a:lnTo>
                    <a:pt x="243824" y="1005630"/>
                  </a:lnTo>
                  <a:lnTo>
                    <a:pt x="205877" y="972991"/>
                  </a:lnTo>
                  <a:lnTo>
                    <a:pt x="171022" y="938266"/>
                  </a:lnTo>
                  <a:lnTo>
                    <a:pt x="139292" y="901664"/>
                  </a:lnTo>
                  <a:lnTo>
                    <a:pt x="110721" y="863394"/>
                  </a:lnTo>
                  <a:lnTo>
                    <a:pt x="85344" y="823665"/>
                  </a:lnTo>
                  <a:lnTo>
                    <a:pt x="63195" y="782685"/>
                  </a:lnTo>
                  <a:lnTo>
                    <a:pt x="44308" y="740662"/>
                  </a:lnTo>
                  <a:lnTo>
                    <a:pt x="28718" y="697805"/>
                  </a:lnTo>
                  <a:lnTo>
                    <a:pt x="16457" y="654322"/>
                  </a:lnTo>
                  <a:lnTo>
                    <a:pt x="7561" y="610422"/>
                  </a:lnTo>
                  <a:lnTo>
                    <a:pt x="2064" y="566314"/>
                  </a:lnTo>
                  <a:lnTo>
                    <a:pt x="0" y="522205"/>
                  </a:lnTo>
                  <a:lnTo>
                    <a:pt x="1402" y="478305"/>
                  </a:lnTo>
                  <a:lnTo>
                    <a:pt x="6305" y="434822"/>
                  </a:lnTo>
                  <a:lnTo>
                    <a:pt x="14744" y="391964"/>
                  </a:lnTo>
                  <a:lnTo>
                    <a:pt x="26752" y="349941"/>
                  </a:lnTo>
                  <a:lnTo>
                    <a:pt x="42363" y="308959"/>
                  </a:lnTo>
                  <a:lnTo>
                    <a:pt x="61612" y="269229"/>
                  </a:lnTo>
                  <a:lnTo>
                    <a:pt x="84533" y="230957"/>
                  </a:lnTo>
                  <a:lnTo>
                    <a:pt x="111160" y="194354"/>
                  </a:lnTo>
                  <a:close/>
                </a:path>
                <a:path w="1176020" h="1149985">
                  <a:moveTo>
                    <a:pt x="213128" y="275761"/>
                  </a:moveTo>
                  <a:lnTo>
                    <a:pt x="186722" y="313345"/>
                  </a:lnTo>
                  <a:lnTo>
                    <a:pt x="165453" y="353199"/>
                  </a:lnTo>
                  <a:lnTo>
                    <a:pt x="149250" y="394938"/>
                  </a:lnTo>
                  <a:lnTo>
                    <a:pt x="138047" y="438181"/>
                  </a:lnTo>
                  <a:lnTo>
                    <a:pt x="131775" y="482546"/>
                  </a:lnTo>
                  <a:lnTo>
                    <a:pt x="130365" y="527648"/>
                  </a:lnTo>
                  <a:lnTo>
                    <a:pt x="133750" y="573106"/>
                  </a:lnTo>
                  <a:lnTo>
                    <a:pt x="141861" y="618537"/>
                  </a:lnTo>
                  <a:lnTo>
                    <a:pt x="154629" y="663558"/>
                  </a:lnTo>
                  <a:lnTo>
                    <a:pt x="171986" y="707787"/>
                  </a:lnTo>
                  <a:lnTo>
                    <a:pt x="193864" y="750841"/>
                  </a:lnTo>
                  <a:lnTo>
                    <a:pt x="220195" y="792336"/>
                  </a:lnTo>
                  <a:lnTo>
                    <a:pt x="250910" y="831892"/>
                  </a:lnTo>
                  <a:lnTo>
                    <a:pt x="285940" y="869123"/>
                  </a:lnTo>
                  <a:lnTo>
                    <a:pt x="325219" y="903649"/>
                  </a:lnTo>
                  <a:lnTo>
                    <a:pt x="367575" y="934292"/>
                  </a:lnTo>
                  <a:lnTo>
                    <a:pt x="411633" y="960191"/>
                  </a:lnTo>
                  <a:lnTo>
                    <a:pt x="457004" y="981365"/>
                  </a:lnTo>
                  <a:lnTo>
                    <a:pt x="503298" y="997834"/>
                  </a:lnTo>
                  <a:lnTo>
                    <a:pt x="550128" y="1009614"/>
                  </a:lnTo>
                  <a:lnTo>
                    <a:pt x="597103" y="1016726"/>
                  </a:lnTo>
                  <a:lnTo>
                    <a:pt x="643837" y="1019187"/>
                  </a:lnTo>
                  <a:lnTo>
                    <a:pt x="689940" y="1017016"/>
                  </a:lnTo>
                  <a:lnTo>
                    <a:pt x="735022" y="1010232"/>
                  </a:lnTo>
                  <a:lnTo>
                    <a:pt x="778697" y="998852"/>
                  </a:lnTo>
                  <a:lnTo>
                    <a:pt x="820574" y="982896"/>
                  </a:lnTo>
                  <a:lnTo>
                    <a:pt x="860266" y="962382"/>
                  </a:lnTo>
                  <a:lnTo>
                    <a:pt x="897383" y="937329"/>
                  </a:lnTo>
                  <a:lnTo>
                    <a:pt x="931537" y="907754"/>
                  </a:lnTo>
                  <a:lnTo>
                    <a:pt x="962339" y="873677"/>
                  </a:lnTo>
                  <a:lnTo>
                    <a:pt x="988753" y="836092"/>
                  </a:lnTo>
                  <a:lnTo>
                    <a:pt x="1010028" y="796234"/>
                  </a:lnTo>
                  <a:lnTo>
                    <a:pt x="1026231" y="754488"/>
                  </a:lnTo>
                  <a:lnTo>
                    <a:pt x="1037433" y="711237"/>
                  </a:lnTo>
                  <a:lnTo>
                    <a:pt x="1043702" y="666865"/>
                  </a:lnTo>
                  <a:lnTo>
                    <a:pt x="1045107" y="621754"/>
                  </a:lnTo>
                  <a:lnTo>
                    <a:pt x="1041717" y="576288"/>
                  </a:lnTo>
                  <a:lnTo>
                    <a:pt x="1033602" y="530851"/>
                  </a:lnTo>
                  <a:lnTo>
                    <a:pt x="1020829" y="485825"/>
                  </a:lnTo>
                  <a:lnTo>
                    <a:pt x="1003469" y="441595"/>
                  </a:lnTo>
                  <a:lnTo>
                    <a:pt x="981589" y="398543"/>
                  </a:lnTo>
                  <a:lnTo>
                    <a:pt x="955260" y="357054"/>
                  </a:lnTo>
                  <a:lnTo>
                    <a:pt x="924550" y="317509"/>
                  </a:lnTo>
                  <a:lnTo>
                    <a:pt x="889527" y="280293"/>
                  </a:lnTo>
                  <a:lnTo>
                    <a:pt x="850262" y="245789"/>
                  </a:lnTo>
                  <a:lnTo>
                    <a:pt x="807903" y="215145"/>
                  </a:lnTo>
                  <a:lnTo>
                    <a:pt x="763843" y="189242"/>
                  </a:lnTo>
                  <a:lnTo>
                    <a:pt x="718472" y="168061"/>
                  </a:lnTo>
                  <a:lnTo>
                    <a:pt x="672177" y="151585"/>
                  </a:lnTo>
                  <a:lnTo>
                    <a:pt x="625347" y="139796"/>
                  </a:lnTo>
                  <a:lnTo>
                    <a:pt x="578371" y="132676"/>
                  </a:lnTo>
                  <a:lnTo>
                    <a:pt x="531637" y="130207"/>
                  </a:lnTo>
                  <a:lnTo>
                    <a:pt x="485535" y="132372"/>
                  </a:lnTo>
                  <a:lnTo>
                    <a:pt x="440452" y="139152"/>
                  </a:lnTo>
                  <a:lnTo>
                    <a:pt x="396777" y="150530"/>
                  </a:lnTo>
                  <a:lnTo>
                    <a:pt x="354899" y="166488"/>
                  </a:lnTo>
                  <a:lnTo>
                    <a:pt x="315207" y="187008"/>
                  </a:lnTo>
                  <a:lnTo>
                    <a:pt x="278088" y="212072"/>
                  </a:lnTo>
                  <a:lnTo>
                    <a:pt x="243933" y="241662"/>
                  </a:lnTo>
                  <a:lnTo>
                    <a:pt x="213128" y="275761"/>
                  </a:lnTo>
                  <a:close/>
                </a:path>
              </a:pathLst>
            </a:custGeom>
            <a:ln w="7351">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60703" y="0"/>
              <a:ext cx="80772"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6"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1368552" y="381000"/>
              <a:ext cx="3550920" cy="801624"/>
            </a:xfrm>
            <a:prstGeom prst="rect">
              <a:avLst/>
            </a:prstGeom>
            <a:blipFill>
              <a:blip r:embed="rId6" cstate="print"/>
              <a:stretch>
                <a:fillRect/>
              </a:stretch>
            </a:blipFill>
          </p:spPr>
          <p:txBody>
            <a:bodyPr wrap="square" lIns="0" tIns="0" rIns="0" bIns="0" rtlCol="0"/>
            <a:lstStyle/>
            <a:p/>
          </p:txBody>
        </p:sp>
      </p:grpSp>
      <p:sp>
        <p:nvSpPr>
          <p:cNvPr id="15" name="object 15"/>
          <p:cNvSpPr txBox="1">
            <a:spLocks noGrp="1"/>
          </p:cNvSpPr>
          <p:nvPr>
            <p:ph type="title"/>
          </p:nvPr>
        </p:nvSpPr>
        <p:spPr>
          <a:xfrm>
            <a:off x="1585213" y="453897"/>
            <a:ext cx="2988945" cy="482600"/>
          </a:xfrm>
          <a:prstGeom prst="rect"/>
        </p:spPr>
        <p:txBody>
          <a:bodyPr wrap="square" lIns="0" tIns="12700" rIns="0" bIns="0" rtlCol="0" vert="horz">
            <a:spAutoFit/>
          </a:bodyPr>
          <a:lstStyle/>
          <a:p>
            <a:pPr marL="12700">
              <a:lnSpc>
                <a:spcPct val="100000"/>
              </a:lnSpc>
              <a:spcBef>
                <a:spcPts val="100"/>
              </a:spcBef>
            </a:pPr>
            <a:r>
              <a:rPr dirty="0" sz="3000" spc="-5" b="1">
                <a:latin typeface="Bookman Old Style"/>
                <a:cs typeface="Bookman Old Style"/>
              </a:rPr>
              <a:t>PO</a:t>
            </a:r>
            <a:r>
              <a:rPr dirty="0" sz="3000" spc="-90" b="1">
                <a:latin typeface="Bookman Old Style"/>
                <a:cs typeface="Bookman Old Style"/>
              </a:rPr>
              <a:t> </a:t>
            </a:r>
            <a:r>
              <a:rPr dirty="0" sz="3000" spc="-5" b="1">
                <a:latin typeface="Bookman Old Style"/>
                <a:cs typeface="Bookman Old Style"/>
              </a:rPr>
              <a:t>Attainment</a:t>
            </a:r>
            <a:endParaRPr sz="3000">
              <a:latin typeface="Bookman Old Style"/>
              <a:cs typeface="Bookman Old Style"/>
            </a:endParaRPr>
          </a:p>
        </p:txBody>
      </p:sp>
      <p:sp>
        <p:nvSpPr>
          <p:cNvPr id="16" name="object 16"/>
          <p:cNvSpPr txBox="1"/>
          <p:nvPr/>
        </p:nvSpPr>
        <p:spPr>
          <a:xfrm>
            <a:off x="1683004" y="1241805"/>
            <a:ext cx="7483475" cy="2814955"/>
          </a:xfrm>
          <a:prstGeom prst="rect">
            <a:avLst/>
          </a:prstGeom>
        </p:spPr>
        <p:txBody>
          <a:bodyPr wrap="square" lIns="0" tIns="12700" rIns="0" bIns="0" rtlCol="0" vert="horz">
            <a:spAutoFit/>
          </a:bodyPr>
          <a:lstStyle/>
          <a:p>
            <a:pPr marL="469900" marR="5080" indent="-457200">
              <a:lnSpc>
                <a:spcPct val="100000"/>
              </a:lnSpc>
              <a:spcBef>
                <a:spcPts val="100"/>
              </a:spcBef>
              <a:buSzPct val="79166"/>
              <a:buFont typeface="Wingdings"/>
              <a:buChar char=""/>
              <a:tabLst>
                <a:tab pos="469265" algn="l"/>
                <a:tab pos="469900" algn="l"/>
                <a:tab pos="1080770" algn="l"/>
                <a:tab pos="1812289" algn="l"/>
                <a:tab pos="2456180" algn="l"/>
                <a:tab pos="2965450" algn="l"/>
                <a:tab pos="4504690" algn="l"/>
                <a:tab pos="5928995" algn="l"/>
                <a:tab pos="7098665" algn="l"/>
              </a:tabLst>
            </a:pPr>
            <a:r>
              <a:rPr dirty="0" sz="2400" spc="-5">
                <a:solidFill>
                  <a:srgbClr val="0000FF"/>
                </a:solidFill>
                <a:latin typeface="Times New Roman"/>
                <a:cs typeface="Times New Roman"/>
              </a:rPr>
              <a:t>All</a:t>
            </a:r>
            <a:r>
              <a:rPr dirty="0" sz="2400" spc="-5">
                <a:solidFill>
                  <a:srgbClr val="0000FF"/>
                </a:solidFill>
                <a:latin typeface="Times New Roman"/>
                <a:cs typeface="Times New Roman"/>
              </a:rPr>
              <a:t>	</a:t>
            </a:r>
            <a:r>
              <a:rPr dirty="0" sz="2400" spc="-5">
                <a:solidFill>
                  <a:srgbClr val="0000FF"/>
                </a:solidFill>
                <a:latin typeface="Times New Roman"/>
                <a:cs typeface="Times New Roman"/>
              </a:rPr>
              <a:t>POs</a:t>
            </a:r>
            <a:r>
              <a:rPr dirty="0" sz="2400" spc="-5">
                <a:solidFill>
                  <a:srgbClr val="0000FF"/>
                </a:solidFill>
                <a:latin typeface="Times New Roman"/>
                <a:cs typeface="Times New Roman"/>
              </a:rPr>
              <a:t>	can	be	adeq</a:t>
            </a:r>
            <a:r>
              <a:rPr dirty="0" sz="2400" spc="-10">
                <a:solidFill>
                  <a:srgbClr val="0000FF"/>
                </a:solidFill>
                <a:latin typeface="Times New Roman"/>
                <a:cs typeface="Times New Roman"/>
              </a:rPr>
              <a:t>u</a:t>
            </a:r>
            <a:r>
              <a:rPr dirty="0" sz="2400">
                <a:solidFill>
                  <a:srgbClr val="0000FF"/>
                </a:solidFill>
                <a:latin typeface="Times New Roman"/>
                <a:cs typeface="Times New Roman"/>
              </a:rPr>
              <a:t>at</a:t>
            </a:r>
            <a:r>
              <a:rPr dirty="0" sz="2400" spc="-10">
                <a:solidFill>
                  <a:srgbClr val="0000FF"/>
                </a:solidFill>
                <a:latin typeface="Times New Roman"/>
                <a:cs typeface="Times New Roman"/>
              </a:rPr>
              <a:t>e</a:t>
            </a:r>
            <a:r>
              <a:rPr dirty="0" sz="2400">
                <a:solidFill>
                  <a:srgbClr val="0000FF"/>
                </a:solidFill>
                <a:latin typeface="Times New Roman"/>
                <a:cs typeface="Times New Roman"/>
              </a:rPr>
              <a:t>ly	addressed	through	t</a:t>
            </a:r>
            <a:r>
              <a:rPr dirty="0" sz="2400" spc="-15">
                <a:solidFill>
                  <a:srgbClr val="0000FF"/>
                </a:solidFill>
                <a:latin typeface="Times New Roman"/>
                <a:cs typeface="Times New Roman"/>
              </a:rPr>
              <a:t>h</a:t>
            </a:r>
            <a:r>
              <a:rPr dirty="0" sz="2400">
                <a:solidFill>
                  <a:srgbClr val="0000FF"/>
                </a:solidFill>
                <a:latin typeface="Times New Roman"/>
                <a:cs typeface="Times New Roman"/>
              </a:rPr>
              <a:t>e  </a:t>
            </a:r>
            <a:r>
              <a:rPr dirty="0" sz="2400" spc="-5">
                <a:solidFill>
                  <a:srgbClr val="0000FF"/>
                </a:solidFill>
                <a:latin typeface="Times New Roman"/>
                <a:cs typeface="Times New Roman"/>
              </a:rPr>
              <a:t>selection </a:t>
            </a:r>
            <a:r>
              <a:rPr dirty="0" sz="2400">
                <a:solidFill>
                  <a:srgbClr val="0000FF"/>
                </a:solidFill>
                <a:latin typeface="Times New Roman"/>
                <a:cs typeface="Times New Roman"/>
              </a:rPr>
              <a:t>of core </a:t>
            </a:r>
            <a:r>
              <a:rPr dirty="0" sz="2400" spc="-5">
                <a:solidFill>
                  <a:srgbClr val="0000FF"/>
                </a:solidFill>
                <a:latin typeface="Times New Roman"/>
                <a:cs typeface="Times New Roman"/>
              </a:rPr>
              <a:t>courses </a:t>
            </a:r>
            <a:r>
              <a:rPr dirty="0" sz="2400">
                <a:solidFill>
                  <a:srgbClr val="0000FF"/>
                </a:solidFill>
                <a:latin typeface="Times New Roman"/>
                <a:cs typeface="Times New Roman"/>
              </a:rPr>
              <a:t>and their</a:t>
            </a:r>
            <a:r>
              <a:rPr dirty="0" sz="2400" spc="-40">
                <a:solidFill>
                  <a:srgbClr val="0000FF"/>
                </a:solidFill>
                <a:latin typeface="Times New Roman"/>
                <a:cs typeface="Times New Roman"/>
              </a:rPr>
              <a:t> </a:t>
            </a:r>
            <a:r>
              <a:rPr dirty="0" sz="2400" spc="-5">
                <a:solidFill>
                  <a:srgbClr val="0000FF"/>
                </a:solidFill>
                <a:latin typeface="Times New Roman"/>
                <a:cs typeface="Times New Roman"/>
              </a:rPr>
              <a:t>COs</a:t>
            </a:r>
            <a:endParaRPr sz="2400">
              <a:latin typeface="Times New Roman"/>
              <a:cs typeface="Times New Roman"/>
            </a:endParaRPr>
          </a:p>
          <a:p>
            <a:pPr marL="469900" indent="-457200">
              <a:lnSpc>
                <a:spcPct val="100000"/>
              </a:lnSpc>
              <a:spcBef>
                <a:spcPts val="600"/>
              </a:spcBef>
              <a:buSzPct val="79166"/>
              <a:buFont typeface="Wingdings"/>
              <a:buChar char=""/>
              <a:tabLst>
                <a:tab pos="469265" algn="l"/>
                <a:tab pos="469900" algn="l"/>
              </a:tabLst>
            </a:pPr>
            <a:r>
              <a:rPr dirty="0" sz="2400">
                <a:solidFill>
                  <a:srgbClr val="0000FF"/>
                </a:solidFill>
                <a:latin typeface="Times New Roman"/>
                <a:cs typeface="Times New Roman"/>
              </a:rPr>
              <a:t>Attainable </a:t>
            </a:r>
            <a:r>
              <a:rPr dirty="0" sz="2400" spc="-10">
                <a:solidFill>
                  <a:srgbClr val="0000FF"/>
                </a:solidFill>
                <a:latin typeface="Times New Roman"/>
                <a:cs typeface="Times New Roman"/>
              </a:rPr>
              <a:t>targets </a:t>
            </a:r>
            <a:r>
              <a:rPr dirty="0" sz="2400">
                <a:solidFill>
                  <a:srgbClr val="0000FF"/>
                </a:solidFill>
                <a:latin typeface="Times New Roman"/>
                <a:cs typeface="Times New Roman"/>
              </a:rPr>
              <a:t>can be selected for each of the</a:t>
            </a:r>
            <a:r>
              <a:rPr dirty="0" sz="2400" spc="-165">
                <a:solidFill>
                  <a:srgbClr val="0000FF"/>
                </a:solidFill>
                <a:latin typeface="Times New Roman"/>
                <a:cs typeface="Times New Roman"/>
              </a:rPr>
              <a:t> </a:t>
            </a:r>
            <a:r>
              <a:rPr dirty="0" sz="2400" spc="-5">
                <a:solidFill>
                  <a:srgbClr val="0000FF"/>
                </a:solidFill>
                <a:latin typeface="Times New Roman"/>
                <a:cs typeface="Times New Roman"/>
              </a:rPr>
              <a:t>CO.</a:t>
            </a:r>
            <a:endParaRPr sz="2400">
              <a:latin typeface="Times New Roman"/>
              <a:cs typeface="Times New Roman"/>
            </a:endParaRPr>
          </a:p>
          <a:p>
            <a:pPr marL="469900" marR="5715" indent="-457200">
              <a:lnSpc>
                <a:spcPct val="100000"/>
              </a:lnSpc>
              <a:spcBef>
                <a:spcPts val="600"/>
              </a:spcBef>
              <a:buSzPct val="79166"/>
              <a:buFont typeface="Wingdings"/>
              <a:buChar char=""/>
              <a:tabLst>
                <a:tab pos="469265" algn="l"/>
                <a:tab pos="469900" algn="l"/>
              </a:tabLst>
            </a:pPr>
            <a:r>
              <a:rPr dirty="0" sz="2400" spc="-5">
                <a:solidFill>
                  <a:srgbClr val="0000FF"/>
                </a:solidFill>
                <a:latin typeface="Times New Roman"/>
                <a:cs typeface="Times New Roman"/>
              </a:rPr>
              <a:t>If </a:t>
            </a:r>
            <a:r>
              <a:rPr dirty="0" sz="2400">
                <a:solidFill>
                  <a:srgbClr val="0000FF"/>
                </a:solidFill>
                <a:latin typeface="Times New Roman"/>
                <a:cs typeface="Times New Roman"/>
              </a:rPr>
              <a:t>assessment </a:t>
            </a:r>
            <a:r>
              <a:rPr dirty="0" sz="2400" spc="-5">
                <a:solidFill>
                  <a:srgbClr val="0000FF"/>
                </a:solidFill>
                <a:latin typeface="Times New Roman"/>
                <a:cs typeface="Times New Roman"/>
              </a:rPr>
              <a:t>is in alignment </a:t>
            </a:r>
            <a:r>
              <a:rPr dirty="0" sz="2400">
                <a:solidFill>
                  <a:srgbClr val="0000FF"/>
                </a:solidFill>
                <a:latin typeface="Times New Roman"/>
                <a:cs typeface="Times New Roman"/>
              </a:rPr>
              <a:t>with </a:t>
            </a:r>
            <a:r>
              <a:rPr dirty="0" sz="2400" spc="-5">
                <a:solidFill>
                  <a:srgbClr val="0000FF"/>
                </a:solidFill>
                <a:latin typeface="Times New Roman"/>
                <a:cs typeface="Times New Roman"/>
              </a:rPr>
              <a:t>COs </a:t>
            </a:r>
            <a:r>
              <a:rPr dirty="0" sz="2400">
                <a:solidFill>
                  <a:srgbClr val="0000FF"/>
                </a:solidFill>
                <a:latin typeface="Times New Roman"/>
                <a:cs typeface="Times New Roman"/>
              </a:rPr>
              <a:t>the </a:t>
            </a:r>
            <a:r>
              <a:rPr dirty="0" sz="2400" spc="-5">
                <a:solidFill>
                  <a:srgbClr val="0000FF"/>
                </a:solidFill>
                <a:latin typeface="Times New Roman"/>
                <a:cs typeface="Times New Roman"/>
              </a:rPr>
              <a:t>performance  </a:t>
            </a:r>
            <a:r>
              <a:rPr dirty="0" sz="2400">
                <a:solidFill>
                  <a:srgbClr val="0000FF"/>
                </a:solidFill>
                <a:latin typeface="Times New Roman"/>
                <a:cs typeface="Times New Roman"/>
              </a:rPr>
              <a:t>of the students indicates the </a:t>
            </a:r>
            <a:r>
              <a:rPr dirty="0" sz="2400" spc="-5">
                <a:solidFill>
                  <a:srgbClr val="0000FF"/>
                </a:solidFill>
                <a:latin typeface="Times New Roman"/>
                <a:cs typeface="Times New Roman"/>
              </a:rPr>
              <a:t>CO</a:t>
            </a:r>
            <a:r>
              <a:rPr dirty="0" sz="2400" spc="-55">
                <a:solidFill>
                  <a:srgbClr val="0000FF"/>
                </a:solidFill>
                <a:latin typeface="Times New Roman"/>
                <a:cs typeface="Times New Roman"/>
              </a:rPr>
              <a:t> </a:t>
            </a:r>
            <a:r>
              <a:rPr dirty="0" sz="2400" spc="-5">
                <a:solidFill>
                  <a:srgbClr val="0000FF"/>
                </a:solidFill>
                <a:latin typeface="Times New Roman"/>
                <a:cs typeface="Times New Roman"/>
              </a:rPr>
              <a:t>attainment.</a:t>
            </a:r>
            <a:endParaRPr sz="2400">
              <a:latin typeface="Times New Roman"/>
              <a:cs typeface="Times New Roman"/>
            </a:endParaRPr>
          </a:p>
          <a:p>
            <a:pPr marL="469900" marR="5715" indent="-457200">
              <a:lnSpc>
                <a:spcPct val="100000"/>
              </a:lnSpc>
              <a:spcBef>
                <a:spcPts val="600"/>
              </a:spcBef>
              <a:buSzPct val="79166"/>
              <a:buFont typeface="Wingdings"/>
              <a:buChar char=""/>
              <a:tabLst>
                <a:tab pos="469265" algn="l"/>
                <a:tab pos="469900" algn="l"/>
                <a:tab pos="1351280" algn="l"/>
                <a:tab pos="3247390" algn="l"/>
                <a:tab pos="4332605" algn="l"/>
                <a:tab pos="4859020" algn="l"/>
                <a:tab pos="5622925" algn="l"/>
                <a:tab pos="6132195" algn="l"/>
              </a:tabLst>
            </a:pPr>
            <a:r>
              <a:rPr dirty="0" sz="2400">
                <a:solidFill>
                  <a:srgbClr val="0000FF"/>
                </a:solidFill>
                <a:latin typeface="Times New Roman"/>
                <a:cs typeface="Times New Roman"/>
              </a:rPr>
              <a:t>These	</a:t>
            </a:r>
            <a:r>
              <a:rPr dirty="0" sz="2400" spc="-10">
                <a:solidFill>
                  <a:srgbClr val="0000FF"/>
                </a:solidFill>
                <a:latin typeface="Times New Roman"/>
                <a:cs typeface="Times New Roman"/>
              </a:rPr>
              <a:t>m</a:t>
            </a:r>
            <a:r>
              <a:rPr dirty="0" sz="2400">
                <a:solidFill>
                  <a:srgbClr val="0000FF"/>
                </a:solidFill>
                <a:latin typeface="Times New Roman"/>
                <a:cs typeface="Times New Roman"/>
              </a:rPr>
              <a:t>e</a:t>
            </a:r>
            <a:r>
              <a:rPr dirty="0" sz="2400" spc="-10">
                <a:solidFill>
                  <a:srgbClr val="0000FF"/>
                </a:solidFill>
                <a:latin typeface="Times New Roman"/>
                <a:cs typeface="Times New Roman"/>
              </a:rPr>
              <a:t>a</a:t>
            </a:r>
            <a:r>
              <a:rPr dirty="0" sz="2400">
                <a:solidFill>
                  <a:srgbClr val="0000FF"/>
                </a:solidFill>
                <a:latin typeface="Times New Roman"/>
                <a:cs typeface="Times New Roman"/>
              </a:rPr>
              <a:t>surements	provide	the	</a:t>
            </a:r>
            <a:r>
              <a:rPr dirty="0" sz="2400" spc="-5">
                <a:solidFill>
                  <a:srgbClr val="0000FF"/>
                </a:solidFill>
                <a:latin typeface="Times New Roman"/>
                <a:cs typeface="Times New Roman"/>
              </a:rPr>
              <a:t>ba</a:t>
            </a:r>
            <a:r>
              <a:rPr dirty="0" sz="2400" spc="-15">
                <a:solidFill>
                  <a:srgbClr val="0000FF"/>
                </a:solidFill>
                <a:latin typeface="Times New Roman"/>
                <a:cs typeface="Times New Roman"/>
              </a:rPr>
              <a:t>s</a:t>
            </a:r>
            <a:r>
              <a:rPr dirty="0" sz="2400" spc="-5">
                <a:solidFill>
                  <a:srgbClr val="0000FF"/>
                </a:solidFill>
                <a:latin typeface="Times New Roman"/>
                <a:cs typeface="Times New Roman"/>
              </a:rPr>
              <a:t>is</a:t>
            </a:r>
            <a:r>
              <a:rPr dirty="0" sz="2400">
                <a:solidFill>
                  <a:srgbClr val="0000FF"/>
                </a:solidFill>
                <a:latin typeface="Times New Roman"/>
                <a:cs typeface="Times New Roman"/>
              </a:rPr>
              <a:t>	for	cont</a:t>
            </a:r>
            <a:r>
              <a:rPr dirty="0" sz="2400" spc="-15">
                <a:solidFill>
                  <a:srgbClr val="0000FF"/>
                </a:solidFill>
                <a:latin typeface="Times New Roman"/>
                <a:cs typeface="Times New Roman"/>
              </a:rPr>
              <a:t>i</a:t>
            </a:r>
            <a:r>
              <a:rPr dirty="0" sz="2400">
                <a:solidFill>
                  <a:srgbClr val="0000FF"/>
                </a:solidFill>
                <a:latin typeface="Times New Roman"/>
                <a:cs typeface="Times New Roman"/>
              </a:rPr>
              <a:t>nuous  </a:t>
            </a:r>
            <a:r>
              <a:rPr dirty="0" sz="2400">
                <a:solidFill>
                  <a:srgbClr val="0000FF"/>
                </a:solidFill>
                <a:latin typeface="Times New Roman"/>
                <a:cs typeface="Times New Roman"/>
              </a:rPr>
              <a:t>improvement </a:t>
            </a:r>
            <a:r>
              <a:rPr dirty="0" sz="2400" spc="-5">
                <a:solidFill>
                  <a:srgbClr val="0000FF"/>
                </a:solidFill>
                <a:latin typeface="Times New Roman"/>
                <a:cs typeface="Times New Roman"/>
              </a:rPr>
              <a:t>in the </a:t>
            </a:r>
            <a:r>
              <a:rPr dirty="0" sz="2400">
                <a:solidFill>
                  <a:srgbClr val="0000FF"/>
                </a:solidFill>
                <a:latin typeface="Times New Roman"/>
                <a:cs typeface="Times New Roman"/>
              </a:rPr>
              <a:t>quality </a:t>
            </a:r>
            <a:r>
              <a:rPr dirty="0" sz="2400" spc="-5">
                <a:solidFill>
                  <a:srgbClr val="0000FF"/>
                </a:solidFill>
                <a:latin typeface="Times New Roman"/>
                <a:cs typeface="Times New Roman"/>
              </a:rPr>
              <a:t>of</a:t>
            </a:r>
            <a:r>
              <a:rPr dirty="0" sz="2400" spc="-65">
                <a:solidFill>
                  <a:srgbClr val="0000FF"/>
                </a:solidFill>
                <a:latin typeface="Times New Roman"/>
                <a:cs typeface="Times New Roman"/>
              </a:rPr>
              <a:t> </a:t>
            </a:r>
            <a:r>
              <a:rPr dirty="0" sz="2400" spc="-5">
                <a:solidFill>
                  <a:srgbClr val="0000FF"/>
                </a:solidFill>
                <a:latin typeface="Times New Roman"/>
                <a:cs typeface="Times New Roman"/>
              </a:rPr>
              <a:t>learning.</a:t>
            </a:r>
            <a:endParaRPr sz="2400">
              <a:latin typeface="Times New Roman"/>
              <a:cs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4623053" y="956310"/>
            <a:ext cx="660400" cy="609600"/>
            <a:chOff x="4623053" y="956310"/>
            <a:chExt cx="660400" cy="609600"/>
          </a:xfrm>
        </p:grpSpPr>
        <p:sp>
          <p:nvSpPr>
            <p:cNvPr id="6" name="object 6"/>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7" name="object 7"/>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graphicFrame>
        <p:nvGraphicFramePr>
          <p:cNvPr id="8" name="object 8"/>
          <p:cNvGraphicFramePr>
            <a:graphicFrameLocks noGrp="1"/>
          </p:cNvGraphicFramePr>
          <p:nvPr/>
        </p:nvGraphicFramePr>
        <p:xfrm>
          <a:off x="160781" y="150876"/>
          <a:ext cx="9584055" cy="6557009"/>
        </p:xfrm>
        <a:graphic>
          <a:graphicData uri="http://schemas.openxmlformats.org/drawingml/2006/table">
            <a:tbl>
              <a:tblPr firstRow="1" bandRow="1">
                <a:tableStyleId>{2D5ABB26-0587-4C30-8999-92F81FD0307C}</a:tableStyleId>
              </a:tblPr>
              <a:tblGrid>
                <a:gridCol w="285115"/>
                <a:gridCol w="6330315"/>
                <a:gridCol w="685165"/>
                <a:gridCol w="989965"/>
                <a:gridCol w="996315"/>
                <a:gridCol w="279400"/>
              </a:tblGrid>
              <a:tr h="1131316">
                <a:tc gridSpan="6">
                  <a:txBody>
                    <a:bodyPr/>
                    <a:lstStyle/>
                    <a:p>
                      <a:pPr>
                        <a:lnSpc>
                          <a:spcPct val="100000"/>
                        </a:lnSpc>
                        <a:spcBef>
                          <a:spcPts val="25"/>
                        </a:spcBef>
                      </a:pPr>
                      <a:endParaRPr sz="2200">
                        <a:latin typeface="Times New Roman"/>
                        <a:cs typeface="Times New Roman"/>
                      </a:endParaRPr>
                    </a:p>
                    <a:p>
                      <a:pPr marL="230504">
                        <a:lnSpc>
                          <a:spcPct val="100000"/>
                        </a:lnSpc>
                      </a:pPr>
                      <a:r>
                        <a:rPr dirty="0" sz="2000" spc="-5" b="1">
                          <a:solidFill>
                            <a:srgbClr val="FF0000"/>
                          </a:solidFill>
                          <a:latin typeface="Cambria"/>
                          <a:cs typeface="Cambria"/>
                        </a:rPr>
                        <a:t>CRITERION 4: Students’</a:t>
                      </a:r>
                      <a:r>
                        <a:rPr dirty="0" sz="2000" spc="30" b="1">
                          <a:solidFill>
                            <a:srgbClr val="FF0000"/>
                          </a:solidFill>
                          <a:latin typeface="Cambria"/>
                          <a:cs typeface="Cambria"/>
                        </a:rPr>
                        <a:t> </a:t>
                      </a:r>
                      <a:r>
                        <a:rPr dirty="0" sz="2000" spc="-10" b="1">
                          <a:solidFill>
                            <a:srgbClr val="FF0000"/>
                          </a:solidFill>
                          <a:latin typeface="Cambria"/>
                          <a:cs typeface="Cambria"/>
                        </a:rPr>
                        <a:t>Performance</a:t>
                      </a:r>
                      <a:endParaRPr sz="2000">
                        <a:latin typeface="Cambria"/>
                        <a:cs typeface="Cambria"/>
                      </a:endParaRPr>
                    </a:p>
                  </a:txBody>
                  <a:tcPr marL="0" marR="0" marB="0" marT="3175">
                    <a:lnL w="12700">
                      <a:solidFill>
                        <a:srgbClr val="7A9799"/>
                      </a:solidFill>
                      <a:prstDash val="solid"/>
                    </a:lnL>
                    <a:lnR w="12700">
                      <a:solidFill>
                        <a:srgbClr val="7A9799"/>
                      </a:solidFill>
                      <a:prstDash val="solid"/>
                    </a:lnR>
                    <a:lnT w="12700">
                      <a:solidFill>
                        <a:srgbClr val="7A9799"/>
                      </a:solidFill>
                      <a:prstDash val="solid"/>
                    </a:lnT>
                    <a:lnB w="12700">
                      <a:solidFill>
                        <a:srgbClr val="D16248"/>
                      </a:solidFill>
                      <a:prstDash val="solid"/>
                    </a:lnB>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709294">
                <a:tc rowSpan="6">
                  <a:txBody>
                    <a:bodyPr/>
                    <a:lstStyle/>
                    <a:p>
                      <a:pPr>
                        <a:lnSpc>
                          <a:spcPct val="100000"/>
                        </a:lnSpc>
                      </a:pPr>
                      <a:endParaRPr sz="1800">
                        <a:latin typeface="Times New Roman"/>
                        <a:cs typeface="Times New Roman"/>
                      </a:endParaRPr>
                    </a:p>
                  </a:txBody>
                  <a:tcPr marL="0" marR="0" marB="0" marT="0">
                    <a:lnL w="12700">
                      <a:solidFill>
                        <a:srgbClr val="7A9799"/>
                      </a:solidFill>
                      <a:prstDash val="solid"/>
                    </a:lnL>
                    <a:lnR w="12700">
                      <a:solidFill>
                        <a:srgbClr val="D16248"/>
                      </a:solidFill>
                      <a:prstDash val="solid"/>
                    </a:lnR>
                    <a:lnT w="12700">
                      <a:solidFill>
                        <a:srgbClr val="7A9799"/>
                      </a:solidFill>
                      <a:prstDash val="solid"/>
                    </a:lnT>
                    <a:solidFill>
                      <a:srgbClr val="E9EEE8"/>
                    </a:solidFill>
                  </a:tcPr>
                </a:tc>
                <a:tc>
                  <a:txBody>
                    <a:bodyPr/>
                    <a:lstStyle/>
                    <a:p>
                      <a:pPr algn="ctr">
                        <a:lnSpc>
                          <a:spcPct val="100000"/>
                        </a:lnSpc>
                        <a:spcBef>
                          <a:spcPts val="350"/>
                        </a:spcBef>
                      </a:pPr>
                      <a:r>
                        <a:rPr dirty="0" sz="2200" b="1">
                          <a:latin typeface="Times New Roman"/>
                          <a:cs typeface="Times New Roman"/>
                        </a:rPr>
                        <a:t>Item</a:t>
                      </a:r>
                      <a:endParaRPr sz="2200">
                        <a:latin typeface="Times New Roman"/>
                        <a:cs typeface="Times New Roman"/>
                      </a:endParaRPr>
                    </a:p>
                    <a:p>
                      <a:pPr algn="ctr" marR="45085">
                        <a:lnSpc>
                          <a:spcPct val="100000"/>
                        </a:lnSpc>
                        <a:spcBef>
                          <a:spcPts val="15"/>
                        </a:spcBef>
                      </a:pPr>
                      <a:r>
                        <a:rPr dirty="0" sz="1800" spc="-5">
                          <a:latin typeface="Times New Roman"/>
                          <a:cs typeface="Times New Roman"/>
                        </a:rPr>
                        <a:t>(Information-cumulatively </a:t>
                      </a:r>
                      <a:r>
                        <a:rPr dirty="0" sz="1800">
                          <a:latin typeface="Times New Roman"/>
                          <a:cs typeface="Times New Roman"/>
                        </a:rPr>
                        <a:t>for all the </a:t>
                      </a:r>
                      <a:r>
                        <a:rPr dirty="0" sz="1800" spc="-5">
                          <a:latin typeface="Times New Roman"/>
                          <a:cs typeface="Times New Roman"/>
                        </a:rPr>
                        <a:t>shifts with explicit</a:t>
                      </a:r>
                      <a:r>
                        <a:rPr dirty="0" sz="1800" spc="120">
                          <a:latin typeface="Times New Roman"/>
                          <a:cs typeface="Times New Roman"/>
                        </a:rPr>
                        <a:t> </a:t>
                      </a:r>
                      <a:r>
                        <a:rPr dirty="0" sz="1800" spc="-5">
                          <a:latin typeface="Times New Roman"/>
                          <a:cs typeface="Times New Roman"/>
                        </a:rPr>
                        <a:t>headings)</a:t>
                      </a:r>
                      <a:endParaRPr sz="1800">
                        <a:latin typeface="Times New Roman"/>
                        <a:cs typeface="Times New Roman"/>
                      </a:endParaRPr>
                    </a:p>
                  </a:txBody>
                  <a:tcPr marL="0" marR="0" marB="0" marT="44450">
                    <a:lnL w="12700">
                      <a:solidFill>
                        <a:srgbClr val="D16248"/>
                      </a:solidFill>
                      <a:prstDash val="solid"/>
                    </a:lnL>
                    <a:lnR w="12700">
                      <a:solidFill>
                        <a:srgbClr val="D16248"/>
                      </a:solidFill>
                      <a:prstDash val="solid"/>
                    </a:lnR>
                    <a:lnT w="12700">
                      <a:solidFill>
                        <a:srgbClr val="D16248"/>
                      </a:solidFill>
                      <a:prstDash val="solid"/>
                    </a:lnT>
                    <a:lnB w="28575">
                      <a:solidFill>
                        <a:srgbClr val="D16248"/>
                      </a:solidFill>
                      <a:prstDash val="solid"/>
                    </a:lnB>
                    <a:solidFill>
                      <a:srgbClr val="E9EEE8"/>
                    </a:solidFill>
                  </a:tcPr>
                </a:tc>
                <a:tc>
                  <a:txBody>
                    <a:bodyPr/>
                    <a:lstStyle/>
                    <a:p>
                      <a:pPr marL="91440">
                        <a:lnSpc>
                          <a:spcPct val="100000"/>
                        </a:lnSpc>
                        <a:spcBef>
                          <a:spcPts val="1685"/>
                        </a:spcBef>
                      </a:pPr>
                      <a:r>
                        <a:rPr dirty="0" sz="1800" spc="-60" b="1">
                          <a:latin typeface="Times New Roman"/>
                          <a:cs typeface="Times New Roman"/>
                        </a:rPr>
                        <a:t>CAY</a:t>
                      </a:r>
                      <a:endParaRPr sz="1800">
                        <a:latin typeface="Times New Roman"/>
                        <a:cs typeface="Times New Roman"/>
                      </a:endParaRPr>
                    </a:p>
                  </a:txBody>
                  <a:tcPr marL="0" marR="0" marB="0" marT="213995">
                    <a:lnL w="12700">
                      <a:solidFill>
                        <a:srgbClr val="D16248"/>
                      </a:solidFill>
                      <a:prstDash val="solid"/>
                    </a:lnL>
                    <a:lnR w="12700">
                      <a:solidFill>
                        <a:srgbClr val="D16248"/>
                      </a:solidFill>
                      <a:prstDash val="solid"/>
                    </a:lnR>
                    <a:lnT w="12700">
                      <a:solidFill>
                        <a:srgbClr val="D16248"/>
                      </a:solidFill>
                      <a:prstDash val="solid"/>
                    </a:lnT>
                    <a:lnB w="28575">
                      <a:solidFill>
                        <a:srgbClr val="D16248"/>
                      </a:solidFill>
                      <a:prstDash val="solid"/>
                    </a:lnB>
                    <a:solidFill>
                      <a:srgbClr val="E9EEE8"/>
                    </a:solidFill>
                  </a:tcPr>
                </a:tc>
                <a:tc>
                  <a:txBody>
                    <a:bodyPr/>
                    <a:lstStyle/>
                    <a:p>
                      <a:pPr marL="92075">
                        <a:lnSpc>
                          <a:spcPct val="100000"/>
                        </a:lnSpc>
                        <a:spcBef>
                          <a:spcPts val="1685"/>
                        </a:spcBef>
                      </a:pPr>
                      <a:r>
                        <a:rPr dirty="0" sz="1800" spc="-35" b="1">
                          <a:latin typeface="Times New Roman"/>
                          <a:cs typeface="Times New Roman"/>
                        </a:rPr>
                        <a:t>CAYm1</a:t>
                      </a:r>
                      <a:endParaRPr sz="1800">
                        <a:latin typeface="Times New Roman"/>
                        <a:cs typeface="Times New Roman"/>
                      </a:endParaRPr>
                    </a:p>
                  </a:txBody>
                  <a:tcPr marL="0" marR="0" marB="0" marT="213995">
                    <a:lnL w="12700">
                      <a:solidFill>
                        <a:srgbClr val="D16248"/>
                      </a:solidFill>
                      <a:prstDash val="solid"/>
                    </a:lnL>
                    <a:lnR w="12700">
                      <a:solidFill>
                        <a:srgbClr val="D16248"/>
                      </a:solidFill>
                      <a:prstDash val="solid"/>
                    </a:lnR>
                    <a:lnT w="12700">
                      <a:solidFill>
                        <a:srgbClr val="D16248"/>
                      </a:solidFill>
                      <a:prstDash val="solid"/>
                    </a:lnT>
                    <a:lnB w="28575">
                      <a:solidFill>
                        <a:srgbClr val="D16248"/>
                      </a:solidFill>
                      <a:prstDash val="solid"/>
                    </a:lnB>
                    <a:solidFill>
                      <a:srgbClr val="E9EEE8"/>
                    </a:solidFill>
                  </a:tcPr>
                </a:tc>
                <a:tc>
                  <a:txBody>
                    <a:bodyPr/>
                    <a:lstStyle/>
                    <a:p>
                      <a:pPr marL="92075">
                        <a:lnSpc>
                          <a:spcPct val="100000"/>
                        </a:lnSpc>
                        <a:spcBef>
                          <a:spcPts val="1685"/>
                        </a:spcBef>
                      </a:pPr>
                      <a:r>
                        <a:rPr dirty="0" sz="1800" spc="-35" b="1">
                          <a:latin typeface="Times New Roman"/>
                          <a:cs typeface="Times New Roman"/>
                        </a:rPr>
                        <a:t>CAYm2</a:t>
                      </a:r>
                      <a:endParaRPr sz="1800">
                        <a:latin typeface="Times New Roman"/>
                        <a:cs typeface="Times New Roman"/>
                      </a:endParaRPr>
                    </a:p>
                  </a:txBody>
                  <a:tcPr marL="0" marR="0" marB="0" marT="213995">
                    <a:lnL w="12700">
                      <a:solidFill>
                        <a:srgbClr val="D16248"/>
                      </a:solidFill>
                      <a:prstDash val="solid"/>
                    </a:lnL>
                    <a:lnR w="12700">
                      <a:solidFill>
                        <a:srgbClr val="D16248"/>
                      </a:solidFill>
                      <a:prstDash val="solid"/>
                    </a:lnR>
                    <a:lnT w="12700">
                      <a:solidFill>
                        <a:srgbClr val="D16248"/>
                      </a:solidFill>
                      <a:prstDash val="solid"/>
                    </a:lnT>
                    <a:lnB w="28575">
                      <a:solidFill>
                        <a:srgbClr val="D16248"/>
                      </a:solidFill>
                      <a:prstDash val="solid"/>
                    </a:lnB>
                    <a:solidFill>
                      <a:srgbClr val="E9EEE8"/>
                    </a:solidFill>
                  </a:tcPr>
                </a:tc>
                <a:tc rowSpan="6">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7A9799"/>
                      </a:solidFill>
                      <a:prstDash val="solid"/>
                    </a:lnR>
                    <a:lnT w="12700">
                      <a:solidFill>
                        <a:srgbClr val="7A9799"/>
                      </a:solidFill>
                      <a:prstDash val="solid"/>
                    </a:lnT>
                    <a:solidFill>
                      <a:srgbClr val="E9EEE8"/>
                    </a:solidFill>
                  </a:tcPr>
                </a:tc>
              </a:tr>
              <a:tr h="370839">
                <a:tc vMerge="1">
                  <a:txBody>
                    <a:bodyPr/>
                    <a:lstStyle/>
                    <a:p>
                      <a:pPr/>
                    </a:p>
                  </a:txBody>
                  <a:tcPr marL="0" marR="0" marB="0" marT="0">
                    <a:lnL w="12700">
                      <a:solidFill>
                        <a:srgbClr val="7A9799"/>
                      </a:solidFill>
                      <a:prstDash val="solid"/>
                    </a:lnL>
                    <a:lnR w="12700">
                      <a:solidFill>
                        <a:srgbClr val="D16248"/>
                      </a:solidFill>
                      <a:prstDash val="solid"/>
                    </a:lnR>
                    <a:lnT w="12700">
                      <a:solidFill>
                        <a:srgbClr val="7A9799"/>
                      </a:solidFill>
                      <a:prstDash val="solid"/>
                    </a:lnT>
                    <a:solidFill>
                      <a:srgbClr val="E9EEE8"/>
                    </a:solidFill>
                  </a:tcPr>
                </a:tc>
                <a:tc>
                  <a:txBody>
                    <a:bodyPr/>
                    <a:lstStyle/>
                    <a:p>
                      <a:pPr marL="91440">
                        <a:lnSpc>
                          <a:spcPct val="100000"/>
                        </a:lnSpc>
                        <a:spcBef>
                          <a:spcPts val="300"/>
                        </a:spcBef>
                      </a:pPr>
                      <a:r>
                        <a:rPr dirty="0" sz="1800" spc="-5">
                          <a:latin typeface="Times New Roman"/>
                          <a:cs typeface="Times New Roman"/>
                        </a:rPr>
                        <a:t>Sanctioned intake </a:t>
                      </a:r>
                      <a:r>
                        <a:rPr dirty="0" sz="1800">
                          <a:latin typeface="Times New Roman"/>
                          <a:cs typeface="Times New Roman"/>
                        </a:rPr>
                        <a:t>of the </a:t>
                      </a:r>
                      <a:r>
                        <a:rPr dirty="0" sz="1800" spc="-5">
                          <a:latin typeface="Times New Roman"/>
                          <a:cs typeface="Times New Roman"/>
                        </a:rPr>
                        <a:t>program</a:t>
                      </a:r>
                      <a:r>
                        <a:rPr dirty="0" sz="1800" spc="15">
                          <a:latin typeface="Times New Roman"/>
                          <a:cs typeface="Times New Roman"/>
                        </a:rPr>
                        <a:t> </a:t>
                      </a:r>
                      <a:r>
                        <a:rPr dirty="0" sz="1800">
                          <a:latin typeface="Times New Roman"/>
                          <a:cs typeface="Times New Roman"/>
                        </a:rPr>
                        <a:t>(N)</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vMerge="1">
                  <a:txBody>
                    <a:bodyPr/>
                    <a:lstStyle/>
                    <a:p>
                      <a:pPr/>
                    </a:p>
                  </a:txBody>
                  <a:tcPr marL="0" marR="0" marB="0" marT="0">
                    <a:lnL w="12700">
                      <a:solidFill>
                        <a:srgbClr val="D16248"/>
                      </a:solidFill>
                      <a:prstDash val="solid"/>
                    </a:lnL>
                    <a:lnR w="12700">
                      <a:solidFill>
                        <a:srgbClr val="7A9799"/>
                      </a:solidFill>
                      <a:prstDash val="solid"/>
                    </a:lnR>
                    <a:lnT w="12700">
                      <a:solidFill>
                        <a:srgbClr val="7A9799"/>
                      </a:solidFill>
                      <a:prstDash val="solid"/>
                    </a:lnT>
                    <a:solidFill>
                      <a:srgbClr val="E9EEE8"/>
                    </a:solidFill>
                  </a:tcPr>
                </a:tc>
              </a:tr>
              <a:tr h="914400">
                <a:tc vMerge="1">
                  <a:txBody>
                    <a:bodyPr/>
                    <a:lstStyle/>
                    <a:p>
                      <a:pPr/>
                    </a:p>
                  </a:txBody>
                  <a:tcPr marL="0" marR="0" marB="0" marT="0">
                    <a:lnL w="12700">
                      <a:solidFill>
                        <a:srgbClr val="7A9799"/>
                      </a:solidFill>
                      <a:prstDash val="solid"/>
                    </a:lnL>
                    <a:lnR w="12700">
                      <a:solidFill>
                        <a:srgbClr val="D16248"/>
                      </a:solidFill>
                      <a:prstDash val="solid"/>
                    </a:lnR>
                    <a:lnT w="12700">
                      <a:solidFill>
                        <a:srgbClr val="7A9799"/>
                      </a:solidFill>
                      <a:prstDash val="solid"/>
                    </a:lnT>
                    <a:solidFill>
                      <a:srgbClr val="E9EEE8"/>
                    </a:solidFill>
                  </a:tcPr>
                </a:tc>
                <a:tc>
                  <a:txBody>
                    <a:bodyPr/>
                    <a:lstStyle/>
                    <a:p>
                      <a:pPr algn="just" marL="91440" marR="83820">
                        <a:lnSpc>
                          <a:spcPct val="100000"/>
                        </a:lnSpc>
                        <a:spcBef>
                          <a:spcPts val="300"/>
                        </a:spcBef>
                      </a:pPr>
                      <a:r>
                        <a:rPr dirty="0" sz="1800" spc="-30">
                          <a:latin typeface="Times New Roman"/>
                          <a:cs typeface="Times New Roman"/>
                        </a:rPr>
                        <a:t>Total </a:t>
                      </a:r>
                      <a:r>
                        <a:rPr dirty="0" sz="1800">
                          <a:latin typeface="Times New Roman"/>
                          <a:cs typeface="Times New Roman"/>
                        </a:rPr>
                        <a:t>number of students </a:t>
                      </a:r>
                      <a:r>
                        <a:rPr dirty="0" sz="1800" spc="-5">
                          <a:latin typeface="Times New Roman"/>
                          <a:cs typeface="Times New Roman"/>
                        </a:rPr>
                        <a:t>admitted in first </a:t>
                      </a:r>
                      <a:r>
                        <a:rPr dirty="0" sz="1800">
                          <a:latin typeface="Times New Roman"/>
                          <a:cs typeface="Times New Roman"/>
                        </a:rPr>
                        <a:t>year minus number of  students </a:t>
                      </a:r>
                      <a:r>
                        <a:rPr dirty="0" sz="1800" spc="-5">
                          <a:latin typeface="Times New Roman"/>
                          <a:cs typeface="Times New Roman"/>
                        </a:rPr>
                        <a:t>migrated to </a:t>
                      </a:r>
                      <a:r>
                        <a:rPr dirty="0" sz="1800">
                          <a:latin typeface="Times New Roman"/>
                          <a:cs typeface="Times New Roman"/>
                        </a:rPr>
                        <a:t>other </a:t>
                      </a:r>
                      <a:r>
                        <a:rPr dirty="0" sz="1800" spc="-5">
                          <a:latin typeface="Times New Roman"/>
                          <a:cs typeface="Times New Roman"/>
                        </a:rPr>
                        <a:t>programs/institutions </a:t>
                      </a:r>
                      <a:r>
                        <a:rPr dirty="0" sz="1800">
                          <a:latin typeface="Times New Roman"/>
                          <a:cs typeface="Times New Roman"/>
                        </a:rPr>
                        <a:t>plus no. of  students </a:t>
                      </a:r>
                      <a:r>
                        <a:rPr dirty="0" sz="1800" spc="-5">
                          <a:latin typeface="Times New Roman"/>
                          <a:cs typeface="Times New Roman"/>
                        </a:rPr>
                        <a:t>migrated to this </a:t>
                      </a:r>
                      <a:r>
                        <a:rPr dirty="0" sz="1800">
                          <a:latin typeface="Times New Roman"/>
                          <a:cs typeface="Times New Roman"/>
                        </a:rPr>
                        <a:t>program</a:t>
                      </a:r>
                      <a:r>
                        <a:rPr dirty="0" sz="1800" spc="10">
                          <a:latin typeface="Times New Roman"/>
                          <a:cs typeface="Times New Roman"/>
                        </a:rPr>
                        <a:t> </a:t>
                      </a:r>
                      <a:r>
                        <a:rPr dirty="0" sz="1800" spc="-5">
                          <a:latin typeface="Times New Roman"/>
                          <a:cs typeface="Times New Roman"/>
                        </a:rPr>
                        <a:t>(N1)</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vMerge="1">
                  <a:txBody>
                    <a:bodyPr/>
                    <a:lstStyle/>
                    <a:p>
                      <a:pPr/>
                    </a:p>
                  </a:txBody>
                  <a:tcPr marL="0" marR="0" marB="0" marT="0">
                    <a:lnL w="12700">
                      <a:solidFill>
                        <a:srgbClr val="D16248"/>
                      </a:solidFill>
                      <a:prstDash val="solid"/>
                    </a:lnL>
                    <a:lnR w="12700">
                      <a:solidFill>
                        <a:srgbClr val="7A9799"/>
                      </a:solidFill>
                      <a:prstDash val="solid"/>
                    </a:lnR>
                    <a:lnT w="12700">
                      <a:solidFill>
                        <a:srgbClr val="7A9799"/>
                      </a:solidFill>
                      <a:prstDash val="solid"/>
                    </a:lnT>
                    <a:solidFill>
                      <a:srgbClr val="E9EEE8"/>
                    </a:solidFill>
                  </a:tcPr>
                </a:tc>
              </a:tr>
              <a:tr h="640080">
                <a:tc vMerge="1">
                  <a:txBody>
                    <a:bodyPr/>
                    <a:lstStyle/>
                    <a:p>
                      <a:pPr/>
                    </a:p>
                  </a:txBody>
                  <a:tcPr marL="0" marR="0" marB="0" marT="0">
                    <a:lnL w="12700">
                      <a:solidFill>
                        <a:srgbClr val="7A9799"/>
                      </a:solidFill>
                      <a:prstDash val="solid"/>
                    </a:lnL>
                    <a:lnR w="12700">
                      <a:solidFill>
                        <a:srgbClr val="D16248"/>
                      </a:solidFill>
                      <a:prstDash val="solid"/>
                    </a:lnR>
                    <a:lnT w="12700">
                      <a:solidFill>
                        <a:srgbClr val="7A9799"/>
                      </a:solidFill>
                      <a:prstDash val="solid"/>
                    </a:lnT>
                    <a:solidFill>
                      <a:srgbClr val="E9EEE8"/>
                    </a:solidFill>
                  </a:tcPr>
                </a:tc>
                <a:tc>
                  <a:txBody>
                    <a:bodyPr/>
                    <a:lstStyle/>
                    <a:p>
                      <a:pPr marL="91440" marR="85090">
                        <a:lnSpc>
                          <a:spcPct val="100000"/>
                        </a:lnSpc>
                        <a:spcBef>
                          <a:spcPts val="300"/>
                        </a:spcBef>
                      </a:pPr>
                      <a:r>
                        <a:rPr dirty="0" sz="1800">
                          <a:latin typeface="Times New Roman"/>
                          <a:cs typeface="Times New Roman"/>
                        </a:rPr>
                        <a:t>Number of students </a:t>
                      </a:r>
                      <a:r>
                        <a:rPr dirty="0" sz="1800" spc="-5">
                          <a:latin typeface="Times New Roman"/>
                          <a:cs typeface="Times New Roman"/>
                        </a:rPr>
                        <a:t>admitted </a:t>
                      </a:r>
                      <a:r>
                        <a:rPr dirty="0" sz="1800">
                          <a:latin typeface="Times New Roman"/>
                          <a:cs typeface="Times New Roman"/>
                        </a:rPr>
                        <a:t>in 2nd </a:t>
                      </a:r>
                      <a:r>
                        <a:rPr dirty="0" sz="1800" spc="-5">
                          <a:latin typeface="Times New Roman"/>
                          <a:cs typeface="Times New Roman"/>
                        </a:rPr>
                        <a:t>year in </a:t>
                      </a:r>
                      <a:r>
                        <a:rPr dirty="0" sz="1800">
                          <a:latin typeface="Times New Roman"/>
                          <a:cs typeface="Times New Roman"/>
                        </a:rPr>
                        <a:t>the same batch via  </a:t>
                      </a:r>
                      <a:r>
                        <a:rPr dirty="0" sz="1800" spc="-5">
                          <a:latin typeface="Times New Roman"/>
                          <a:cs typeface="Times New Roman"/>
                        </a:rPr>
                        <a:t>lateral </a:t>
                      </a:r>
                      <a:r>
                        <a:rPr dirty="0" sz="1800">
                          <a:latin typeface="Times New Roman"/>
                          <a:cs typeface="Times New Roman"/>
                        </a:rPr>
                        <a:t>entry</a:t>
                      </a:r>
                      <a:r>
                        <a:rPr dirty="0" sz="1800" spc="10">
                          <a:latin typeface="Times New Roman"/>
                          <a:cs typeface="Times New Roman"/>
                        </a:rPr>
                        <a:t> </a:t>
                      </a:r>
                      <a:r>
                        <a:rPr dirty="0" sz="1800" spc="-5">
                          <a:latin typeface="Times New Roman"/>
                          <a:cs typeface="Times New Roman"/>
                        </a:rPr>
                        <a:t>(N2)</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vMerge="1">
                  <a:txBody>
                    <a:bodyPr/>
                    <a:lstStyle/>
                    <a:p>
                      <a:pPr/>
                    </a:p>
                  </a:txBody>
                  <a:tcPr marL="0" marR="0" marB="0" marT="0">
                    <a:lnL w="12700">
                      <a:solidFill>
                        <a:srgbClr val="D16248"/>
                      </a:solidFill>
                      <a:prstDash val="solid"/>
                    </a:lnL>
                    <a:lnR w="12700">
                      <a:solidFill>
                        <a:srgbClr val="7A9799"/>
                      </a:solidFill>
                      <a:prstDash val="solid"/>
                    </a:lnR>
                    <a:lnT w="12700">
                      <a:solidFill>
                        <a:srgbClr val="7A9799"/>
                      </a:solidFill>
                      <a:prstDash val="solid"/>
                    </a:lnT>
                    <a:solidFill>
                      <a:srgbClr val="E9EEE8"/>
                    </a:solidFill>
                  </a:tcPr>
                </a:tc>
              </a:tr>
              <a:tr h="370839">
                <a:tc vMerge="1">
                  <a:txBody>
                    <a:bodyPr/>
                    <a:lstStyle/>
                    <a:p>
                      <a:pPr/>
                    </a:p>
                  </a:txBody>
                  <a:tcPr marL="0" marR="0" marB="0" marT="0">
                    <a:lnL w="12700">
                      <a:solidFill>
                        <a:srgbClr val="7A9799"/>
                      </a:solidFill>
                      <a:prstDash val="solid"/>
                    </a:lnL>
                    <a:lnR w="12700">
                      <a:solidFill>
                        <a:srgbClr val="D16248"/>
                      </a:solidFill>
                      <a:prstDash val="solid"/>
                    </a:lnR>
                    <a:lnT w="12700">
                      <a:solidFill>
                        <a:srgbClr val="7A9799"/>
                      </a:solidFill>
                      <a:prstDash val="solid"/>
                    </a:lnT>
                    <a:solidFill>
                      <a:srgbClr val="E9EEE8"/>
                    </a:solidFill>
                  </a:tcPr>
                </a:tc>
                <a:tc>
                  <a:txBody>
                    <a:bodyPr/>
                    <a:lstStyle/>
                    <a:p>
                      <a:pPr marL="91440">
                        <a:lnSpc>
                          <a:spcPct val="100000"/>
                        </a:lnSpc>
                        <a:spcBef>
                          <a:spcPts val="300"/>
                        </a:spcBef>
                      </a:pPr>
                      <a:r>
                        <a:rPr dirty="0" sz="1800">
                          <a:latin typeface="Times New Roman"/>
                          <a:cs typeface="Times New Roman"/>
                        </a:rPr>
                        <a:t>Separate </a:t>
                      </a:r>
                      <a:r>
                        <a:rPr dirty="0" sz="1800" spc="-5">
                          <a:latin typeface="Times New Roman"/>
                          <a:cs typeface="Times New Roman"/>
                        </a:rPr>
                        <a:t>division </a:t>
                      </a:r>
                      <a:r>
                        <a:rPr dirty="0" sz="1800">
                          <a:latin typeface="Times New Roman"/>
                          <a:cs typeface="Times New Roman"/>
                        </a:rPr>
                        <a:t>students, </a:t>
                      </a:r>
                      <a:r>
                        <a:rPr dirty="0" sz="1800" spc="-5">
                          <a:latin typeface="Times New Roman"/>
                          <a:cs typeface="Times New Roman"/>
                        </a:rPr>
                        <a:t>if applicable</a:t>
                      </a:r>
                      <a:r>
                        <a:rPr dirty="0" sz="1800" spc="15">
                          <a:latin typeface="Times New Roman"/>
                          <a:cs typeface="Times New Roman"/>
                        </a:rPr>
                        <a:t> </a:t>
                      </a:r>
                      <a:r>
                        <a:rPr dirty="0" sz="1800" spc="-5">
                          <a:latin typeface="Times New Roman"/>
                          <a:cs typeface="Times New Roman"/>
                        </a:rPr>
                        <a:t>(N3)</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vMerge="1">
                  <a:txBody>
                    <a:bodyPr/>
                    <a:lstStyle/>
                    <a:p>
                      <a:pPr/>
                    </a:p>
                  </a:txBody>
                  <a:tcPr marL="0" marR="0" marB="0" marT="0">
                    <a:lnL w="12700">
                      <a:solidFill>
                        <a:srgbClr val="D16248"/>
                      </a:solidFill>
                      <a:prstDash val="solid"/>
                    </a:lnL>
                    <a:lnR w="12700">
                      <a:solidFill>
                        <a:srgbClr val="7A9799"/>
                      </a:solidFill>
                      <a:prstDash val="solid"/>
                    </a:lnR>
                    <a:lnT w="12700">
                      <a:solidFill>
                        <a:srgbClr val="7A9799"/>
                      </a:solidFill>
                      <a:prstDash val="solid"/>
                    </a:lnT>
                    <a:solidFill>
                      <a:srgbClr val="E9EEE8"/>
                    </a:solidFill>
                  </a:tcPr>
                </a:tc>
              </a:tr>
              <a:tr h="370839">
                <a:tc vMerge="1">
                  <a:txBody>
                    <a:bodyPr/>
                    <a:lstStyle/>
                    <a:p>
                      <a:pPr/>
                    </a:p>
                  </a:txBody>
                  <a:tcPr marL="0" marR="0" marB="0" marT="0">
                    <a:lnL w="12700">
                      <a:solidFill>
                        <a:srgbClr val="7A9799"/>
                      </a:solidFill>
                      <a:prstDash val="solid"/>
                    </a:lnL>
                    <a:lnR w="12700">
                      <a:solidFill>
                        <a:srgbClr val="D16248"/>
                      </a:solidFill>
                      <a:prstDash val="solid"/>
                    </a:lnR>
                    <a:lnT w="12700">
                      <a:solidFill>
                        <a:srgbClr val="7A9799"/>
                      </a:solidFill>
                      <a:prstDash val="solid"/>
                    </a:lnT>
                    <a:solidFill>
                      <a:srgbClr val="E9EEE8"/>
                    </a:solidFill>
                  </a:tcPr>
                </a:tc>
                <a:tc>
                  <a:txBody>
                    <a:bodyPr/>
                    <a:lstStyle/>
                    <a:p>
                      <a:pPr marL="91440">
                        <a:lnSpc>
                          <a:spcPct val="100000"/>
                        </a:lnSpc>
                        <a:spcBef>
                          <a:spcPts val="300"/>
                        </a:spcBef>
                      </a:pPr>
                      <a:r>
                        <a:rPr dirty="0" sz="1800" spc="-30">
                          <a:latin typeface="Times New Roman"/>
                          <a:cs typeface="Times New Roman"/>
                        </a:rPr>
                        <a:t>Total </a:t>
                      </a:r>
                      <a:r>
                        <a:rPr dirty="0" sz="1800">
                          <a:latin typeface="Times New Roman"/>
                          <a:cs typeface="Times New Roman"/>
                        </a:rPr>
                        <a:t>number of students </a:t>
                      </a:r>
                      <a:r>
                        <a:rPr dirty="0" sz="1800" spc="-5">
                          <a:latin typeface="Times New Roman"/>
                          <a:cs typeface="Times New Roman"/>
                        </a:rPr>
                        <a:t>admitted in </a:t>
                      </a:r>
                      <a:r>
                        <a:rPr dirty="0" sz="1800">
                          <a:latin typeface="Times New Roman"/>
                          <a:cs typeface="Times New Roman"/>
                        </a:rPr>
                        <a:t>the Program </a:t>
                      </a:r>
                      <a:r>
                        <a:rPr dirty="0" sz="1800" spc="-5">
                          <a:latin typeface="Times New Roman"/>
                          <a:cs typeface="Times New Roman"/>
                        </a:rPr>
                        <a:t>(N1 </a:t>
                      </a:r>
                      <a:r>
                        <a:rPr dirty="0" sz="1800">
                          <a:latin typeface="Times New Roman"/>
                          <a:cs typeface="Times New Roman"/>
                        </a:rPr>
                        <a:t>+ </a:t>
                      </a:r>
                      <a:r>
                        <a:rPr dirty="0" sz="1800" spc="-5">
                          <a:latin typeface="Times New Roman"/>
                          <a:cs typeface="Times New Roman"/>
                        </a:rPr>
                        <a:t>N2 </a:t>
                      </a:r>
                      <a:r>
                        <a:rPr dirty="0" sz="1800">
                          <a:latin typeface="Times New Roman"/>
                          <a:cs typeface="Times New Roman"/>
                        </a:rPr>
                        <a:t>+</a:t>
                      </a:r>
                      <a:r>
                        <a:rPr dirty="0" sz="1800" spc="30">
                          <a:latin typeface="Times New Roman"/>
                          <a:cs typeface="Times New Roman"/>
                        </a:rPr>
                        <a:t> </a:t>
                      </a:r>
                      <a:r>
                        <a:rPr dirty="0" sz="1800" spc="-5">
                          <a:latin typeface="Times New Roman"/>
                          <a:cs typeface="Times New Roman"/>
                        </a:rPr>
                        <a:t>N3)</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vMerge="1">
                  <a:txBody>
                    <a:bodyPr/>
                    <a:lstStyle/>
                    <a:p>
                      <a:pPr/>
                    </a:p>
                  </a:txBody>
                  <a:tcPr marL="0" marR="0" marB="0" marT="0">
                    <a:lnL w="12700">
                      <a:solidFill>
                        <a:srgbClr val="D16248"/>
                      </a:solidFill>
                      <a:prstDash val="solid"/>
                    </a:lnL>
                    <a:lnR w="12700">
                      <a:solidFill>
                        <a:srgbClr val="7A9799"/>
                      </a:solidFill>
                      <a:prstDash val="solid"/>
                    </a:lnR>
                    <a:lnT w="12700">
                      <a:solidFill>
                        <a:srgbClr val="7A9799"/>
                      </a:solidFill>
                      <a:prstDash val="solid"/>
                    </a:lnT>
                    <a:solidFill>
                      <a:srgbClr val="E9EEE8"/>
                    </a:solidFill>
                  </a:tcPr>
                </a:tc>
              </a:tr>
              <a:tr h="1725168">
                <a:tc gridSpan="6">
                  <a:txBody>
                    <a:bodyPr/>
                    <a:lstStyle/>
                    <a:p>
                      <a:pPr>
                        <a:lnSpc>
                          <a:spcPct val="100000"/>
                        </a:lnSpc>
                      </a:pPr>
                      <a:endParaRPr sz="1800">
                        <a:latin typeface="Times New Roman"/>
                        <a:cs typeface="Times New Roman"/>
                      </a:endParaRPr>
                    </a:p>
                  </a:txBody>
                  <a:tcPr marL="0" marR="0" marB="0" marT="0">
                    <a:lnL w="12700">
                      <a:solidFill>
                        <a:srgbClr val="7A9799"/>
                      </a:solidFill>
                      <a:prstDash val="solid"/>
                    </a:lnL>
                    <a:lnR w="12700">
                      <a:solidFill>
                        <a:srgbClr val="7A9799"/>
                      </a:solidFill>
                      <a:prstDash val="solid"/>
                    </a:lnR>
                    <a:solidFill>
                      <a:srgbClr val="E9EEE8"/>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314325">
                <a:tc gridSpan="6">
                  <a:txBody>
                    <a:bodyPr/>
                    <a:lstStyle/>
                    <a:p>
                      <a:pPr>
                        <a:lnSpc>
                          <a:spcPct val="100000"/>
                        </a:lnSpc>
                      </a:pPr>
                      <a:endParaRPr sz="1800">
                        <a:latin typeface="Times New Roman"/>
                        <a:cs typeface="Times New Roman"/>
                      </a:endParaRPr>
                    </a:p>
                  </a:txBody>
                  <a:tcPr marL="0" marR="0" marB="0" marT="0">
                    <a:lnL w="12700">
                      <a:solidFill>
                        <a:srgbClr val="7A9799"/>
                      </a:solidFill>
                      <a:prstDash val="solid"/>
                    </a:lnL>
                    <a:lnR w="12700">
                      <a:solidFill>
                        <a:srgbClr val="7A9799"/>
                      </a:solidFill>
                      <a:prstDash val="solid"/>
                    </a:lnR>
                    <a:lnB w="12700">
                      <a:solidFill>
                        <a:srgbClr val="7A9799"/>
                      </a:solidFill>
                      <a:prstDash val="solid"/>
                    </a:lnB>
                    <a:solidFill>
                      <a:srgbClr val="8BACAD"/>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165354" y="6697980"/>
            <a:ext cx="9575800" cy="7620"/>
          </a:xfrm>
          <a:custGeom>
            <a:avLst/>
            <a:gdLst/>
            <a:ahLst/>
            <a:cxnLst/>
            <a:rect l="l" t="t" r="r" b="b"/>
            <a:pathLst>
              <a:path w="9575800" h="7620">
                <a:moveTo>
                  <a:pt x="0" y="7619"/>
                </a:moveTo>
                <a:lnTo>
                  <a:pt x="9575292" y="7619"/>
                </a:lnTo>
                <a:lnTo>
                  <a:pt x="9575292" y="0"/>
                </a:lnTo>
                <a:lnTo>
                  <a:pt x="0" y="0"/>
                </a:lnTo>
                <a:lnTo>
                  <a:pt x="0" y="7619"/>
                </a:lnTo>
                <a:close/>
              </a:path>
            </a:pathLst>
          </a:custGeom>
          <a:solidFill>
            <a:srgbClr val="E9EEE8"/>
          </a:solidFill>
        </p:spPr>
        <p:txBody>
          <a:bodyPr wrap="square" lIns="0" tIns="0" rIns="0" bIns="0" rtlCol="0"/>
          <a:lstStyle/>
          <a:p/>
        </p:txBody>
      </p:sp>
      <p:sp>
        <p:nvSpPr>
          <p:cNvPr id="4" name="object 4"/>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5" name="object 5"/>
          <p:cNvGrpSpPr/>
          <p:nvPr/>
        </p:nvGrpSpPr>
        <p:grpSpPr>
          <a:xfrm>
            <a:off x="0" y="0"/>
            <a:ext cx="9906000" cy="6858000"/>
            <a:chOff x="0" y="0"/>
            <a:chExt cx="9906000" cy="6858000"/>
          </a:xfrm>
        </p:grpSpPr>
        <p:sp>
          <p:nvSpPr>
            <p:cNvPr id="6" name="object 6"/>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393698"/>
                  </a:lnTo>
                  <a:lnTo>
                    <a:pt x="0" y="6858000"/>
                  </a:lnTo>
                  <a:lnTo>
                    <a:pt x="165354" y="6858000"/>
                  </a:lnTo>
                  <a:lnTo>
                    <a:pt x="165354" y="1393698"/>
                  </a:lnTo>
                  <a:lnTo>
                    <a:pt x="9740646" y="1393698"/>
                  </a:lnTo>
                  <a:lnTo>
                    <a:pt x="9740646" y="6858000"/>
                  </a:lnTo>
                  <a:lnTo>
                    <a:pt x="9906000" y="6858000"/>
                  </a:lnTo>
                  <a:lnTo>
                    <a:pt x="9906000" y="1393698"/>
                  </a:lnTo>
                  <a:lnTo>
                    <a:pt x="9906000" y="0"/>
                  </a:lnTo>
                  <a:close/>
                </a:path>
              </a:pathLst>
            </a:custGeom>
            <a:solidFill>
              <a:srgbClr val="FFFFFF"/>
            </a:solidFill>
          </p:spPr>
          <p:txBody>
            <a:bodyPr wrap="square" lIns="0" tIns="0" rIns="0" bIns="0" rtlCol="0"/>
            <a:lstStyle/>
            <a:p/>
          </p:txBody>
        </p:sp>
        <p:sp>
          <p:nvSpPr>
            <p:cNvPr id="7" name="object 7"/>
            <p:cNvSpPr/>
            <p:nvPr/>
          </p:nvSpPr>
          <p:spPr>
            <a:xfrm>
              <a:off x="161544" y="6388608"/>
              <a:ext cx="9569450" cy="309880"/>
            </a:xfrm>
            <a:custGeom>
              <a:avLst/>
              <a:gdLst/>
              <a:ahLst/>
              <a:cxnLst/>
              <a:rect l="l" t="t" r="r" b="b"/>
              <a:pathLst>
                <a:path w="9569450" h="309879">
                  <a:moveTo>
                    <a:pt x="9569196" y="0"/>
                  </a:moveTo>
                  <a:lnTo>
                    <a:pt x="0" y="0"/>
                  </a:lnTo>
                  <a:lnTo>
                    <a:pt x="0" y="309371"/>
                  </a:lnTo>
                  <a:lnTo>
                    <a:pt x="9569196" y="309371"/>
                  </a:lnTo>
                  <a:lnTo>
                    <a:pt x="9569196" y="0"/>
                  </a:lnTo>
                  <a:close/>
                </a:path>
              </a:pathLst>
            </a:custGeom>
            <a:solidFill>
              <a:srgbClr val="8BACAD"/>
            </a:solidFill>
          </p:spPr>
          <p:txBody>
            <a:bodyPr wrap="square" lIns="0" tIns="0" rIns="0" bIns="0" rtlCol="0"/>
            <a:lstStyle/>
            <a:p/>
          </p:txBody>
        </p:sp>
        <p:sp>
          <p:nvSpPr>
            <p:cNvPr id="8" name="object 8"/>
            <p:cNvSpPr/>
            <p:nvPr/>
          </p:nvSpPr>
          <p:spPr>
            <a:xfrm>
              <a:off x="165735" y="155829"/>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9" name="object 9"/>
            <p:cNvSpPr/>
            <p:nvPr/>
          </p:nvSpPr>
          <p:spPr>
            <a:xfrm>
              <a:off x="165735" y="1277492"/>
              <a:ext cx="9569450" cy="0"/>
            </a:xfrm>
            <a:custGeom>
              <a:avLst/>
              <a:gdLst/>
              <a:ahLst/>
              <a:cxnLst/>
              <a:rect l="l" t="t" r="r" b="b"/>
              <a:pathLst>
                <a:path w="9569450" h="0">
                  <a:moveTo>
                    <a:pt x="0" y="0"/>
                  </a:moveTo>
                  <a:lnTo>
                    <a:pt x="9569196" y="0"/>
                  </a:lnTo>
                </a:path>
              </a:pathLst>
            </a:custGeom>
            <a:ln w="9906">
              <a:solidFill>
                <a:srgbClr val="7A9799"/>
              </a:solidFill>
              <a:prstDash val="sysDash"/>
            </a:ln>
          </p:spPr>
          <p:txBody>
            <a:bodyPr wrap="square" lIns="0" tIns="0" rIns="0" bIns="0" rtlCol="0"/>
            <a:lstStyle/>
            <a:p/>
          </p:txBody>
        </p:sp>
        <p:sp>
          <p:nvSpPr>
            <p:cNvPr id="10" name="object 10"/>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11" name="object 11"/>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12" name="object 12"/>
          <p:cNvSpPr txBox="1">
            <a:spLocks noGrp="1"/>
          </p:cNvSpPr>
          <p:nvPr>
            <p:ph type="title"/>
          </p:nvPr>
        </p:nvSpPr>
        <p:spPr>
          <a:xfrm>
            <a:off x="3924046" y="413258"/>
            <a:ext cx="2051050" cy="528320"/>
          </a:xfrm>
          <a:prstGeom prst="rect"/>
        </p:spPr>
        <p:txBody>
          <a:bodyPr wrap="square" lIns="0" tIns="12700" rIns="0" bIns="0" rtlCol="0" vert="horz">
            <a:spAutoFit/>
          </a:bodyPr>
          <a:lstStyle/>
          <a:p>
            <a:pPr marL="12700">
              <a:lnSpc>
                <a:spcPct val="100000"/>
              </a:lnSpc>
              <a:spcBef>
                <a:spcPts val="100"/>
              </a:spcBef>
            </a:pPr>
            <a:r>
              <a:rPr dirty="0" sz="3300" spc="-5">
                <a:solidFill>
                  <a:srgbClr val="7A9799"/>
                </a:solidFill>
                <a:latin typeface="Georgia"/>
                <a:cs typeface="Georgia"/>
              </a:rPr>
              <a:t>Data</a:t>
            </a:r>
            <a:r>
              <a:rPr dirty="0" sz="3300" spc="-90">
                <a:solidFill>
                  <a:srgbClr val="7A9799"/>
                </a:solidFill>
                <a:latin typeface="Georgia"/>
                <a:cs typeface="Georgia"/>
              </a:rPr>
              <a:t> </a:t>
            </a:r>
            <a:r>
              <a:rPr dirty="0" sz="3300" spc="-5">
                <a:solidFill>
                  <a:srgbClr val="7A9799"/>
                </a:solidFill>
                <a:latin typeface="Georgia"/>
                <a:cs typeface="Georgia"/>
              </a:rPr>
              <a:t>Entry</a:t>
            </a:r>
            <a:endParaRPr sz="3300">
              <a:latin typeface="Georgia"/>
              <a:cs typeface="Georgia"/>
            </a:endParaRPr>
          </a:p>
        </p:txBody>
      </p:sp>
      <p:sp>
        <p:nvSpPr>
          <p:cNvPr id="13" name="object 13"/>
          <p:cNvSpPr/>
          <p:nvPr/>
        </p:nvSpPr>
        <p:spPr>
          <a:xfrm>
            <a:off x="0" y="1371600"/>
            <a:ext cx="9905999" cy="4114800"/>
          </a:xfrm>
          <a:prstGeom prst="rect">
            <a:avLst/>
          </a:prstGeom>
          <a:blipFill>
            <a:blip r:embed="rId2" cstate="print"/>
            <a:stretch>
              <a:fillRect/>
            </a:stretch>
          </a:blipFill>
        </p:spPr>
        <p:txBody>
          <a:bodyPr wrap="square" lIns="0" tIns="0" rIns="0" bIns="0" rtlCol="0"/>
          <a:lstStyle/>
          <a:p/>
        </p:txBody>
      </p:sp>
      <p:sp>
        <p:nvSpPr>
          <p:cNvPr id="14" name="object 14"/>
          <p:cNvSpPr txBox="1"/>
          <p:nvPr/>
        </p:nvSpPr>
        <p:spPr>
          <a:xfrm>
            <a:off x="6233414" y="4761991"/>
            <a:ext cx="446405" cy="330200"/>
          </a:xfrm>
          <a:prstGeom prst="rect">
            <a:avLst/>
          </a:prstGeom>
        </p:spPr>
        <p:txBody>
          <a:bodyPr wrap="square" lIns="0" tIns="12065" rIns="0" bIns="0" rtlCol="0" vert="horz">
            <a:spAutoFit/>
          </a:bodyPr>
          <a:lstStyle/>
          <a:p>
            <a:pPr marL="12700">
              <a:lnSpc>
                <a:spcPct val="100000"/>
              </a:lnSpc>
              <a:spcBef>
                <a:spcPts val="95"/>
              </a:spcBef>
            </a:pPr>
            <a:r>
              <a:rPr dirty="0" sz="2000" spc="-5">
                <a:latin typeface="Georgia"/>
                <a:cs typeface="Georgia"/>
              </a:rPr>
              <a:t>100</a:t>
            </a:r>
            <a:endParaRPr sz="2000">
              <a:latin typeface="Georgia"/>
              <a:cs typeface="Georgia"/>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54" y="1393697"/>
            <a:ext cx="9575800" cy="4994910"/>
          </a:xfrm>
          <a:custGeom>
            <a:avLst/>
            <a:gdLst/>
            <a:ahLst/>
            <a:cxnLst/>
            <a:rect l="l" t="t" r="r" b="b"/>
            <a:pathLst>
              <a:path w="9575800" h="4994910">
                <a:moveTo>
                  <a:pt x="0" y="4994910"/>
                </a:moveTo>
                <a:lnTo>
                  <a:pt x="9575292" y="4994910"/>
                </a:lnTo>
                <a:lnTo>
                  <a:pt x="9575292" y="0"/>
                </a:lnTo>
                <a:lnTo>
                  <a:pt x="0" y="0"/>
                </a:lnTo>
                <a:lnTo>
                  <a:pt x="0" y="4994910"/>
                </a:lnTo>
                <a:close/>
              </a:path>
            </a:pathLst>
          </a:custGeom>
          <a:solidFill>
            <a:srgbClr val="E9EEE8"/>
          </a:solidFill>
        </p:spPr>
        <p:txBody>
          <a:bodyPr wrap="square" lIns="0" tIns="0" rIns="0" bIns="0" rtlCol="0"/>
          <a:lstStyle/>
          <a:p/>
        </p:txBody>
      </p:sp>
      <p:sp>
        <p:nvSpPr>
          <p:cNvPr id="3" name="object 3"/>
          <p:cNvSpPr/>
          <p:nvPr/>
        </p:nvSpPr>
        <p:spPr>
          <a:xfrm>
            <a:off x="0" y="0"/>
            <a:ext cx="9906000" cy="1393825"/>
          </a:xfrm>
          <a:custGeom>
            <a:avLst/>
            <a:gdLst/>
            <a:ahLst/>
            <a:cxnLst/>
            <a:rect l="l" t="t" r="r" b="b"/>
            <a:pathLst>
              <a:path w="9906000" h="1393825">
                <a:moveTo>
                  <a:pt x="9906000" y="0"/>
                </a:moveTo>
                <a:lnTo>
                  <a:pt x="0" y="0"/>
                </a:lnTo>
                <a:lnTo>
                  <a:pt x="0" y="1393698"/>
                </a:lnTo>
                <a:lnTo>
                  <a:pt x="9906000" y="1393698"/>
                </a:lnTo>
                <a:lnTo>
                  <a:pt x="9906000" y="0"/>
                </a:lnTo>
                <a:close/>
              </a:path>
            </a:pathLst>
          </a:custGeom>
          <a:solidFill>
            <a:srgbClr val="FFFFFF"/>
          </a:solidFill>
        </p:spPr>
        <p:txBody>
          <a:bodyPr wrap="square" lIns="0" tIns="0" rIns="0" bIns="0" rtlCol="0"/>
          <a:lstStyle/>
          <a:p/>
        </p:txBody>
      </p:sp>
      <p:grpSp>
        <p:nvGrpSpPr>
          <p:cNvPr id="4" name="object 4"/>
          <p:cNvGrpSpPr/>
          <p:nvPr/>
        </p:nvGrpSpPr>
        <p:grpSpPr>
          <a:xfrm>
            <a:off x="4623053" y="956310"/>
            <a:ext cx="660400" cy="609600"/>
            <a:chOff x="4623053" y="956310"/>
            <a:chExt cx="660400" cy="609600"/>
          </a:xfrm>
        </p:grpSpPr>
        <p:sp>
          <p:nvSpPr>
            <p:cNvPr id="5" name="object 5"/>
            <p:cNvSpPr/>
            <p:nvPr/>
          </p:nvSpPr>
          <p:spPr>
            <a:xfrm>
              <a:off x="4623054" y="956309"/>
              <a:ext cx="660400" cy="609600"/>
            </a:xfrm>
            <a:custGeom>
              <a:avLst/>
              <a:gdLst/>
              <a:ahLst/>
              <a:cxnLst/>
              <a:rect l="l" t="t" r="r" b="b"/>
              <a:pathLst>
                <a:path w="660400" h="609600">
                  <a:moveTo>
                    <a:pt x="659892" y="304800"/>
                  </a:moveTo>
                  <a:lnTo>
                    <a:pt x="656310" y="259778"/>
                  </a:lnTo>
                  <a:lnTo>
                    <a:pt x="645922" y="216801"/>
                  </a:lnTo>
                  <a:lnTo>
                    <a:pt x="629221" y="176339"/>
                  </a:lnTo>
                  <a:lnTo>
                    <a:pt x="606729" y="138861"/>
                  </a:lnTo>
                  <a:lnTo>
                    <a:pt x="578967" y="104863"/>
                  </a:lnTo>
                  <a:lnTo>
                    <a:pt x="546417" y="74790"/>
                  </a:lnTo>
                  <a:lnTo>
                    <a:pt x="509612" y="49123"/>
                  </a:lnTo>
                  <a:lnTo>
                    <a:pt x="469049" y="28346"/>
                  </a:lnTo>
                  <a:lnTo>
                    <a:pt x="425234" y="12915"/>
                  </a:lnTo>
                  <a:lnTo>
                    <a:pt x="378701" y="3314"/>
                  </a:lnTo>
                  <a:lnTo>
                    <a:pt x="329946" y="0"/>
                  </a:lnTo>
                  <a:lnTo>
                    <a:pt x="281178" y="3314"/>
                  </a:lnTo>
                  <a:lnTo>
                    <a:pt x="234645" y="12915"/>
                  </a:lnTo>
                  <a:lnTo>
                    <a:pt x="190830" y="28346"/>
                  </a:lnTo>
                  <a:lnTo>
                    <a:pt x="150266" y="49123"/>
                  </a:lnTo>
                  <a:lnTo>
                    <a:pt x="113461" y="74790"/>
                  </a:lnTo>
                  <a:lnTo>
                    <a:pt x="80911" y="104863"/>
                  </a:lnTo>
                  <a:lnTo>
                    <a:pt x="53149" y="138861"/>
                  </a:lnTo>
                  <a:lnTo>
                    <a:pt x="30657" y="176339"/>
                  </a:lnTo>
                  <a:lnTo>
                    <a:pt x="13957" y="216801"/>
                  </a:lnTo>
                  <a:lnTo>
                    <a:pt x="3568" y="259778"/>
                  </a:lnTo>
                  <a:lnTo>
                    <a:pt x="0" y="304800"/>
                  </a:lnTo>
                  <a:lnTo>
                    <a:pt x="3568" y="349834"/>
                  </a:lnTo>
                  <a:lnTo>
                    <a:pt x="13957" y="392811"/>
                  </a:lnTo>
                  <a:lnTo>
                    <a:pt x="30657" y="433273"/>
                  </a:lnTo>
                  <a:lnTo>
                    <a:pt x="53149" y="470750"/>
                  </a:lnTo>
                  <a:lnTo>
                    <a:pt x="80911" y="504748"/>
                  </a:lnTo>
                  <a:lnTo>
                    <a:pt x="113461" y="534822"/>
                  </a:lnTo>
                  <a:lnTo>
                    <a:pt x="150266" y="560489"/>
                  </a:lnTo>
                  <a:lnTo>
                    <a:pt x="190830" y="581266"/>
                  </a:lnTo>
                  <a:lnTo>
                    <a:pt x="234645" y="596696"/>
                  </a:lnTo>
                  <a:lnTo>
                    <a:pt x="281178" y="606298"/>
                  </a:lnTo>
                  <a:lnTo>
                    <a:pt x="329946" y="609600"/>
                  </a:lnTo>
                  <a:lnTo>
                    <a:pt x="378701" y="606298"/>
                  </a:lnTo>
                  <a:lnTo>
                    <a:pt x="425234" y="596696"/>
                  </a:lnTo>
                  <a:lnTo>
                    <a:pt x="469049" y="581266"/>
                  </a:lnTo>
                  <a:lnTo>
                    <a:pt x="509612" y="560489"/>
                  </a:lnTo>
                  <a:lnTo>
                    <a:pt x="546417" y="534822"/>
                  </a:lnTo>
                  <a:lnTo>
                    <a:pt x="578967" y="504748"/>
                  </a:lnTo>
                  <a:lnTo>
                    <a:pt x="606729" y="470750"/>
                  </a:lnTo>
                  <a:lnTo>
                    <a:pt x="629221" y="433273"/>
                  </a:lnTo>
                  <a:lnTo>
                    <a:pt x="645922" y="392811"/>
                  </a:lnTo>
                  <a:lnTo>
                    <a:pt x="656310" y="349834"/>
                  </a:lnTo>
                  <a:lnTo>
                    <a:pt x="659892" y="304800"/>
                  </a:lnTo>
                  <a:close/>
                </a:path>
              </a:pathLst>
            </a:custGeom>
            <a:solidFill>
              <a:srgbClr val="FFFFFF"/>
            </a:solidFill>
          </p:spPr>
          <p:txBody>
            <a:bodyPr wrap="square" lIns="0" tIns="0" rIns="0" bIns="0" rtlCol="0"/>
            <a:lstStyle/>
            <a:p/>
          </p:txBody>
        </p:sp>
        <p:sp>
          <p:nvSpPr>
            <p:cNvPr id="6" name="object 6"/>
            <p:cNvSpPr/>
            <p:nvPr/>
          </p:nvSpPr>
          <p:spPr>
            <a:xfrm>
              <a:off x="4700015" y="1026160"/>
              <a:ext cx="506730" cy="471170"/>
            </a:xfrm>
            <a:custGeom>
              <a:avLst/>
              <a:gdLst/>
              <a:ahLst/>
              <a:cxnLst/>
              <a:rect l="l" t="t" r="r" b="b"/>
              <a:pathLst>
                <a:path w="506729" h="471169">
                  <a:moveTo>
                    <a:pt x="252222" y="0"/>
                  </a:moveTo>
                  <a:lnTo>
                    <a:pt x="201549" y="5080"/>
                  </a:lnTo>
                  <a:lnTo>
                    <a:pt x="154305" y="19050"/>
                  </a:lnTo>
                  <a:lnTo>
                    <a:pt x="111506" y="40640"/>
                  </a:lnTo>
                  <a:lnTo>
                    <a:pt x="74168" y="69850"/>
                  </a:lnTo>
                  <a:lnTo>
                    <a:pt x="43180" y="104140"/>
                  </a:lnTo>
                  <a:lnTo>
                    <a:pt x="19685" y="144780"/>
                  </a:lnTo>
                  <a:lnTo>
                    <a:pt x="5080" y="189230"/>
                  </a:lnTo>
                  <a:lnTo>
                    <a:pt x="0" y="236220"/>
                  </a:lnTo>
                  <a:lnTo>
                    <a:pt x="381" y="248920"/>
                  </a:lnTo>
                  <a:lnTo>
                    <a:pt x="12064" y="307340"/>
                  </a:lnTo>
                  <a:lnTo>
                    <a:pt x="31750" y="350520"/>
                  </a:lnTo>
                  <a:lnTo>
                    <a:pt x="59309" y="387350"/>
                  </a:lnTo>
                  <a:lnTo>
                    <a:pt x="93980" y="419100"/>
                  </a:lnTo>
                  <a:lnTo>
                    <a:pt x="134366" y="444500"/>
                  </a:lnTo>
                  <a:lnTo>
                    <a:pt x="179832" y="462280"/>
                  </a:lnTo>
                  <a:lnTo>
                    <a:pt x="228854" y="471170"/>
                  </a:lnTo>
                  <a:lnTo>
                    <a:pt x="280288" y="471170"/>
                  </a:lnTo>
                  <a:lnTo>
                    <a:pt x="305054" y="467360"/>
                  </a:lnTo>
                  <a:lnTo>
                    <a:pt x="329311" y="461010"/>
                  </a:lnTo>
                  <a:lnTo>
                    <a:pt x="348572" y="454660"/>
                  </a:lnTo>
                  <a:lnTo>
                    <a:pt x="253746" y="454660"/>
                  </a:lnTo>
                  <a:lnTo>
                    <a:pt x="229616" y="453390"/>
                  </a:lnTo>
                  <a:lnTo>
                    <a:pt x="183642" y="445770"/>
                  </a:lnTo>
                  <a:lnTo>
                    <a:pt x="141350" y="429260"/>
                  </a:lnTo>
                  <a:lnTo>
                    <a:pt x="103632" y="405130"/>
                  </a:lnTo>
                  <a:lnTo>
                    <a:pt x="71500" y="375920"/>
                  </a:lnTo>
                  <a:lnTo>
                    <a:pt x="45974" y="341630"/>
                  </a:lnTo>
                  <a:lnTo>
                    <a:pt x="27939" y="302260"/>
                  </a:lnTo>
                  <a:lnTo>
                    <a:pt x="18287" y="259080"/>
                  </a:lnTo>
                  <a:lnTo>
                    <a:pt x="17018" y="236220"/>
                  </a:lnTo>
                  <a:lnTo>
                    <a:pt x="17272" y="224790"/>
                  </a:lnTo>
                  <a:lnTo>
                    <a:pt x="27559" y="171450"/>
                  </a:lnTo>
                  <a:lnTo>
                    <a:pt x="45466" y="132080"/>
                  </a:lnTo>
                  <a:lnTo>
                    <a:pt x="70866" y="96520"/>
                  </a:lnTo>
                  <a:lnTo>
                    <a:pt x="102870" y="67310"/>
                  </a:lnTo>
                  <a:lnTo>
                    <a:pt x="140588" y="43180"/>
                  </a:lnTo>
                  <a:lnTo>
                    <a:pt x="182880" y="26670"/>
                  </a:lnTo>
                  <a:lnTo>
                    <a:pt x="228854" y="17780"/>
                  </a:lnTo>
                  <a:lnTo>
                    <a:pt x="350266" y="17780"/>
                  </a:lnTo>
                  <a:lnTo>
                    <a:pt x="327025" y="10160"/>
                  </a:lnTo>
                  <a:lnTo>
                    <a:pt x="302895" y="5080"/>
                  </a:lnTo>
                  <a:lnTo>
                    <a:pt x="277875" y="1270"/>
                  </a:lnTo>
                  <a:lnTo>
                    <a:pt x="252222" y="0"/>
                  </a:lnTo>
                  <a:close/>
                </a:path>
                <a:path w="506729" h="471169">
                  <a:moveTo>
                    <a:pt x="350266" y="17780"/>
                  </a:moveTo>
                  <a:lnTo>
                    <a:pt x="277113" y="17780"/>
                  </a:lnTo>
                  <a:lnTo>
                    <a:pt x="300482" y="21590"/>
                  </a:lnTo>
                  <a:lnTo>
                    <a:pt x="323088" y="26670"/>
                  </a:lnTo>
                  <a:lnTo>
                    <a:pt x="365506" y="43180"/>
                  </a:lnTo>
                  <a:lnTo>
                    <a:pt x="403225" y="67310"/>
                  </a:lnTo>
                  <a:lnTo>
                    <a:pt x="435229" y="96520"/>
                  </a:lnTo>
                  <a:lnTo>
                    <a:pt x="460756" y="130810"/>
                  </a:lnTo>
                  <a:lnTo>
                    <a:pt x="478917" y="170180"/>
                  </a:lnTo>
                  <a:lnTo>
                    <a:pt x="488442" y="213360"/>
                  </a:lnTo>
                  <a:lnTo>
                    <a:pt x="489712" y="236220"/>
                  </a:lnTo>
                  <a:lnTo>
                    <a:pt x="489458" y="247650"/>
                  </a:lnTo>
                  <a:lnTo>
                    <a:pt x="479171" y="300990"/>
                  </a:lnTo>
                  <a:lnTo>
                    <a:pt x="461263" y="340360"/>
                  </a:lnTo>
                  <a:lnTo>
                    <a:pt x="435863" y="374650"/>
                  </a:lnTo>
                  <a:lnTo>
                    <a:pt x="403860" y="405130"/>
                  </a:lnTo>
                  <a:lnTo>
                    <a:pt x="366268" y="427990"/>
                  </a:lnTo>
                  <a:lnTo>
                    <a:pt x="323850" y="444500"/>
                  </a:lnTo>
                  <a:lnTo>
                    <a:pt x="277875" y="453390"/>
                  </a:lnTo>
                  <a:lnTo>
                    <a:pt x="253746" y="454660"/>
                  </a:lnTo>
                  <a:lnTo>
                    <a:pt x="348572" y="454660"/>
                  </a:lnTo>
                  <a:lnTo>
                    <a:pt x="395350" y="431800"/>
                  </a:lnTo>
                  <a:lnTo>
                    <a:pt x="432688" y="402590"/>
                  </a:lnTo>
                  <a:lnTo>
                    <a:pt x="463676" y="367030"/>
                  </a:lnTo>
                  <a:lnTo>
                    <a:pt x="487045" y="327660"/>
                  </a:lnTo>
                  <a:lnTo>
                    <a:pt x="501650" y="283210"/>
                  </a:lnTo>
                  <a:lnTo>
                    <a:pt x="506730" y="234950"/>
                  </a:lnTo>
                  <a:lnTo>
                    <a:pt x="506349" y="223520"/>
                  </a:lnTo>
                  <a:lnTo>
                    <a:pt x="494664" y="163830"/>
                  </a:lnTo>
                  <a:lnTo>
                    <a:pt x="474980" y="121920"/>
                  </a:lnTo>
                  <a:lnTo>
                    <a:pt x="447421" y="83820"/>
                  </a:lnTo>
                  <a:lnTo>
                    <a:pt x="412876" y="52070"/>
                  </a:lnTo>
                  <a:lnTo>
                    <a:pt x="372363" y="27940"/>
                  </a:lnTo>
                  <a:lnTo>
                    <a:pt x="350266" y="17780"/>
                  </a:lnTo>
                  <a:close/>
                </a:path>
                <a:path w="506729" h="471169">
                  <a:moveTo>
                    <a:pt x="253746" y="34290"/>
                  </a:moveTo>
                  <a:lnTo>
                    <a:pt x="209423" y="38100"/>
                  </a:lnTo>
                  <a:lnTo>
                    <a:pt x="168148" y="49530"/>
                  </a:lnTo>
                  <a:lnTo>
                    <a:pt x="130810" y="68580"/>
                  </a:lnTo>
                  <a:lnTo>
                    <a:pt x="98298" y="92710"/>
                  </a:lnTo>
                  <a:lnTo>
                    <a:pt x="71628" y="123190"/>
                  </a:lnTo>
                  <a:lnTo>
                    <a:pt x="51308" y="157480"/>
                  </a:lnTo>
                  <a:lnTo>
                    <a:pt x="38608" y="195580"/>
                  </a:lnTo>
                  <a:lnTo>
                    <a:pt x="34036" y="236220"/>
                  </a:lnTo>
                  <a:lnTo>
                    <a:pt x="34258" y="245110"/>
                  </a:lnTo>
                  <a:lnTo>
                    <a:pt x="43687" y="295910"/>
                  </a:lnTo>
                  <a:lnTo>
                    <a:pt x="60198" y="331470"/>
                  </a:lnTo>
                  <a:lnTo>
                    <a:pt x="83566" y="363220"/>
                  </a:lnTo>
                  <a:lnTo>
                    <a:pt x="113157" y="391160"/>
                  </a:lnTo>
                  <a:lnTo>
                    <a:pt x="148209" y="412750"/>
                  </a:lnTo>
                  <a:lnTo>
                    <a:pt x="187579" y="429260"/>
                  </a:lnTo>
                  <a:lnTo>
                    <a:pt x="230378" y="436880"/>
                  </a:lnTo>
                  <a:lnTo>
                    <a:pt x="252984" y="438150"/>
                  </a:lnTo>
                  <a:lnTo>
                    <a:pt x="275463" y="436880"/>
                  </a:lnTo>
                  <a:lnTo>
                    <a:pt x="318516" y="429260"/>
                  </a:lnTo>
                  <a:lnTo>
                    <a:pt x="338582" y="421640"/>
                  </a:lnTo>
                  <a:lnTo>
                    <a:pt x="341799" y="420370"/>
                  </a:lnTo>
                  <a:lnTo>
                    <a:pt x="231139" y="420370"/>
                  </a:lnTo>
                  <a:lnTo>
                    <a:pt x="211074" y="416560"/>
                  </a:lnTo>
                  <a:lnTo>
                    <a:pt x="172847" y="405130"/>
                  </a:lnTo>
                  <a:lnTo>
                    <a:pt x="122809" y="377190"/>
                  </a:lnTo>
                  <a:lnTo>
                    <a:pt x="84328" y="337820"/>
                  </a:lnTo>
                  <a:lnTo>
                    <a:pt x="59562" y="289560"/>
                  </a:lnTo>
                  <a:lnTo>
                    <a:pt x="51308" y="245110"/>
                  </a:lnTo>
                  <a:lnTo>
                    <a:pt x="51054" y="234950"/>
                  </a:lnTo>
                  <a:lnTo>
                    <a:pt x="51308" y="226060"/>
                  </a:lnTo>
                  <a:lnTo>
                    <a:pt x="60451" y="180340"/>
                  </a:lnTo>
                  <a:lnTo>
                    <a:pt x="85851" y="132080"/>
                  </a:lnTo>
                  <a:lnTo>
                    <a:pt x="124841" y="92710"/>
                  </a:lnTo>
                  <a:lnTo>
                    <a:pt x="175006" y="64770"/>
                  </a:lnTo>
                  <a:lnTo>
                    <a:pt x="213360" y="54610"/>
                  </a:lnTo>
                  <a:lnTo>
                    <a:pt x="254508" y="50800"/>
                  </a:lnTo>
                  <a:lnTo>
                    <a:pt x="339344" y="50800"/>
                  </a:lnTo>
                  <a:lnTo>
                    <a:pt x="319278" y="43180"/>
                  </a:lnTo>
                  <a:lnTo>
                    <a:pt x="298069" y="38100"/>
                  </a:lnTo>
                  <a:lnTo>
                    <a:pt x="276351" y="35560"/>
                  </a:lnTo>
                  <a:lnTo>
                    <a:pt x="253746" y="34290"/>
                  </a:lnTo>
                  <a:close/>
                </a:path>
                <a:path w="506729" h="471169">
                  <a:moveTo>
                    <a:pt x="339344" y="50800"/>
                  </a:moveTo>
                  <a:lnTo>
                    <a:pt x="254508" y="50800"/>
                  </a:lnTo>
                  <a:lnTo>
                    <a:pt x="275589" y="52070"/>
                  </a:lnTo>
                  <a:lnTo>
                    <a:pt x="315341" y="59690"/>
                  </a:lnTo>
                  <a:lnTo>
                    <a:pt x="351663" y="74930"/>
                  </a:lnTo>
                  <a:lnTo>
                    <a:pt x="398145" y="106680"/>
                  </a:lnTo>
                  <a:lnTo>
                    <a:pt x="432308" y="149860"/>
                  </a:lnTo>
                  <a:lnTo>
                    <a:pt x="451866" y="200660"/>
                  </a:lnTo>
                  <a:lnTo>
                    <a:pt x="455675" y="236220"/>
                  </a:lnTo>
                  <a:lnTo>
                    <a:pt x="455422" y="246380"/>
                  </a:lnTo>
                  <a:lnTo>
                    <a:pt x="446405" y="292100"/>
                  </a:lnTo>
                  <a:lnTo>
                    <a:pt x="421005" y="339090"/>
                  </a:lnTo>
                  <a:lnTo>
                    <a:pt x="381888" y="378460"/>
                  </a:lnTo>
                  <a:lnTo>
                    <a:pt x="349504" y="398780"/>
                  </a:lnTo>
                  <a:lnTo>
                    <a:pt x="313055" y="412750"/>
                  </a:lnTo>
                  <a:lnTo>
                    <a:pt x="273050" y="420370"/>
                  </a:lnTo>
                  <a:lnTo>
                    <a:pt x="341799" y="420370"/>
                  </a:lnTo>
                  <a:lnTo>
                    <a:pt x="392811" y="392430"/>
                  </a:lnTo>
                  <a:lnTo>
                    <a:pt x="422529" y="364490"/>
                  </a:lnTo>
                  <a:lnTo>
                    <a:pt x="446150" y="332740"/>
                  </a:lnTo>
                  <a:lnTo>
                    <a:pt x="462788" y="295910"/>
                  </a:lnTo>
                  <a:lnTo>
                    <a:pt x="471550" y="256540"/>
                  </a:lnTo>
                  <a:lnTo>
                    <a:pt x="472694" y="236220"/>
                  </a:lnTo>
                  <a:lnTo>
                    <a:pt x="472471" y="227330"/>
                  </a:lnTo>
                  <a:lnTo>
                    <a:pt x="463169" y="176530"/>
                  </a:lnTo>
                  <a:lnTo>
                    <a:pt x="446532" y="140970"/>
                  </a:lnTo>
                  <a:lnTo>
                    <a:pt x="423163" y="107950"/>
                  </a:lnTo>
                  <a:lnTo>
                    <a:pt x="393446" y="81280"/>
                  </a:lnTo>
                  <a:lnTo>
                    <a:pt x="358648" y="58420"/>
                  </a:lnTo>
                  <a:lnTo>
                    <a:pt x="339344" y="50800"/>
                  </a:lnTo>
                  <a:close/>
                </a:path>
              </a:pathLst>
            </a:custGeom>
            <a:solidFill>
              <a:srgbClr val="7A9799"/>
            </a:solidFill>
          </p:spPr>
          <p:txBody>
            <a:bodyPr wrap="square" lIns="0" tIns="0" rIns="0" bIns="0" rtlCol="0"/>
            <a:lstStyle/>
            <a:p/>
          </p:txBody>
        </p:sp>
      </p:grpSp>
      <p:sp>
        <p:nvSpPr>
          <p:cNvPr id="7" name="object 7"/>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sp>
        <p:nvSpPr>
          <p:cNvPr id="8" name="object 8"/>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9" name="object 9"/>
          <p:cNvSpPr txBox="1"/>
          <p:nvPr/>
        </p:nvSpPr>
        <p:spPr>
          <a:xfrm>
            <a:off x="788416" y="1191767"/>
            <a:ext cx="1304290" cy="299720"/>
          </a:xfrm>
          <a:prstGeom prst="rect">
            <a:avLst/>
          </a:prstGeom>
        </p:spPr>
        <p:txBody>
          <a:bodyPr wrap="square" lIns="0" tIns="12700" rIns="0" bIns="0" rtlCol="0" vert="horz">
            <a:spAutoFit/>
          </a:bodyPr>
          <a:lstStyle/>
          <a:p>
            <a:pPr marL="12700">
              <a:lnSpc>
                <a:spcPct val="100000"/>
              </a:lnSpc>
              <a:spcBef>
                <a:spcPts val="100"/>
              </a:spcBef>
            </a:pPr>
            <a:r>
              <a:rPr dirty="0" sz="1800" spc="-55" b="1">
                <a:latin typeface="Times New Roman"/>
                <a:cs typeface="Times New Roman"/>
              </a:rPr>
              <a:t>Year </a:t>
            </a:r>
            <a:r>
              <a:rPr dirty="0" sz="1800" b="1">
                <a:latin typeface="Times New Roman"/>
                <a:cs typeface="Times New Roman"/>
              </a:rPr>
              <a:t>of</a:t>
            </a:r>
            <a:r>
              <a:rPr dirty="0" sz="1800" spc="-55" b="1">
                <a:latin typeface="Times New Roman"/>
                <a:cs typeface="Times New Roman"/>
              </a:rPr>
              <a:t> </a:t>
            </a:r>
            <a:r>
              <a:rPr dirty="0" sz="1800" b="1">
                <a:latin typeface="Times New Roman"/>
                <a:cs typeface="Times New Roman"/>
              </a:rPr>
              <a:t>entry</a:t>
            </a:r>
            <a:endParaRPr sz="1800">
              <a:latin typeface="Times New Roman"/>
              <a:cs typeface="Times New Roman"/>
            </a:endParaRPr>
          </a:p>
        </p:txBody>
      </p:sp>
      <p:sp>
        <p:nvSpPr>
          <p:cNvPr id="10" name="object 10"/>
          <p:cNvSpPr txBox="1"/>
          <p:nvPr/>
        </p:nvSpPr>
        <p:spPr>
          <a:xfrm>
            <a:off x="5104384" y="1191767"/>
            <a:ext cx="1219835" cy="299720"/>
          </a:xfrm>
          <a:prstGeom prst="rect">
            <a:avLst/>
          </a:prstGeom>
        </p:spPr>
        <p:txBody>
          <a:bodyPr wrap="square" lIns="0" tIns="12700" rIns="0" bIns="0" rtlCol="0" vert="horz">
            <a:spAutoFit/>
          </a:bodyPr>
          <a:lstStyle/>
          <a:p>
            <a:pPr marL="12700">
              <a:lnSpc>
                <a:spcPct val="100000"/>
              </a:lnSpc>
              <a:spcBef>
                <a:spcPts val="100"/>
              </a:spcBef>
            </a:pPr>
            <a:r>
              <a:rPr dirty="0" sz="1800">
                <a:latin typeface="Times New Roman"/>
                <a:cs typeface="Times New Roman"/>
              </a:rPr>
              <a:t>year of</a:t>
            </a:r>
            <a:r>
              <a:rPr dirty="0" sz="1800" spc="-90">
                <a:latin typeface="Times New Roman"/>
                <a:cs typeface="Times New Roman"/>
              </a:rPr>
              <a:t> </a:t>
            </a:r>
            <a:r>
              <a:rPr dirty="0" sz="1800">
                <a:latin typeface="Times New Roman"/>
                <a:cs typeface="Times New Roman"/>
              </a:rPr>
              <a:t>study</a:t>
            </a:r>
            <a:endParaRPr sz="1800">
              <a:latin typeface="Times New Roman"/>
              <a:cs typeface="Times New Roman"/>
            </a:endParaRPr>
          </a:p>
        </p:txBody>
      </p:sp>
      <p:graphicFrame>
        <p:nvGraphicFramePr>
          <p:cNvPr id="11" name="object 11"/>
          <p:cNvGraphicFramePr>
            <a:graphicFrameLocks noGrp="1"/>
          </p:cNvGraphicFramePr>
          <p:nvPr/>
        </p:nvGraphicFramePr>
        <p:xfrm>
          <a:off x="160781" y="150876"/>
          <a:ext cx="9584055" cy="6560184"/>
        </p:xfrm>
        <a:graphic>
          <a:graphicData uri="http://schemas.openxmlformats.org/drawingml/2006/table">
            <a:tbl>
              <a:tblPr firstRow="1" bandRow="1">
                <a:tableStyleId>{2D5ABB26-0587-4C30-8999-92F81FD0307C}</a:tableStyleId>
              </a:tblPr>
              <a:tblGrid>
                <a:gridCol w="283210"/>
                <a:gridCol w="1983105"/>
                <a:gridCol w="2593339"/>
                <a:gridCol w="1106170"/>
                <a:gridCol w="1106170"/>
                <a:gridCol w="1106170"/>
                <a:gridCol w="1106170"/>
                <a:gridCol w="286384"/>
              </a:tblGrid>
              <a:tr h="452247">
                <a:tc gridSpan="8">
                  <a:txBody>
                    <a:bodyPr/>
                    <a:lstStyle/>
                    <a:p>
                      <a:pPr marL="255904">
                        <a:lnSpc>
                          <a:spcPct val="100000"/>
                        </a:lnSpc>
                        <a:spcBef>
                          <a:spcPts val="1085"/>
                        </a:spcBef>
                      </a:pPr>
                      <a:r>
                        <a:rPr dirty="0" sz="1600" spc="-5" b="1">
                          <a:solidFill>
                            <a:srgbClr val="FF0000"/>
                          </a:solidFill>
                          <a:latin typeface="Georgia"/>
                          <a:cs typeface="Georgia"/>
                        </a:rPr>
                        <a:t>Contd.</a:t>
                      </a:r>
                      <a:endParaRPr sz="1600">
                        <a:latin typeface="Georgia"/>
                        <a:cs typeface="Georgia"/>
                      </a:endParaRPr>
                    </a:p>
                  </a:txBody>
                  <a:tcPr marL="0" marR="0" marB="0" marT="137795">
                    <a:lnL w="12700">
                      <a:solidFill>
                        <a:srgbClr val="7A9799"/>
                      </a:solidFill>
                      <a:prstDash val="solid"/>
                    </a:lnL>
                    <a:lnR w="12700">
                      <a:solidFill>
                        <a:srgbClr val="7A9799"/>
                      </a:solidFill>
                      <a:prstDash val="solid"/>
                    </a:lnR>
                    <a:lnT w="19050">
                      <a:solidFill>
                        <a:srgbClr val="7A9799"/>
                      </a:solidFill>
                      <a:prstDash val="solid"/>
                    </a:lnT>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667892">
                <a:tc>
                  <a:txBody>
                    <a:bodyPr/>
                    <a:lstStyle/>
                    <a:p>
                      <a:pPr>
                        <a:lnSpc>
                          <a:spcPct val="100000"/>
                        </a:lnSpc>
                      </a:pPr>
                      <a:endParaRPr sz="1700">
                        <a:latin typeface="Times New Roman"/>
                        <a:cs typeface="Times New Roman"/>
                      </a:endParaRPr>
                    </a:p>
                  </a:txBody>
                  <a:tcPr marL="0" marR="0" marB="0" marT="0">
                    <a:lnL w="12700">
                      <a:solidFill>
                        <a:srgbClr val="7A9799"/>
                      </a:solidFill>
                      <a:prstDash val="solid"/>
                    </a:lnL>
                    <a:lnR w="12700">
                      <a:solidFill>
                        <a:srgbClr val="D16248"/>
                      </a:solidFill>
                      <a:prstDash val="solid"/>
                    </a:lnR>
                    <a:lnB w="12700">
                      <a:solidFill>
                        <a:srgbClr val="7A9799"/>
                      </a:solidFill>
                      <a:prstDash val="solid"/>
                    </a:lnB>
                  </a:tcPr>
                </a:tc>
                <a:tc>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7A9799"/>
                      </a:solidFill>
                      <a:prstDash val="solid"/>
                    </a:lnB>
                  </a:tcPr>
                </a:tc>
                <a:tc>
                  <a:txBody>
                    <a:bodyPr/>
                    <a:lstStyle/>
                    <a:p>
                      <a:pPr>
                        <a:lnSpc>
                          <a:spcPct val="100000"/>
                        </a:lnSpc>
                      </a:pPr>
                      <a:endParaRPr sz="2000">
                        <a:latin typeface="Times New Roman"/>
                        <a:cs typeface="Times New Roman"/>
                      </a:endParaRPr>
                    </a:p>
                    <a:p>
                      <a:pPr algn="ctr">
                        <a:lnSpc>
                          <a:spcPts val="1555"/>
                        </a:lnSpc>
                        <a:spcBef>
                          <a:spcPts val="1305"/>
                        </a:spcBef>
                      </a:pPr>
                      <a:r>
                        <a:rPr dirty="0" sz="1800" spc="-5" b="1">
                          <a:latin typeface="Times New Roman"/>
                          <a:cs typeface="Times New Roman"/>
                        </a:rPr>
                        <a:t>N1 </a:t>
                      </a:r>
                      <a:r>
                        <a:rPr dirty="0" sz="1800" b="1">
                          <a:latin typeface="Times New Roman"/>
                          <a:cs typeface="Times New Roman"/>
                        </a:rPr>
                        <a:t>+ </a:t>
                      </a:r>
                      <a:r>
                        <a:rPr dirty="0" sz="1800" spc="-5" b="1">
                          <a:latin typeface="Times New Roman"/>
                          <a:cs typeface="Times New Roman"/>
                        </a:rPr>
                        <a:t>N2 </a:t>
                      </a:r>
                      <a:r>
                        <a:rPr dirty="0" sz="1800" b="1">
                          <a:latin typeface="Times New Roman"/>
                          <a:cs typeface="Times New Roman"/>
                        </a:rPr>
                        <a:t>+</a:t>
                      </a:r>
                      <a:r>
                        <a:rPr dirty="0" sz="1800" spc="-10" b="1">
                          <a:latin typeface="Times New Roman"/>
                          <a:cs typeface="Times New Roman"/>
                        </a:rPr>
                        <a:t> </a:t>
                      </a:r>
                      <a:r>
                        <a:rPr dirty="0" sz="1800" spc="-5" b="1">
                          <a:latin typeface="Times New Roman"/>
                          <a:cs typeface="Times New Roman"/>
                        </a:rPr>
                        <a:t>N3</a:t>
                      </a: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7A9799"/>
                      </a:solidFill>
                      <a:prstDash val="solid"/>
                    </a:lnB>
                  </a:tcPr>
                </a:tc>
                <a:tc gridSpan="4">
                  <a:txBody>
                    <a:bodyPr/>
                    <a:lstStyle/>
                    <a:p>
                      <a:pPr marL="91440" marR="83185">
                        <a:lnSpc>
                          <a:spcPct val="100000"/>
                        </a:lnSpc>
                        <a:spcBef>
                          <a:spcPts val="365"/>
                        </a:spcBef>
                      </a:pPr>
                      <a:r>
                        <a:rPr dirty="0" sz="1800">
                          <a:latin typeface="Times New Roman"/>
                          <a:cs typeface="Times New Roman"/>
                        </a:rPr>
                        <a:t>Number of </a:t>
                      </a:r>
                      <a:r>
                        <a:rPr dirty="0" sz="1800" spc="-5">
                          <a:latin typeface="Times New Roman"/>
                          <a:cs typeface="Times New Roman"/>
                        </a:rPr>
                        <a:t>students who </a:t>
                      </a:r>
                      <a:r>
                        <a:rPr dirty="0" sz="1800">
                          <a:latin typeface="Times New Roman"/>
                          <a:cs typeface="Times New Roman"/>
                        </a:rPr>
                        <a:t>have successfully  graduated</a:t>
                      </a:r>
                      <a:r>
                        <a:rPr dirty="0" sz="1800" spc="130">
                          <a:latin typeface="Times New Roman"/>
                          <a:cs typeface="Times New Roman"/>
                        </a:rPr>
                        <a:t> </a:t>
                      </a:r>
                      <a:r>
                        <a:rPr dirty="0" sz="1800">
                          <a:latin typeface="Times New Roman"/>
                          <a:cs typeface="Times New Roman"/>
                        </a:rPr>
                        <a:t>without</a:t>
                      </a:r>
                      <a:r>
                        <a:rPr dirty="0" sz="1800" spc="130">
                          <a:latin typeface="Times New Roman"/>
                          <a:cs typeface="Times New Roman"/>
                        </a:rPr>
                        <a:t> </a:t>
                      </a:r>
                      <a:r>
                        <a:rPr dirty="0" sz="1800">
                          <a:latin typeface="Times New Roman"/>
                          <a:cs typeface="Times New Roman"/>
                        </a:rPr>
                        <a:t>backlogs</a:t>
                      </a:r>
                      <a:r>
                        <a:rPr dirty="0" sz="1800" spc="140">
                          <a:latin typeface="Times New Roman"/>
                          <a:cs typeface="Times New Roman"/>
                        </a:rPr>
                        <a:t> </a:t>
                      </a:r>
                      <a:r>
                        <a:rPr dirty="0" sz="1800" spc="-5">
                          <a:latin typeface="Times New Roman"/>
                          <a:cs typeface="Times New Roman"/>
                        </a:rPr>
                        <a:t>in</a:t>
                      </a:r>
                      <a:r>
                        <a:rPr dirty="0" sz="1800" spc="135">
                          <a:latin typeface="Times New Roman"/>
                          <a:cs typeface="Times New Roman"/>
                        </a:rPr>
                        <a:t> </a:t>
                      </a:r>
                      <a:r>
                        <a:rPr dirty="0" sz="1800">
                          <a:latin typeface="Times New Roman"/>
                          <a:cs typeface="Times New Roman"/>
                        </a:rPr>
                        <a:t>any</a:t>
                      </a:r>
                      <a:r>
                        <a:rPr dirty="0" sz="1800" spc="130">
                          <a:latin typeface="Times New Roman"/>
                          <a:cs typeface="Times New Roman"/>
                        </a:rPr>
                        <a:t> </a:t>
                      </a:r>
                      <a:r>
                        <a:rPr dirty="0" sz="1800">
                          <a:latin typeface="Times New Roman"/>
                          <a:cs typeface="Times New Roman"/>
                        </a:rPr>
                        <a:t>semester</a:t>
                      </a:r>
                      <a:r>
                        <a:rPr dirty="0" sz="1800" spc="125">
                          <a:latin typeface="Times New Roman"/>
                          <a:cs typeface="Times New Roman"/>
                        </a:rPr>
                        <a:t> </a:t>
                      </a:r>
                      <a:r>
                        <a:rPr dirty="0" sz="1800">
                          <a:latin typeface="Times New Roman"/>
                          <a:cs typeface="Times New Roman"/>
                        </a:rPr>
                        <a:t>/</a:t>
                      </a:r>
                      <a:endParaRPr sz="1800">
                        <a:latin typeface="Times New Roman"/>
                        <a:cs typeface="Times New Roman"/>
                      </a:endParaRPr>
                    </a:p>
                  </a:txBody>
                  <a:tcPr marL="0" marR="0" marB="0" marT="46355">
                    <a:lnL w="12700">
                      <a:solidFill>
                        <a:srgbClr val="D16248"/>
                      </a:solidFill>
                      <a:prstDash val="solid"/>
                    </a:lnL>
                    <a:lnR w="12700">
                      <a:solidFill>
                        <a:srgbClr val="D16248"/>
                      </a:solidFill>
                      <a:prstDash val="solid"/>
                    </a:lnR>
                    <a:lnT w="12700">
                      <a:solidFill>
                        <a:srgbClr val="D16248"/>
                      </a:solidFill>
                      <a:prstDash val="solid"/>
                    </a:lnT>
                    <a:lnB w="12700">
                      <a:solidFill>
                        <a:srgbClr val="7A9799"/>
                      </a:solidFill>
                      <a:prstDash val="solid"/>
                    </a:lnB>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7A9799"/>
                      </a:solidFill>
                      <a:prstDash val="solid"/>
                    </a:lnR>
                    <a:lnB w="12700">
                      <a:solidFill>
                        <a:srgbClr val="7A9799"/>
                      </a:solidFill>
                      <a:prstDash val="solid"/>
                    </a:lnB>
                  </a:tcPr>
                </a:tc>
              </a:tr>
              <a:tr h="116205">
                <a:tc>
                  <a:txBody>
                    <a:bodyPr/>
                    <a:lstStyle/>
                    <a:p>
                      <a:pPr>
                        <a:lnSpc>
                          <a:spcPct val="100000"/>
                        </a:lnSpc>
                      </a:pPr>
                      <a:endParaRPr sz="600">
                        <a:latin typeface="Times New Roman"/>
                        <a:cs typeface="Times New Roman"/>
                      </a:endParaRPr>
                    </a:p>
                  </a:txBody>
                  <a:tcPr marL="0" marR="0" marB="0" marT="0">
                    <a:lnL w="12700">
                      <a:solidFill>
                        <a:srgbClr val="7A9799"/>
                      </a:solidFill>
                      <a:prstDash val="solid"/>
                    </a:lnL>
                    <a:lnR w="12700">
                      <a:solidFill>
                        <a:srgbClr val="D16248"/>
                      </a:solidFill>
                      <a:prstDash val="solid"/>
                    </a:lnR>
                    <a:lnT w="12700">
                      <a:solidFill>
                        <a:srgbClr val="7A9799"/>
                      </a:solidFill>
                      <a:prstDash val="solid"/>
                    </a:lnT>
                  </a:tcPr>
                </a:tc>
                <a:tc>
                  <a:txBody>
                    <a:bodyPr/>
                    <a:lstStyle/>
                    <a:p>
                      <a:pPr>
                        <a:lnSpc>
                          <a:spcPct val="100000"/>
                        </a:lnSpc>
                      </a:pPr>
                      <a:endParaRPr sz="6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7A9799"/>
                      </a:solidFill>
                      <a:prstDash val="solid"/>
                    </a:lnT>
                  </a:tcPr>
                </a:tc>
                <a:tc>
                  <a:txBody>
                    <a:bodyPr/>
                    <a:lstStyle/>
                    <a:p>
                      <a:pPr>
                        <a:lnSpc>
                          <a:spcPct val="100000"/>
                        </a:lnSpc>
                      </a:pPr>
                      <a:endParaRPr sz="6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7A9799"/>
                      </a:solidFill>
                      <a:prstDash val="solid"/>
                    </a:lnT>
                  </a:tcPr>
                </a:tc>
                <a:tc gridSpan="4">
                  <a:txBody>
                    <a:bodyPr/>
                    <a:lstStyle/>
                    <a:p>
                      <a:pPr>
                        <a:lnSpc>
                          <a:spcPct val="100000"/>
                        </a:lnSpc>
                      </a:pPr>
                      <a:endParaRPr sz="6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7A9799"/>
                      </a:solidFill>
                      <a:prstDash val="solid"/>
                    </a:lnT>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a:txBody>
                    <a:bodyPr/>
                    <a:lstStyle/>
                    <a:p>
                      <a:pPr>
                        <a:lnSpc>
                          <a:spcPct val="100000"/>
                        </a:lnSpc>
                      </a:pPr>
                      <a:endParaRPr sz="600">
                        <a:latin typeface="Times New Roman"/>
                        <a:cs typeface="Times New Roman"/>
                      </a:endParaRPr>
                    </a:p>
                  </a:txBody>
                  <a:tcPr marL="0" marR="0" marB="0" marT="0">
                    <a:lnL w="12700">
                      <a:solidFill>
                        <a:srgbClr val="D16248"/>
                      </a:solidFill>
                      <a:prstDash val="solid"/>
                    </a:lnL>
                    <a:lnR w="12700">
                      <a:solidFill>
                        <a:srgbClr val="7A9799"/>
                      </a:solidFill>
                      <a:prstDash val="solid"/>
                    </a:lnR>
                    <a:lnT w="12700">
                      <a:solidFill>
                        <a:srgbClr val="7A9799"/>
                      </a:solidFill>
                      <a:prstDash val="solid"/>
                    </a:lnT>
                  </a:tcPr>
                </a:tc>
              </a:tr>
              <a:tr h="694943">
                <a:tc rowSpan="8">
                  <a:txBody>
                    <a:bodyPr/>
                    <a:lstStyle/>
                    <a:p>
                      <a:pPr>
                        <a:lnSpc>
                          <a:spcPct val="100000"/>
                        </a:lnSpc>
                      </a:pPr>
                      <a:endParaRPr sz="1700">
                        <a:latin typeface="Times New Roman"/>
                        <a:cs typeface="Times New Roman"/>
                      </a:endParaRPr>
                    </a:p>
                  </a:txBody>
                  <a:tcPr marL="0" marR="0" marB="0" marT="0">
                    <a:lnL w="12700">
                      <a:solidFill>
                        <a:srgbClr val="7A9799"/>
                      </a:solidFill>
                      <a:prstDash val="solid"/>
                    </a:lnL>
                    <a:lnR w="12700">
                      <a:solidFill>
                        <a:srgbClr val="D16248"/>
                      </a:solidFill>
                      <a:prstDash val="solid"/>
                    </a:lnR>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B w="28575">
                      <a:solidFill>
                        <a:srgbClr val="D16248"/>
                      </a:solidFill>
                      <a:prstDash val="solid"/>
                    </a:lnB>
                    <a:solidFill>
                      <a:srgbClr val="E9EEE8"/>
                    </a:solidFill>
                  </a:tcPr>
                </a:tc>
                <a:tc>
                  <a:txBody>
                    <a:bodyPr/>
                    <a:lstStyle/>
                    <a:p>
                      <a:pPr algn="ctr" marL="635">
                        <a:lnSpc>
                          <a:spcPts val="1750"/>
                        </a:lnSpc>
                      </a:pPr>
                      <a:r>
                        <a:rPr dirty="0" sz="1800" spc="-5" b="1">
                          <a:latin typeface="Times New Roman"/>
                          <a:cs typeface="Times New Roman"/>
                        </a:rPr>
                        <a:t>(As defined</a:t>
                      </a:r>
                      <a:r>
                        <a:rPr dirty="0" sz="1800" spc="-10" b="1">
                          <a:latin typeface="Times New Roman"/>
                          <a:cs typeface="Times New Roman"/>
                        </a:rPr>
                        <a:t> </a:t>
                      </a:r>
                      <a:r>
                        <a:rPr dirty="0" sz="1800" b="1">
                          <a:latin typeface="Times New Roman"/>
                          <a:cs typeface="Times New Roman"/>
                        </a:rPr>
                        <a:t>above)</a:t>
                      </a: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B w="28575">
                      <a:solidFill>
                        <a:srgbClr val="D16248"/>
                      </a:solidFill>
                      <a:prstDash val="solid"/>
                    </a:lnB>
                    <a:solidFill>
                      <a:srgbClr val="E9EEE8"/>
                    </a:solidFill>
                  </a:tcPr>
                </a:tc>
                <a:tc gridSpan="4">
                  <a:txBody>
                    <a:bodyPr/>
                    <a:lstStyle/>
                    <a:p>
                      <a:pPr marL="91440" marR="83820">
                        <a:lnSpc>
                          <a:spcPct val="100000"/>
                        </a:lnSpc>
                        <a:spcBef>
                          <a:spcPts val="670"/>
                        </a:spcBef>
                      </a:pPr>
                      <a:r>
                        <a:rPr dirty="0" sz="1800" spc="-10">
                          <a:latin typeface="Times New Roman"/>
                          <a:cs typeface="Times New Roman"/>
                        </a:rPr>
                        <a:t>(Without </a:t>
                      </a:r>
                      <a:r>
                        <a:rPr dirty="0" sz="1800">
                          <a:latin typeface="Times New Roman"/>
                          <a:cs typeface="Times New Roman"/>
                        </a:rPr>
                        <a:t>Backlog means no </a:t>
                      </a:r>
                      <a:r>
                        <a:rPr dirty="0" sz="1800" spc="-5">
                          <a:latin typeface="Times New Roman"/>
                          <a:cs typeface="Times New Roman"/>
                        </a:rPr>
                        <a:t>compartment </a:t>
                      </a:r>
                      <a:r>
                        <a:rPr dirty="0" sz="1800">
                          <a:latin typeface="Times New Roman"/>
                          <a:cs typeface="Times New Roman"/>
                        </a:rPr>
                        <a:t>or  </a:t>
                      </a:r>
                      <a:r>
                        <a:rPr dirty="0" sz="1800" spc="-5">
                          <a:latin typeface="Times New Roman"/>
                          <a:cs typeface="Times New Roman"/>
                        </a:rPr>
                        <a:t>failures in </a:t>
                      </a:r>
                      <a:r>
                        <a:rPr dirty="0" sz="1800">
                          <a:latin typeface="Times New Roman"/>
                          <a:cs typeface="Times New Roman"/>
                        </a:rPr>
                        <a:t>any </a:t>
                      </a:r>
                      <a:r>
                        <a:rPr dirty="0" sz="1800" spc="-5">
                          <a:latin typeface="Times New Roman"/>
                          <a:cs typeface="Times New Roman"/>
                        </a:rPr>
                        <a:t>semester/year </a:t>
                      </a:r>
                      <a:r>
                        <a:rPr dirty="0" sz="1800">
                          <a:latin typeface="Times New Roman"/>
                          <a:cs typeface="Times New Roman"/>
                        </a:rPr>
                        <a:t>of</a:t>
                      </a:r>
                      <a:r>
                        <a:rPr dirty="0" sz="1800" spc="30">
                          <a:latin typeface="Times New Roman"/>
                          <a:cs typeface="Times New Roman"/>
                        </a:rPr>
                        <a:t> </a:t>
                      </a:r>
                      <a:r>
                        <a:rPr dirty="0" sz="1800">
                          <a:latin typeface="Times New Roman"/>
                          <a:cs typeface="Times New Roman"/>
                        </a:rPr>
                        <a:t>study)</a:t>
                      </a:r>
                      <a:endParaRPr sz="1800">
                        <a:latin typeface="Times New Roman"/>
                        <a:cs typeface="Times New Roman"/>
                      </a:endParaRPr>
                    </a:p>
                  </a:txBody>
                  <a:tcPr marL="0" marR="0" marB="0" marT="85090">
                    <a:lnL w="12700">
                      <a:solidFill>
                        <a:srgbClr val="D16248"/>
                      </a:solidFill>
                      <a:prstDash val="solid"/>
                    </a:lnL>
                    <a:lnR w="12700">
                      <a:solidFill>
                        <a:srgbClr val="D16248"/>
                      </a:solidFill>
                      <a:prstDash val="solid"/>
                    </a:lnR>
                    <a:lnB w="28575">
                      <a:solidFill>
                        <a:srgbClr val="D16248"/>
                      </a:solidFill>
                      <a:prstDash val="solid"/>
                    </a:lnB>
                    <a:solidFill>
                      <a:srgbClr val="E9EEE8"/>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rowSpan="8">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7A9799"/>
                      </a:solidFill>
                      <a:prstDash val="solid"/>
                    </a:lnR>
                    <a:solidFill>
                      <a:srgbClr val="E9EEE8"/>
                    </a:solidFill>
                  </a:tcPr>
                </a:tc>
              </a:tr>
              <a:tr h="374904">
                <a:tc vMerge="1">
                  <a:txBody>
                    <a:bodyPr/>
                    <a:lstStyle/>
                    <a:p>
                      <a:pPr/>
                    </a:p>
                  </a:txBody>
                  <a:tcPr marL="0" marR="0" marB="0" marT="0">
                    <a:lnL w="12700">
                      <a:solidFill>
                        <a:srgbClr val="7A9799"/>
                      </a:solidFill>
                      <a:prstDash val="solid"/>
                    </a:lnL>
                    <a:lnR w="12700">
                      <a:solidFill>
                        <a:srgbClr val="D16248"/>
                      </a:solidFill>
                      <a:prstDash val="solid"/>
                    </a:lnR>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a:txBody>
                    <a:bodyPr/>
                    <a:lstStyle/>
                    <a:p>
                      <a:pPr marL="254635">
                        <a:lnSpc>
                          <a:spcPct val="100000"/>
                        </a:lnSpc>
                        <a:spcBef>
                          <a:spcPts val="335"/>
                        </a:spcBef>
                      </a:pPr>
                      <a:r>
                        <a:rPr dirty="0" sz="1800" spc="-5" b="1">
                          <a:latin typeface="Times New Roman"/>
                          <a:cs typeface="Times New Roman"/>
                        </a:rPr>
                        <a:t>I</a:t>
                      </a:r>
                      <a:r>
                        <a:rPr dirty="0" sz="1800" spc="-80" b="1">
                          <a:latin typeface="Times New Roman"/>
                          <a:cs typeface="Times New Roman"/>
                        </a:rPr>
                        <a:t> </a:t>
                      </a:r>
                      <a:r>
                        <a:rPr dirty="0" sz="1800" spc="-55" b="1">
                          <a:latin typeface="Times New Roman"/>
                          <a:cs typeface="Times New Roman"/>
                        </a:rPr>
                        <a:t>Year</a:t>
                      </a:r>
                      <a:endParaRPr sz="1800">
                        <a:latin typeface="Times New Roman"/>
                        <a:cs typeface="Times New Roman"/>
                      </a:endParaRPr>
                    </a:p>
                  </a:txBody>
                  <a:tcPr marL="0" marR="0" marB="0" marT="42545">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a:txBody>
                    <a:bodyPr/>
                    <a:lstStyle/>
                    <a:p>
                      <a:pPr marL="213360">
                        <a:lnSpc>
                          <a:spcPct val="100000"/>
                        </a:lnSpc>
                        <a:spcBef>
                          <a:spcPts val="335"/>
                        </a:spcBef>
                      </a:pPr>
                      <a:r>
                        <a:rPr dirty="0" sz="1800" spc="-5" b="1">
                          <a:latin typeface="Times New Roman"/>
                          <a:cs typeface="Times New Roman"/>
                        </a:rPr>
                        <a:t>II</a:t>
                      </a:r>
                      <a:r>
                        <a:rPr dirty="0" sz="1800" spc="-85" b="1">
                          <a:latin typeface="Times New Roman"/>
                          <a:cs typeface="Times New Roman"/>
                        </a:rPr>
                        <a:t> </a:t>
                      </a:r>
                      <a:r>
                        <a:rPr dirty="0" sz="1800" spc="-55" b="1">
                          <a:latin typeface="Times New Roman"/>
                          <a:cs typeface="Times New Roman"/>
                        </a:rPr>
                        <a:t>Year</a:t>
                      </a:r>
                      <a:endParaRPr sz="1800">
                        <a:latin typeface="Times New Roman"/>
                        <a:cs typeface="Times New Roman"/>
                      </a:endParaRPr>
                    </a:p>
                  </a:txBody>
                  <a:tcPr marL="0" marR="0" marB="0" marT="42545">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a:txBody>
                    <a:bodyPr/>
                    <a:lstStyle/>
                    <a:p>
                      <a:pPr marL="168275">
                        <a:lnSpc>
                          <a:spcPct val="100000"/>
                        </a:lnSpc>
                        <a:spcBef>
                          <a:spcPts val="335"/>
                        </a:spcBef>
                      </a:pPr>
                      <a:r>
                        <a:rPr dirty="0" sz="1800" spc="-5" b="1">
                          <a:latin typeface="Times New Roman"/>
                          <a:cs typeface="Times New Roman"/>
                        </a:rPr>
                        <a:t>III</a:t>
                      </a:r>
                      <a:r>
                        <a:rPr dirty="0" sz="1800" spc="-85" b="1">
                          <a:latin typeface="Times New Roman"/>
                          <a:cs typeface="Times New Roman"/>
                        </a:rPr>
                        <a:t> </a:t>
                      </a:r>
                      <a:r>
                        <a:rPr dirty="0" sz="1800" spc="-55" b="1">
                          <a:latin typeface="Times New Roman"/>
                          <a:cs typeface="Times New Roman"/>
                        </a:rPr>
                        <a:t>Year</a:t>
                      </a:r>
                      <a:endParaRPr sz="1800">
                        <a:latin typeface="Times New Roman"/>
                        <a:cs typeface="Times New Roman"/>
                      </a:endParaRPr>
                    </a:p>
                  </a:txBody>
                  <a:tcPr marL="0" marR="0" marB="0" marT="42545">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a:txBody>
                    <a:bodyPr/>
                    <a:lstStyle/>
                    <a:p>
                      <a:pPr marL="175260">
                        <a:lnSpc>
                          <a:spcPct val="100000"/>
                        </a:lnSpc>
                        <a:spcBef>
                          <a:spcPts val="335"/>
                        </a:spcBef>
                      </a:pPr>
                      <a:r>
                        <a:rPr dirty="0" sz="1800" spc="-5" b="1">
                          <a:latin typeface="Times New Roman"/>
                          <a:cs typeface="Times New Roman"/>
                        </a:rPr>
                        <a:t>IV</a:t>
                      </a:r>
                      <a:r>
                        <a:rPr dirty="0" sz="1800" spc="-114" b="1">
                          <a:latin typeface="Times New Roman"/>
                          <a:cs typeface="Times New Roman"/>
                        </a:rPr>
                        <a:t> </a:t>
                      </a:r>
                      <a:r>
                        <a:rPr dirty="0" sz="1800" spc="-55" b="1">
                          <a:latin typeface="Times New Roman"/>
                          <a:cs typeface="Times New Roman"/>
                        </a:rPr>
                        <a:t>Year</a:t>
                      </a:r>
                      <a:endParaRPr sz="1800">
                        <a:latin typeface="Times New Roman"/>
                        <a:cs typeface="Times New Roman"/>
                      </a:endParaRPr>
                    </a:p>
                  </a:txBody>
                  <a:tcPr marL="0" marR="0" marB="0" marT="42545">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vMerge="1">
                  <a:txBody>
                    <a:bodyPr/>
                    <a:lstStyle/>
                    <a:p>
                      <a:pPr/>
                    </a:p>
                  </a:txBody>
                  <a:tcPr marL="0" marR="0" marB="0" marT="0">
                    <a:lnL w="12700">
                      <a:solidFill>
                        <a:srgbClr val="D16248"/>
                      </a:solidFill>
                      <a:prstDash val="solid"/>
                    </a:lnL>
                    <a:lnR w="12700">
                      <a:solidFill>
                        <a:srgbClr val="7A9799"/>
                      </a:solidFill>
                      <a:prstDash val="solid"/>
                    </a:lnR>
                    <a:solidFill>
                      <a:srgbClr val="E9EEE8"/>
                    </a:solidFill>
                  </a:tcPr>
                </a:tc>
              </a:tr>
              <a:tr h="374903">
                <a:tc vMerge="1">
                  <a:txBody>
                    <a:bodyPr/>
                    <a:lstStyle/>
                    <a:p>
                      <a:pPr/>
                    </a:p>
                  </a:txBody>
                  <a:tcPr marL="0" marR="0" marB="0" marT="0">
                    <a:lnL w="12700">
                      <a:solidFill>
                        <a:srgbClr val="7A9799"/>
                      </a:solidFill>
                      <a:prstDash val="solid"/>
                    </a:lnL>
                    <a:lnR w="12700">
                      <a:solidFill>
                        <a:srgbClr val="D16248"/>
                      </a:solidFill>
                      <a:prstDash val="solid"/>
                    </a:lnR>
                    <a:solidFill>
                      <a:srgbClr val="E9EEE8"/>
                    </a:solidFill>
                  </a:tcPr>
                </a:tc>
                <a:tc>
                  <a:txBody>
                    <a:bodyPr/>
                    <a:lstStyle/>
                    <a:p>
                      <a:pPr marL="90805">
                        <a:lnSpc>
                          <a:spcPct val="100000"/>
                        </a:lnSpc>
                        <a:spcBef>
                          <a:spcPts val="300"/>
                        </a:spcBef>
                      </a:pPr>
                      <a:r>
                        <a:rPr dirty="0" sz="1800" spc="-60">
                          <a:latin typeface="Times New Roman"/>
                          <a:cs typeface="Times New Roman"/>
                        </a:rPr>
                        <a:t>CAY</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gridSpan="4">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vMerge="1">
                  <a:txBody>
                    <a:bodyPr/>
                    <a:lstStyle/>
                    <a:p>
                      <a:pPr/>
                    </a:p>
                  </a:txBody>
                  <a:tcPr marL="0" marR="0" marB="0" marT="0">
                    <a:lnL w="12700">
                      <a:solidFill>
                        <a:srgbClr val="D16248"/>
                      </a:solidFill>
                      <a:prstDash val="solid"/>
                    </a:lnL>
                    <a:lnR w="12700">
                      <a:solidFill>
                        <a:srgbClr val="7A9799"/>
                      </a:solidFill>
                      <a:prstDash val="solid"/>
                    </a:lnR>
                    <a:solidFill>
                      <a:srgbClr val="E9EEE8"/>
                    </a:solidFill>
                  </a:tcPr>
                </a:tc>
              </a:tr>
              <a:tr h="374903">
                <a:tc vMerge="1">
                  <a:txBody>
                    <a:bodyPr/>
                    <a:lstStyle/>
                    <a:p>
                      <a:pPr/>
                    </a:p>
                  </a:txBody>
                  <a:tcPr marL="0" marR="0" marB="0" marT="0">
                    <a:lnL w="12700">
                      <a:solidFill>
                        <a:srgbClr val="7A9799"/>
                      </a:solidFill>
                      <a:prstDash val="solid"/>
                    </a:lnL>
                    <a:lnR w="12700">
                      <a:solidFill>
                        <a:srgbClr val="D16248"/>
                      </a:solidFill>
                      <a:prstDash val="solid"/>
                    </a:lnR>
                    <a:solidFill>
                      <a:srgbClr val="E9EEE8"/>
                    </a:solidFill>
                  </a:tcPr>
                </a:tc>
                <a:tc>
                  <a:txBody>
                    <a:bodyPr/>
                    <a:lstStyle/>
                    <a:p>
                      <a:pPr marL="90805">
                        <a:lnSpc>
                          <a:spcPct val="100000"/>
                        </a:lnSpc>
                        <a:spcBef>
                          <a:spcPts val="300"/>
                        </a:spcBef>
                      </a:pPr>
                      <a:r>
                        <a:rPr dirty="0" sz="1800" spc="-35">
                          <a:latin typeface="Times New Roman"/>
                          <a:cs typeface="Times New Roman"/>
                        </a:rPr>
                        <a:t>CAYm1</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gridSpan="4">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vMerge="1">
                  <a:txBody>
                    <a:bodyPr/>
                    <a:lstStyle/>
                    <a:p>
                      <a:pPr/>
                    </a:p>
                  </a:txBody>
                  <a:tcPr marL="0" marR="0" marB="0" marT="0">
                    <a:lnL w="12700">
                      <a:solidFill>
                        <a:srgbClr val="D16248"/>
                      </a:solidFill>
                      <a:prstDash val="solid"/>
                    </a:lnL>
                    <a:lnR w="12700">
                      <a:solidFill>
                        <a:srgbClr val="7A9799"/>
                      </a:solidFill>
                      <a:prstDash val="solid"/>
                    </a:lnR>
                    <a:solidFill>
                      <a:srgbClr val="E9EEE8"/>
                    </a:solidFill>
                  </a:tcPr>
                </a:tc>
              </a:tr>
              <a:tr h="374776">
                <a:tc vMerge="1">
                  <a:txBody>
                    <a:bodyPr/>
                    <a:lstStyle/>
                    <a:p>
                      <a:pPr/>
                    </a:p>
                  </a:txBody>
                  <a:tcPr marL="0" marR="0" marB="0" marT="0">
                    <a:lnL w="12700">
                      <a:solidFill>
                        <a:srgbClr val="7A9799"/>
                      </a:solidFill>
                      <a:prstDash val="solid"/>
                    </a:lnL>
                    <a:lnR w="12700">
                      <a:solidFill>
                        <a:srgbClr val="D16248"/>
                      </a:solidFill>
                      <a:prstDash val="solid"/>
                    </a:lnR>
                    <a:solidFill>
                      <a:srgbClr val="E9EEE8"/>
                    </a:solidFill>
                  </a:tcPr>
                </a:tc>
                <a:tc>
                  <a:txBody>
                    <a:bodyPr/>
                    <a:lstStyle/>
                    <a:p>
                      <a:pPr marL="90805">
                        <a:lnSpc>
                          <a:spcPct val="100000"/>
                        </a:lnSpc>
                        <a:spcBef>
                          <a:spcPts val="300"/>
                        </a:spcBef>
                      </a:pPr>
                      <a:r>
                        <a:rPr dirty="0" sz="1800" spc="-35">
                          <a:latin typeface="Times New Roman"/>
                          <a:cs typeface="Times New Roman"/>
                        </a:rPr>
                        <a:t>CAYm2</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gridSpan="4">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vMerge="1">
                  <a:txBody>
                    <a:bodyPr/>
                    <a:lstStyle/>
                    <a:p>
                      <a:pPr/>
                    </a:p>
                  </a:txBody>
                  <a:tcPr marL="0" marR="0" marB="0" marT="0">
                    <a:lnL w="12700">
                      <a:solidFill>
                        <a:srgbClr val="D16248"/>
                      </a:solidFill>
                      <a:prstDash val="solid"/>
                    </a:lnL>
                    <a:lnR w="12700">
                      <a:solidFill>
                        <a:srgbClr val="7A9799"/>
                      </a:solidFill>
                      <a:prstDash val="solid"/>
                    </a:lnR>
                    <a:solidFill>
                      <a:srgbClr val="E9EEE8"/>
                    </a:solidFill>
                  </a:tcPr>
                </a:tc>
              </a:tr>
              <a:tr h="374904">
                <a:tc vMerge="1">
                  <a:txBody>
                    <a:bodyPr/>
                    <a:lstStyle/>
                    <a:p>
                      <a:pPr/>
                    </a:p>
                  </a:txBody>
                  <a:tcPr marL="0" marR="0" marB="0" marT="0">
                    <a:lnL w="12700">
                      <a:solidFill>
                        <a:srgbClr val="7A9799"/>
                      </a:solidFill>
                      <a:prstDash val="solid"/>
                    </a:lnL>
                    <a:lnR w="12700">
                      <a:solidFill>
                        <a:srgbClr val="D16248"/>
                      </a:solidFill>
                      <a:prstDash val="solid"/>
                    </a:lnR>
                    <a:solidFill>
                      <a:srgbClr val="E9EEE8"/>
                    </a:solidFill>
                  </a:tcPr>
                </a:tc>
                <a:tc>
                  <a:txBody>
                    <a:bodyPr/>
                    <a:lstStyle/>
                    <a:p>
                      <a:pPr marL="90805">
                        <a:lnSpc>
                          <a:spcPct val="100000"/>
                        </a:lnSpc>
                        <a:spcBef>
                          <a:spcPts val="300"/>
                        </a:spcBef>
                      </a:pPr>
                      <a:r>
                        <a:rPr dirty="0" sz="1800" spc="-35">
                          <a:latin typeface="Times New Roman"/>
                          <a:cs typeface="Times New Roman"/>
                        </a:rPr>
                        <a:t>CAYm3</a:t>
                      </a:r>
                      <a:r>
                        <a:rPr dirty="0" sz="1800" spc="-10">
                          <a:latin typeface="Times New Roman"/>
                          <a:cs typeface="Times New Roman"/>
                        </a:rPr>
                        <a:t> </a:t>
                      </a:r>
                      <a:r>
                        <a:rPr dirty="0" sz="1800" spc="-40">
                          <a:latin typeface="Times New Roman"/>
                          <a:cs typeface="Times New Roman"/>
                        </a:rPr>
                        <a:t>(LYG)</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gridSpan="4">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vMerge="1">
                  <a:txBody>
                    <a:bodyPr/>
                    <a:lstStyle/>
                    <a:p>
                      <a:pPr/>
                    </a:p>
                  </a:txBody>
                  <a:tcPr marL="0" marR="0" marB="0" marT="0">
                    <a:lnL w="12700">
                      <a:solidFill>
                        <a:srgbClr val="D16248"/>
                      </a:solidFill>
                      <a:prstDash val="solid"/>
                    </a:lnL>
                    <a:lnR w="12700">
                      <a:solidFill>
                        <a:srgbClr val="7A9799"/>
                      </a:solidFill>
                      <a:prstDash val="solid"/>
                    </a:lnR>
                    <a:solidFill>
                      <a:srgbClr val="E9EEE8"/>
                    </a:solidFill>
                  </a:tcPr>
                </a:tc>
              </a:tr>
              <a:tr h="374903">
                <a:tc vMerge="1">
                  <a:txBody>
                    <a:bodyPr/>
                    <a:lstStyle/>
                    <a:p>
                      <a:pPr/>
                    </a:p>
                  </a:txBody>
                  <a:tcPr marL="0" marR="0" marB="0" marT="0">
                    <a:lnL w="12700">
                      <a:solidFill>
                        <a:srgbClr val="7A9799"/>
                      </a:solidFill>
                      <a:prstDash val="solid"/>
                    </a:lnL>
                    <a:lnR w="12700">
                      <a:solidFill>
                        <a:srgbClr val="D16248"/>
                      </a:solidFill>
                      <a:prstDash val="solid"/>
                    </a:lnR>
                    <a:solidFill>
                      <a:srgbClr val="E9EEE8"/>
                    </a:solidFill>
                  </a:tcPr>
                </a:tc>
                <a:tc>
                  <a:txBody>
                    <a:bodyPr/>
                    <a:lstStyle/>
                    <a:p>
                      <a:pPr marL="90805">
                        <a:lnSpc>
                          <a:spcPct val="100000"/>
                        </a:lnSpc>
                        <a:spcBef>
                          <a:spcPts val="300"/>
                        </a:spcBef>
                      </a:pPr>
                      <a:r>
                        <a:rPr dirty="0" sz="1800" spc="-35">
                          <a:latin typeface="Times New Roman"/>
                          <a:cs typeface="Times New Roman"/>
                        </a:rPr>
                        <a:t>CAYm4</a:t>
                      </a:r>
                      <a:r>
                        <a:rPr dirty="0" sz="1800" spc="-20">
                          <a:latin typeface="Times New Roman"/>
                          <a:cs typeface="Times New Roman"/>
                        </a:rPr>
                        <a:t> </a:t>
                      </a:r>
                      <a:r>
                        <a:rPr dirty="0" sz="1800" spc="-30">
                          <a:latin typeface="Times New Roman"/>
                          <a:cs typeface="Times New Roman"/>
                        </a:rPr>
                        <a:t>(LYGm1)</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gridSpan="4">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vMerge="1">
                  <a:txBody>
                    <a:bodyPr/>
                    <a:lstStyle/>
                    <a:p>
                      <a:pPr/>
                    </a:p>
                  </a:txBody>
                  <a:tcPr marL="0" marR="0" marB="0" marT="0">
                    <a:lnL w="12700">
                      <a:solidFill>
                        <a:srgbClr val="D16248"/>
                      </a:solidFill>
                      <a:prstDash val="solid"/>
                    </a:lnL>
                    <a:lnR w="12700">
                      <a:solidFill>
                        <a:srgbClr val="7A9799"/>
                      </a:solidFill>
                      <a:prstDash val="solid"/>
                    </a:lnR>
                    <a:solidFill>
                      <a:srgbClr val="E9EEE8"/>
                    </a:solidFill>
                  </a:tcPr>
                </a:tc>
              </a:tr>
              <a:tr h="374904">
                <a:tc vMerge="1">
                  <a:txBody>
                    <a:bodyPr/>
                    <a:lstStyle/>
                    <a:p>
                      <a:pPr/>
                    </a:p>
                  </a:txBody>
                  <a:tcPr marL="0" marR="0" marB="0" marT="0">
                    <a:lnL w="12700">
                      <a:solidFill>
                        <a:srgbClr val="7A9799"/>
                      </a:solidFill>
                      <a:prstDash val="solid"/>
                    </a:lnL>
                    <a:lnR w="12700">
                      <a:solidFill>
                        <a:srgbClr val="D16248"/>
                      </a:solidFill>
                      <a:prstDash val="solid"/>
                    </a:lnR>
                    <a:solidFill>
                      <a:srgbClr val="E9EEE8"/>
                    </a:solidFill>
                  </a:tcPr>
                </a:tc>
                <a:tc>
                  <a:txBody>
                    <a:bodyPr/>
                    <a:lstStyle/>
                    <a:p>
                      <a:pPr marL="90805">
                        <a:lnSpc>
                          <a:spcPct val="100000"/>
                        </a:lnSpc>
                        <a:spcBef>
                          <a:spcPts val="300"/>
                        </a:spcBef>
                      </a:pPr>
                      <a:r>
                        <a:rPr dirty="0" sz="1800" spc="-35">
                          <a:latin typeface="Times New Roman"/>
                          <a:cs typeface="Times New Roman"/>
                        </a:rPr>
                        <a:t>CAYm5</a:t>
                      </a:r>
                      <a:r>
                        <a:rPr dirty="0" sz="1800" spc="-20">
                          <a:latin typeface="Times New Roman"/>
                          <a:cs typeface="Times New Roman"/>
                        </a:rPr>
                        <a:t> </a:t>
                      </a:r>
                      <a:r>
                        <a:rPr dirty="0" sz="1800" spc="-30">
                          <a:latin typeface="Times New Roman"/>
                          <a:cs typeface="Times New Roman"/>
                        </a:rPr>
                        <a:t>(LYGm2)</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gridSpan="4">
                  <a:txBody>
                    <a:bodyPr/>
                    <a:lstStyle/>
                    <a:p>
                      <a:pPr>
                        <a:lnSpc>
                          <a:spcPct val="100000"/>
                        </a:lnSpc>
                      </a:pPr>
                      <a:endParaRPr sz="17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vMerge="1">
                  <a:txBody>
                    <a:bodyPr/>
                    <a:lstStyle/>
                    <a:p>
                      <a:pPr/>
                    </a:p>
                  </a:txBody>
                  <a:tcPr marL="0" marR="0" marB="0" marT="0">
                    <a:lnL w="12700">
                      <a:solidFill>
                        <a:srgbClr val="D16248"/>
                      </a:solidFill>
                      <a:prstDash val="solid"/>
                    </a:lnL>
                    <a:lnR w="12700">
                      <a:solidFill>
                        <a:srgbClr val="7A9799"/>
                      </a:solidFill>
                      <a:prstDash val="solid"/>
                    </a:lnR>
                    <a:solidFill>
                      <a:srgbClr val="E9EEE8"/>
                    </a:solidFill>
                  </a:tcPr>
                </a:tc>
              </a:tr>
              <a:tr h="1678813">
                <a:tc gridSpan="8">
                  <a:txBody>
                    <a:bodyPr/>
                    <a:lstStyle/>
                    <a:p>
                      <a:pPr>
                        <a:lnSpc>
                          <a:spcPct val="100000"/>
                        </a:lnSpc>
                      </a:pPr>
                      <a:endParaRPr sz="1700">
                        <a:latin typeface="Times New Roman"/>
                        <a:cs typeface="Times New Roman"/>
                      </a:endParaRPr>
                    </a:p>
                  </a:txBody>
                  <a:tcPr marL="0" marR="0" marB="0" marT="0">
                    <a:lnL w="12700">
                      <a:solidFill>
                        <a:srgbClr val="7A9799"/>
                      </a:solidFill>
                      <a:prstDash val="solid"/>
                    </a:lnL>
                    <a:lnR w="12700">
                      <a:solidFill>
                        <a:srgbClr val="7A9799"/>
                      </a:solidFill>
                      <a:prstDash val="solid"/>
                    </a:lnR>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312801">
                <a:tc gridSpan="8">
                  <a:txBody>
                    <a:bodyPr/>
                    <a:lstStyle/>
                    <a:p>
                      <a:pPr>
                        <a:lnSpc>
                          <a:spcPct val="100000"/>
                        </a:lnSpc>
                      </a:pPr>
                      <a:endParaRPr sz="1700">
                        <a:latin typeface="Times New Roman"/>
                        <a:cs typeface="Times New Roman"/>
                      </a:endParaRPr>
                    </a:p>
                  </a:txBody>
                  <a:tcPr marL="0" marR="0" marB="0" marT="0">
                    <a:lnL w="12700">
                      <a:solidFill>
                        <a:srgbClr val="7A9799"/>
                      </a:solidFill>
                      <a:prstDash val="solid"/>
                    </a:lnL>
                    <a:lnR w="12700">
                      <a:solidFill>
                        <a:srgbClr val="7A9799"/>
                      </a:solidFill>
                      <a:prstDash val="solid"/>
                    </a:lnR>
                    <a:lnB w="19050">
                      <a:solidFill>
                        <a:srgbClr val="7A9799"/>
                      </a:solidFill>
                      <a:prstDash val="solid"/>
                    </a:lnB>
                    <a:solidFill>
                      <a:srgbClr val="8BACAD"/>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bl>
          </a:graphicData>
        </a:graphic>
      </p:graphicFrame>
      <p:sp>
        <p:nvSpPr>
          <p:cNvPr id="12" name="object 12"/>
          <p:cNvSpPr/>
          <p:nvPr/>
        </p:nvSpPr>
        <p:spPr>
          <a:xfrm>
            <a:off x="1943100" y="4800600"/>
            <a:ext cx="6019800" cy="146456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6" name="object 6"/>
            <p:cNvSpPr/>
            <p:nvPr/>
          </p:nvSpPr>
          <p:spPr>
            <a:xfrm>
              <a:off x="354329" y="1066800"/>
              <a:ext cx="9494520" cy="4876800"/>
            </a:xfrm>
            <a:prstGeom prst="rect">
              <a:avLst/>
            </a:prstGeom>
            <a:blipFill>
              <a:blip r:embed="rId2" cstate="print"/>
              <a:stretch>
                <a:fillRect/>
              </a:stretch>
            </a:blipFill>
          </p:spPr>
          <p:txBody>
            <a:bodyPr wrap="square" lIns="0" tIns="0" rIns="0" bIns="0" rtlCol="0"/>
            <a:lstStyle/>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CD6B9"/>
          </a:solidFill>
        </p:spPr>
        <p:txBody>
          <a:bodyPr wrap="square" lIns="0" tIns="0" rIns="0" bIns="0" rtlCol="0"/>
          <a:lstStyle/>
          <a:p/>
        </p:txBody>
      </p:sp>
      <p:grpSp>
        <p:nvGrpSpPr>
          <p:cNvPr id="3" name="object 3"/>
          <p:cNvGrpSpPr/>
          <p:nvPr/>
        </p:nvGrpSpPr>
        <p:grpSpPr>
          <a:xfrm>
            <a:off x="1780" y="0"/>
            <a:ext cx="9904730" cy="6858000"/>
            <a:chOff x="1780" y="0"/>
            <a:chExt cx="9904730" cy="6858000"/>
          </a:xfrm>
        </p:grpSpPr>
        <p:sp>
          <p:nvSpPr>
            <p:cNvPr id="4" name="object 4"/>
            <p:cNvSpPr/>
            <p:nvPr/>
          </p:nvSpPr>
          <p:spPr>
            <a:xfrm>
              <a:off x="3304" y="3429"/>
              <a:ext cx="888365" cy="819785"/>
            </a:xfrm>
            <a:custGeom>
              <a:avLst/>
              <a:gdLst/>
              <a:ahLst/>
              <a:cxnLst/>
              <a:rect l="l" t="t" r="r" b="b"/>
              <a:pathLst>
                <a:path w="888365" h="819785">
                  <a:moveTo>
                    <a:pt x="888235" y="0"/>
                  </a:moveTo>
                  <a:lnTo>
                    <a:pt x="505" y="0"/>
                  </a:lnTo>
                  <a:lnTo>
                    <a:pt x="0" y="819531"/>
                  </a:lnTo>
                  <a:lnTo>
                    <a:pt x="50880" y="818233"/>
                  </a:lnTo>
                  <a:lnTo>
                    <a:pt x="100518" y="814387"/>
                  </a:lnTo>
                  <a:lnTo>
                    <a:pt x="149344" y="808062"/>
                  </a:lnTo>
                  <a:lnTo>
                    <a:pt x="197283" y="799327"/>
                  </a:lnTo>
                  <a:lnTo>
                    <a:pt x="244260" y="788251"/>
                  </a:lnTo>
                  <a:lnTo>
                    <a:pt x="290199" y="774904"/>
                  </a:lnTo>
                  <a:lnTo>
                    <a:pt x="335027" y="759353"/>
                  </a:lnTo>
                  <a:lnTo>
                    <a:pt x="378667" y="741669"/>
                  </a:lnTo>
                  <a:lnTo>
                    <a:pt x="421046" y="721921"/>
                  </a:lnTo>
                  <a:lnTo>
                    <a:pt x="462089" y="700178"/>
                  </a:lnTo>
                  <a:lnTo>
                    <a:pt x="501719" y="676509"/>
                  </a:lnTo>
                  <a:lnTo>
                    <a:pt x="539863" y="650984"/>
                  </a:lnTo>
                  <a:lnTo>
                    <a:pt x="576445" y="623671"/>
                  </a:lnTo>
                  <a:lnTo>
                    <a:pt x="611391" y="594639"/>
                  </a:lnTo>
                  <a:lnTo>
                    <a:pt x="644625" y="563958"/>
                  </a:lnTo>
                  <a:lnTo>
                    <a:pt x="676073" y="531698"/>
                  </a:lnTo>
                  <a:lnTo>
                    <a:pt x="705659" y="497926"/>
                  </a:lnTo>
                  <a:lnTo>
                    <a:pt x="733309" y="462713"/>
                  </a:lnTo>
                  <a:lnTo>
                    <a:pt x="758948" y="426127"/>
                  </a:lnTo>
                  <a:lnTo>
                    <a:pt x="782501" y="388238"/>
                  </a:lnTo>
                  <a:lnTo>
                    <a:pt x="803893" y="349114"/>
                  </a:lnTo>
                  <a:lnTo>
                    <a:pt x="823048" y="308826"/>
                  </a:lnTo>
                  <a:lnTo>
                    <a:pt x="839893" y="267442"/>
                  </a:lnTo>
                  <a:lnTo>
                    <a:pt x="854352" y="225031"/>
                  </a:lnTo>
                  <a:lnTo>
                    <a:pt x="866350" y="181663"/>
                  </a:lnTo>
                  <a:lnTo>
                    <a:pt x="875812" y="137407"/>
                  </a:lnTo>
                  <a:lnTo>
                    <a:pt x="882664" y="92331"/>
                  </a:lnTo>
                  <a:lnTo>
                    <a:pt x="886830" y="46506"/>
                  </a:lnTo>
                  <a:lnTo>
                    <a:pt x="888235" y="0"/>
                  </a:lnTo>
                  <a:close/>
                </a:path>
              </a:pathLst>
            </a:custGeom>
            <a:solidFill>
              <a:srgbClr val="FDF9F4">
                <a:alpha val="32940"/>
              </a:srgbClr>
            </a:solidFill>
          </p:spPr>
          <p:txBody>
            <a:bodyPr wrap="square" lIns="0" tIns="0" rIns="0" bIns="0" rtlCol="0"/>
            <a:lstStyle/>
            <a:p/>
          </p:txBody>
        </p:sp>
        <p:sp>
          <p:nvSpPr>
            <p:cNvPr id="5" name="object 5"/>
            <p:cNvSpPr/>
            <p:nvPr/>
          </p:nvSpPr>
          <p:spPr>
            <a:xfrm>
              <a:off x="3304" y="3429"/>
              <a:ext cx="888365" cy="819785"/>
            </a:xfrm>
            <a:custGeom>
              <a:avLst/>
              <a:gdLst/>
              <a:ahLst/>
              <a:cxnLst/>
              <a:rect l="l" t="t" r="r" b="b"/>
              <a:pathLst>
                <a:path w="888365" h="819785">
                  <a:moveTo>
                    <a:pt x="888235" y="0"/>
                  </a:moveTo>
                  <a:lnTo>
                    <a:pt x="886830" y="46506"/>
                  </a:lnTo>
                  <a:lnTo>
                    <a:pt x="882664" y="92331"/>
                  </a:lnTo>
                  <a:lnTo>
                    <a:pt x="875812" y="137407"/>
                  </a:lnTo>
                  <a:lnTo>
                    <a:pt x="866350" y="181663"/>
                  </a:lnTo>
                  <a:lnTo>
                    <a:pt x="854352" y="225031"/>
                  </a:lnTo>
                  <a:lnTo>
                    <a:pt x="839893" y="267442"/>
                  </a:lnTo>
                  <a:lnTo>
                    <a:pt x="823048" y="308826"/>
                  </a:lnTo>
                  <a:lnTo>
                    <a:pt x="803893" y="349114"/>
                  </a:lnTo>
                  <a:lnTo>
                    <a:pt x="782501" y="388238"/>
                  </a:lnTo>
                  <a:lnTo>
                    <a:pt x="758948" y="426127"/>
                  </a:lnTo>
                  <a:lnTo>
                    <a:pt x="733309" y="462713"/>
                  </a:lnTo>
                  <a:lnTo>
                    <a:pt x="705659" y="497926"/>
                  </a:lnTo>
                  <a:lnTo>
                    <a:pt x="676073" y="531698"/>
                  </a:lnTo>
                  <a:lnTo>
                    <a:pt x="644625" y="563958"/>
                  </a:lnTo>
                  <a:lnTo>
                    <a:pt x="611391" y="594639"/>
                  </a:lnTo>
                  <a:lnTo>
                    <a:pt x="576445" y="623671"/>
                  </a:lnTo>
                  <a:lnTo>
                    <a:pt x="539863" y="650984"/>
                  </a:lnTo>
                  <a:lnTo>
                    <a:pt x="501719" y="676509"/>
                  </a:lnTo>
                  <a:lnTo>
                    <a:pt x="462089" y="700178"/>
                  </a:lnTo>
                  <a:lnTo>
                    <a:pt x="421046" y="721921"/>
                  </a:lnTo>
                  <a:lnTo>
                    <a:pt x="378667" y="741669"/>
                  </a:lnTo>
                  <a:lnTo>
                    <a:pt x="335027" y="759353"/>
                  </a:lnTo>
                  <a:lnTo>
                    <a:pt x="290199" y="774904"/>
                  </a:lnTo>
                  <a:lnTo>
                    <a:pt x="244260" y="788251"/>
                  </a:lnTo>
                  <a:lnTo>
                    <a:pt x="197283" y="799327"/>
                  </a:lnTo>
                  <a:lnTo>
                    <a:pt x="149344" y="808062"/>
                  </a:lnTo>
                  <a:lnTo>
                    <a:pt x="100518" y="814387"/>
                  </a:lnTo>
                  <a:lnTo>
                    <a:pt x="50880" y="818233"/>
                  </a:lnTo>
                  <a:lnTo>
                    <a:pt x="505" y="819531"/>
                  </a:lnTo>
                  <a:lnTo>
                    <a:pt x="336" y="819531"/>
                  </a:lnTo>
                  <a:lnTo>
                    <a:pt x="168" y="819531"/>
                  </a:lnTo>
                  <a:lnTo>
                    <a:pt x="0" y="819531"/>
                  </a:lnTo>
                  <a:lnTo>
                    <a:pt x="505" y="0"/>
                  </a:lnTo>
                  <a:lnTo>
                    <a:pt x="888235" y="0"/>
                  </a:lnTo>
                  <a:close/>
                </a:path>
              </a:pathLst>
            </a:custGeom>
            <a:ln w="3175">
              <a:solidFill>
                <a:srgbClr val="D2C39E"/>
              </a:solidFill>
            </a:ln>
          </p:spPr>
          <p:txBody>
            <a:bodyPr wrap="square" lIns="0" tIns="0" rIns="0" bIns="0" rtlCol="0"/>
            <a:lstStyle/>
            <a:p/>
          </p:txBody>
        </p:sp>
        <p:sp>
          <p:nvSpPr>
            <p:cNvPr id="6" name="object 6"/>
            <p:cNvSpPr/>
            <p:nvPr/>
          </p:nvSpPr>
          <p:spPr>
            <a:xfrm>
              <a:off x="142493" y="6095"/>
              <a:ext cx="1924812" cy="17830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82879" y="21335"/>
              <a:ext cx="1844039" cy="1702435"/>
            </a:xfrm>
            <a:custGeom>
              <a:avLst/>
              <a:gdLst/>
              <a:ahLst/>
              <a:cxnLst/>
              <a:rect l="l" t="t" r="r" b="b"/>
              <a:pathLst>
                <a:path w="1844039" h="1702435">
                  <a:moveTo>
                    <a:pt x="0" y="851154"/>
                  </a:moveTo>
                  <a:lnTo>
                    <a:pt x="1364" y="804458"/>
                  </a:lnTo>
                  <a:lnTo>
                    <a:pt x="5410" y="758420"/>
                  </a:lnTo>
                  <a:lnTo>
                    <a:pt x="12067" y="713105"/>
                  </a:lnTo>
                  <a:lnTo>
                    <a:pt x="21266" y="668577"/>
                  </a:lnTo>
                  <a:lnTo>
                    <a:pt x="32935" y="624901"/>
                  </a:lnTo>
                  <a:lnTo>
                    <a:pt x="47005" y="582143"/>
                  </a:lnTo>
                  <a:lnTo>
                    <a:pt x="63404" y="540367"/>
                  </a:lnTo>
                  <a:lnTo>
                    <a:pt x="82064" y="499639"/>
                  </a:lnTo>
                  <a:lnTo>
                    <a:pt x="102913" y="460022"/>
                  </a:lnTo>
                  <a:lnTo>
                    <a:pt x="125882" y="421583"/>
                  </a:lnTo>
                  <a:lnTo>
                    <a:pt x="150899" y="384386"/>
                  </a:lnTo>
                  <a:lnTo>
                    <a:pt x="177895" y="348496"/>
                  </a:lnTo>
                  <a:lnTo>
                    <a:pt x="206800" y="313977"/>
                  </a:lnTo>
                  <a:lnTo>
                    <a:pt x="237542" y="280896"/>
                  </a:lnTo>
                  <a:lnTo>
                    <a:pt x="270052" y="249316"/>
                  </a:lnTo>
                  <a:lnTo>
                    <a:pt x="304260" y="219304"/>
                  </a:lnTo>
                  <a:lnTo>
                    <a:pt x="340094" y="190922"/>
                  </a:lnTo>
                  <a:lnTo>
                    <a:pt x="377486" y="164238"/>
                  </a:lnTo>
                  <a:lnTo>
                    <a:pt x="416364" y="139315"/>
                  </a:lnTo>
                  <a:lnTo>
                    <a:pt x="456658" y="116219"/>
                  </a:lnTo>
                  <a:lnTo>
                    <a:pt x="498298" y="95014"/>
                  </a:lnTo>
                  <a:lnTo>
                    <a:pt x="541213" y="75765"/>
                  </a:lnTo>
                  <a:lnTo>
                    <a:pt x="585334" y="58538"/>
                  </a:lnTo>
                  <a:lnTo>
                    <a:pt x="630589" y="43397"/>
                  </a:lnTo>
                  <a:lnTo>
                    <a:pt x="676909" y="30407"/>
                  </a:lnTo>
                  <a:lnTo>
                    <a:pt x="724224" y="19634"/>
                  </a:lnTo>
                  <a:lnTo>
                    <a:pt x="772463" y="11141"/>
                  </a:lnTo>
                  <a:lnTo>
                    <a:pt x="821555" y="4995"/>
                  </a:lnTo>
                  <a:lnTo>
                    <a:pt x="871431" y="1259"/>
                  </a:lnTo>
                  <a:lnTo>
                    <a:pt x="922019" y="0"/>
                  </a:lnTo>
                  <a:lnTo>
                    <a:pt x="972613" y="1259"/>
                  </a:lnTo>
                  <a:lnTo>
                    <a:pt x="1022493" y="4995"/>
                  </a:lnTo>
                  <a:lnTo>
                    <a:pt x="1071589" y="11141"/>
                  </a:lnTo>
                  <a:lnTo>
                    <a:pt x="1119830" y="19634"/>
                  </a:lnTo>
                  <a:lnTo>
                    <a:pt x="1167147" y="30407"/>
                  </a:lnTo>
                  <a:lnTo>
                    <a:pt x="1213469" y="43397"/>
                  </a:lnTo>
                  <a:lnTo>
                    <a:pt x="1258726" y="58538"/>
                  </a:lnTo>
                  <a:lnTo>
                    <a:pt x="1302848" y="75765"/>
                  </a:lnTo>
                  <a:lnTo>
                    <a:pt x="1345764" y="95014"/>
                  </a:lnTo>
                  <a:lnTo>
                    <a:pt x="1387404" y="116219"/>
                  </a:lnTo>
                  <a:lnTo>
                    <a:pt x="1427698" y="139315"/>
                  </a:lnTo>
                  <a:lnTo>
                    <a:pt x="1466575" y="164238"/>
                  </a:lnTo>
                  <a:lnTo>
                    <a:pt x="1503966" y="190922"/>
                  </a:lnTo>
                  <a:lnTo>
                    <a:pt x="1539799" y="219304"/>
                  </a:lnTo>
                  <a:lnTo>
                    <a:pt x="1574006" y="249316"/>
                  </a:lnTo>
                  <a:lnTo>
                    <a:pt x="1606515" y="280896"/>
                  </a:lnTo>
                  <a:lnTo>
                    <a:pt x="1637255" y="313977"/>
                  </a:lnTo>
                  <a:lnTo>
                    <a:pt x="1666158" y="348496"/>
                  </a:lnTo>
                  <a:lnTo>
                    <a:pt x="1693153" y="384386"/>
                  </a:lnTo>
                  <a:lnTo>
                    <a:pt x="1718168" y="421583"/>
                  </a:lnTo>
                  <a:lnTo>
                    <a:pt x="1741135" y="460022"/>
                  </a:lnTo>
                  <a:lnTo>
                    <a:pt x="1761983" y="499639"/>
                  </a:lnTo>
                  <a:lnTo>
                    <a:pt x="1780641" y="540367"/>
                  </a:lnTo>
                  <a:lnTo>
                    <a:pt x="1797039" y="582143"/>
                  </a:lnTo>
                  <a:lnTo>
                    <a:pt x="1811108" y="624901"/>
                  </a:lnTo>
                  <a:lnTo>
                    <a:pt x="1822776" y="668577"/>
                  </a:lnTo>
                  <a:lnTo>
                    <a:pt x="1831973" y="713105"/>
                  </a:lnTo>
                  <a:lnTo>
                    <a:pt x="1838630" y="758420"/>
                  </a:lnTo>
                  <a:lnTo>
                    <a:pt x="1842675" y="804458"/>
                  </a:lnTo>
                  <a:lnTo>
                    <a:pt x="1844039" y="851154"/>
                  </a:lnTo>
                  <a:lnTo>
                    <a:pt x="1842675" y="897849"/>
                  </a:lnTo>
                  <a:lnTo>
                    <a:pt x="1838630" y="943887"/>
                  </a:lnTo>
                  <a:lnTo>
                    <a:pt x="1831973" y="989202"/>
                  </a:lnTo>
                  <a:lnTo>
                    <a:pt x="1822776" y="1033730"/>
                  </a:lnTo>
                  <a:lnTo>
                    <a:pt x="1811108" y="1077406"/>
                  </a:lnTo>
                  <a:lnTo>
                    <a:pt x="1797039" y="1120164"/>
                  </a:lnTo>
                  <a:lnTo>
                    <a:pt x="1780641" y="1161940"/>
                  </a:lnTo>
                  <a:lnTo>
                    <a:pt x="1761983" y="1202668"/>
                  </a:lnTo>
                  <a:lnTo>
                    <a:pt x="1741135" y="1242285"/>
                  </a:lnTo>
                  <a:lnTo>
                    <a:pt x="1718168" y="1280724"/>
                  </a:lnTo>
                  <a:lnTo>
                    <a:pt x="1693153" y="1317921"/>
                  </a:lnTo>
                  <a:lnTo>
                    <a:pt x="1666158" y="1353811"/>
                  </a:lnTo>
                  <a:lnTo>
                    <a:pt x="1637255" y="1388330"/>
                  </a:lnTo>
                  <a:lnTo>
                    <a:pt x="1606515" y="1421411"/>
                  </a:lnTo>
                  <a:lnTo>
                    <a:pt x="1574006" y="1452991"/>
                  </a:lnTo>
                  <a:lnTo>
                    <a:pt x="1539799" y="1483003"/>
                  </a:lnTo>
                  <a:lnTo>
                    <a:pt x="1503966" y="1511385"/>
                  </a:lnTo>
                  <a:lnTo>
                    <a:pt x="1466575" y="1538069"/>
                  </a:lnTo>
                  <a:lnTo>
                    <a:pt x="1427698" y="1562992"/>
                  </a:lnTo>
                  <a:lnTo>
                    <a:pt x="1387404" y="1586088"/>
                  </a:lnTo>
                  <a:lnTo>
                    <a:pt x="1345764" y="1607293"/>
                  </a:lnTo>
                  <a:lnTo>
                    <a:pt x="1302848" y="1626542"/>
                  </a:lnTo>
                  <a:lnTo>
                    <a:pt x="1258726" y="1643769"/>
                  </a:lnTo>
                  <a:lnTo>
                    <a:pt x="1213469" y="1658910"/>
                  </a:lnTo>
                  <a:lnTo>
                    <a:pt x="1167147" y="1671900"/>
                  </a:lnTo>
                  <a:lnTo>
                    <a:pt x="1119830" y="1682673"/>
                  </a:lnTo>
                  <a:lnTo>
                    <a:pt x="1071589" y="1691166"/>
                  </a:lnTo>
                  <a:lnTo>
                    <a:pt x="1022493" y="1697312"/>
                  </a:lnTo>
                  <a:lnTo>
                    <a:pt x="972613" y="1701048"/>
                  </a:lnTo>
                  <a:lnTo>
                    <a:pt x="922019" y="1702308"/>
                  </a:lnTo>
                  <a:lnTo>
                    <a:pt x="871431" y="1701048"/>
                  </a:lnTo>
                  <a:lnTo>
                    <a:pt x="821555" y="1697312"/>
                  </a:lnTo>
                  <a:lnTo>
                    <a:pt x="772463" y="1691166"/>
                  </a:lnTo>
                  <a:lnTo>
                    <a:pt x="724224" y="1682673"/>
                  </a:lnTo>
                  <a:lnTo>
                    <a:pt x="676909" y="1671900"/>
                  </a:lnTo>
                  <a:lnTo>
                    <a:pt x="630589" y="1658910"/>
                  </a:lnTo>
                  <a:lnTo>
                    <a:pt x="585334" y="1643769"/>
                  </a:lnTo>
                  <a:lnTo>
                    <a:pt x="541213" y="1626542"/>
                  </a:lnTo>
                  <a:lnTo>
                    <a:pt x="498298" y="1607293"/>
                  </a:lnTo>
                  <a:lnTo>
                    <a:pt x="456658" y="1586088"/>
                  </a:lnTo>
                  <a:lnTo>
                    <a:pt x="416364" y="1562992"/>
                  </a:lnTo>
                  <a:lnTo>
                    <a:pt x="377486" y="1538069"/>
                  </a:lnTo>
                  <a:lnTo>
                    <a:pt x="340094" y="1511385"/>
                  </a:lnTo>
                  <a:lnTo>
                    <a:pt x="304260" y="1483003"/>
                  </a:lnTo>
                  <a:lnTo>
                    <a:pt x="270052" y="1452991"/>
                  </a:lnTo>
                  <a:lnTo>
                    <a:pt x="237542" y="1421411"/>
                  </a:lnTo>
                  <a:lnTo>
                    <a:pt x="206800" y="1388330"/>
                  </a:lnTo>
                  <a:lnTo>
                    <a:pt x="177895" y="1353811"/>
                  </a:lnTo>
                  <a:lnTo>
                    <a:pt x="150899" y="1317921"/>
                  </a:lnTo>
                  <a:lnTo>
                    <a:pt x="125882" y="1280724"/>
                  </a:lnTo>
                  <a:lnTo>
                    <a:pt x="102913" y="1242285"/>
                  </a:lnTo>
                  <a:lnTo>
                    <a:pt x="82064" y="1202668"/>
                  </a:lnTo>
                  <a:lnTo>
                    <a:pt x="63404" y="1161940"/>
                  </a:lnTo>
                  <a:lnTo>
                    <a:pt x="47005" y="1120164"/>
                  </a:lnTo>
                  <a:lnTo>
                    <a:pt x="32935" y="1077406"/>
                  </a:lnTo>
                  <a:lnTo>
                    <a:pt x="21266" y="1033730"/>
                  </a:lnTo>
                  <a:lnTo>
                    <a:pt x="12067" y="989202"/>
                  </a:lnTo>
                  <a:lnTo>
                    <a:pt x="5410" y="943887"/>
                  </a:lnTo>
                  <a:lnTo>
                    <a:pt x="1364" y="897849"/>
                  </a:lnTo>
                  <a:lnTo>
                    <a:pt x="0" y="851154"/>
                  </a:lnTo>
                  <a:close/>
                </a:path>
              </a:pathLst>
            </a:custGeom>
            <a:ln w="27432">
              <a:solidFill>
                <a:srgbClr val="FFF6DB"/>
              </a:solidFill>
            </a:ln>
          </p:spPr>
          <p:txBody>
            <a:bodyPr wrap="square" lIns="0" tIns="0" rIns="0" bIns="0" rtlCol="0"/>
            <a:lstStyle/>
            <a:p/>
          </p:txBody>
        </p:sp>
        <p:sp>
          <p:nvSpPr>
            <p:cNvPr id="8" name="object 8"/>
            <p:cNvSpPr/>
            <p:nvPr/>
          </p:nvSpPr>
          <p:spPr>
            <a:xfrm>
              <a:off x="206502" y="1028700"/>
              <a:ext cx="1210056" cy="11841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0154" y="1031703"/>
              <a:ext cx="1175454" cy="114943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0154" y="1031703"/>
              <a:ext cx="1176020" cy="1149985"/>
            </a:xfrm>
            <a:custGeom>
              <a:avLst/>
              <a:gdLst/>
              <a:ahLst/>
              <a:cxnLst/>
              <a:rect l="l" t="t" r="r" b="b"/>
              <a:pathLst>
                <a:path w="1176020" h="1149985">
                  <a:moveTo>
                    <a:pt x="111150" y="194354"/>
                  </a:moveTo>
                  <a:lnTo>
                    <a:pt x="140937" y="160272"/>
                  </a:lnTo>
                  <a:lnTo>
                    <a:pt x="173173" y="129434"/>
                  </a:lnTo>
                  <a:lnTo>
                    <a:pt x="207648" y="101852"/>
                  </a:lnTo>
                  <a:lnTo>
                    <a:pt x="244151" y="77541"/>
                  </a:lnTo>
                  <a:lnTo>
                    <a:pt x="282471" y="56512"/>
                  </a:lnTo>
                  <a:lnTo>
                    <a:pt x="322395" y="38778"/>
                  </a:lnTo>
                  <a:lnTo>
                    <a:pt x="363714" y="24354"/>
                  </a:lnTo>
                  <a:lnTo>
                    <a:pt x="406216" y="13250"/>
                  </a:lnTo>
                  <a:lnTo>
                    <a:pt x="449689" y="5482"/>
                  </a:lnTo>
                  <a:lnTo>
                    <a:pt x="493923" y="1060"/>
                  </a:lnTo>
                  <a:lnTo>
                    <a:pt x="538707" y="0"/>
                  </a:lnTo>
                  <a:lnTo>
                    <a:pt x="583829" y="2312"/>
                  </a:lnTo>
                  <a:lnTo>
                    <a:pt x="629078" y="8011"/>
                  </a:lnTo>
                  <a:lnTo>
                    <a:pt x="674244" y="17109"/>
                  </a:lnTo>
                  <a:lnTo>
                    <a:pt x="719114" y="29619"/>
                  </a:lnTo>
                  <a:lnTo>
                    <a:pt x="763477" y="45555"/>
                  </a:lnTo>
                  <a:lnTo>
                    <a:pt x="807124" y="64929"/>
                  </a:lnTo>
                  <a:lnTo>
                    <a:pt x="849841" y="87754"/>
                  </a:lnTo>
                  <a:lnTo>
                    <a:pt x="891419" y="114042"/>
                  </a:lnTo>
                  <a:lnTo>
                    <a:pt x="931646" y="143808"/>
                  </a:lnTo>
                  <a:lnTo>
                    <a:pt x="969596" y="176431"/>
                  </a:lnTo>
                  <a:lnTo>
                    <a:pt x="1004453" y="211142"/>
                  </a:lnTo>
                  <a:lnTo>
                    <a:pt x="1036184" y="247733"/>
                  </a:lnTo>
                  <a:lnTo>
                    <a:pt x="1064753" y="285995"/>
                  </a:lnTo>
                  <a:lnTo>
                    <a:pt x="1090128" y="325720"/>
                  </a:lnTo>
                  <a:lnTo>
                    <a:pt x="1112275" y="366698"/>
                  </a:lnTo>
                  <a:lnTo>
                    <a:pt x="1131159" y="408721"/>
                  </a:lnTo>
                  <a:lnTo>
                    <a:pt x="1146746" y="451579"/>
                  </a:lnTo>
                  <a:lnTo>
                    <a:pt x="1159004" y="495065"/>
                  </a:lnTo>
                  <a:lnTo>
                    <a:pt x="1167896" y="538969"/>
                  </a:lnTo>
                  <a:lnTo>
                    <a:pt x="1173391" y="583082"/>
                  </a:lnTo>
                  <a:lnTo>
                    <a:pt x="1175454" y="627197"/>
                  </a:lnTo>
                  <a:lnTo>
                    <a:pt x="1174050" y="671103"/>
                  </a:lnTo>
                  <a:lnTo>
                    <a:pt x="1169146" y="714593"/>
                  </a:lnTo>
                  <a:lnTo>
                    <a:pt x="1160709" y="757456"/>
                  </a:lnTo>
                  <a:lnTo>
                    <a:pt x="1148703" y="799486"/>
                  </a:lnTo>
                  <a:lnTo>
                    <a:pt x="1133096" y="840472"/>
                  </a:lnTo>
                  <a:lnTo>
                    <a:pt x="1113853" y="880207"/>
                  </a:lnTo>
                  <a:lnTo>
                    <a:pt x="1090940" y="918480"/>
                  </a:lnTo>
                  <a:lnTo>
                    <a:pt x="1064323" y="955084"/>
                  </a:lnTo>
                  <a:lnTo>
                    <a:pt x="1034535" y="989166"/>
                  </a:lnTo>
                  <a:lnTo>
                    <a:pt x="1002297" y="1020005"/>
                  </a:lnTo>
                  <a:lnTo>
                    <a:pt x="967821" y="1047586"/>
                  </a:lnTo>
                  <a:lnTo>
                    <a:pt x="931317" y="1071898"/>
                  </a:lnTo>
                  <a:lnTo>
                    <a:pt x="892997" y="1092927"/>
                  </a:lnTo>
                  <a:lnTo>
                    <a:pt x="853073" y="1110660"/>
                  </a:lnTo>
                  <a:lnTo>
                    <a:pt x="811754" y="1125085"/>
                  </a:lnTo>
                  <a:lnTo>
                    <a:pt x="769252" y="1136188"/>
                  </a:lnTo>
                  <a:lnTo>
                    <a:pt x="725779" y="1143957"/>
                  </a:lnTo>
                  <a:lnTo>
                    <a:pt x="681545" y="1148378"/>
                  </a:lnTo>
                  <a:lnTo>
                    <a:pt x="636762" y="1149439"/>
                  </a:lnTo>
                  <a:lnTo>
                    <a:pt x="591641" y="1147127"/>
                  </a:lnTo>
                  <a:lnTo>
                    <a:pt x="546392" y="1141428"/>
                  </a:lnTo>
                  <a:lnTo>
                    <a:pt x="501227" y="1132330"/>
                  </a:lnTo>
                  <a:lnTo>
                    <a:pt x="456358" y="1119819"/>
                  </a:lnTo>
                  <a:lnTo>
                    <a:pt x="411995" y="1103884"/>
                  </a:lnTo>
                  <a:lnTo>
                    <a:pt x="368349" y="1084510"/>
                  </a:lnTo>
                  <a:lnTo>
                    <a:pt x="325632" y="1061685"/>
                  </a:lnTo>
                  <a:lnTo>
                    <a:pt x="284054" y="1035396"/>
                  </a:lnTo>
                  <a:lnTo>
                    <a:pt x="243827" y="1005630"/>
                  </a:lnTo>
                  <a:lnTo>
                    <a:pt x="205880" y="972990"/>
                  </a:lnTo>
                  <a:lnTo>
                    <a:pt x="171025" y="938262"/>
                  </a:lnTo>
                  <a:lnTo>
                    <a:pt x="139294" y="901657"/>
                  </a:lnTo>
                  <a:lnTo>
                    <a:pt x="110724" y="863382"/>
                  </a:lnTo>
                  <a:lnTo>
                    <a:pt x="85347" y="823647"/>
                  </a:lnTo>
                  <a:lnTo>
                    <a:pt x="63198" y="782661"/>
                  </a:lnTo>
                  <a:lnTo>
                    <a:pt x="44311" y="740631"/>
                  </a:lnTo>
                  <a:lnTo>
                    <a:pt x="28720" y="697768"/>
                  </a:lnTo>
                  <a:lnTo>
                    <a:pt x="16459" y="654280"/>
                  </a:lnTo>
                  <a:lnTo>
                    <a:pt x="7563" y="610375"/>
                  </a:lnTo>
                  <a:lnTo>
                    <a:pt x="2065" y="566262"/>
                  </a:lnTo>
                  <a:lnTo>
                    <a:pt x="0" y="522150"/>
                  </a:lnTo>
                  <a:lnTo>
                    <a:pt x="1401" y="478249"/>
                  </a:lnTo>
                  <a:lnTo>
                    <a:pt x="6304" y="434766"/>
                  </a:lnTo>
                  <a:lnTo>
                    <a:pt x="14741" y="391911"/>
                  </a:lnTo>
                  <a:lnTo>
                    <a:pt x="26748" y="349892"/>
                  </a:lnTo>
                  <a:lnTo>
                    <a:pt x="42358" y="308918"/>
                  </a:lnTo>
                  <a:lnTo>
                    <a:pt x="61606" y="269198"/>
                  </a:lnTo>
                  <a:lnTo>
                    <a:pt x="84525" y="230940"/>
                  </a:lnTo>
                  <a:lnTo>
                    <a:pt x="111150" y="194354"/>
                  </a:lnTo>
                </a:path>
                <a:path w="1176020" h="1149985">
                  <a:moveTo>
                    <a:pt x="213131" y="275761"/>
                  </a:moveTo>
                  <a:lnTo>
                    <a:pt x="186725" y="313345"/>
                  </a:lnTo>
                  <a:lnTo>
                    <a:pt x="165455" y="353199"/>
                  </a:lnTo>
                  <a:lnTo>
                    <a:pt x="149253" y="394938"/>
                  </a:lnTo>
                  <a:lnTo>
                    <a:pt x="138050" y="438181"/>
                  </a:lnTo>
                  <a:lnTo>
                    <a:pt x="131777" y="482546"/>
                  </a:lnTo>
                  <a:lnTo>
                    <a:pt x="130367" y="527648"/>
                  </a:lnTo>
                  <a:lnTo>
                    <a:pt x="133752" y="573106"/>
                  </a:lnTo>
                  <a:lnTo>
                    <a:pt x="141861" y="618537"/>
                  </a:lnTo>
                  <a:lnTo>
                    <a:pt x="154629" y="663558"/>
                  </a:lnTo>
                  <a:lnTo>
                    <a:pt x="171985" y="707787"/>
                  </a:lnTo>
                  <a:lnTo>
                    <a:pt x="193862" y="750841"/>
                  </a:lnTo>
                  <a:lnTo>
                    <a:pt x="220191" y="792336"/>
                  </a:lnTo>
                  <a:lnTo>
                    <a:pt x="250904" y="831892"/>
                  </a:lnTo>
                  <a:lnTo>
                    <a:pt x="285933" y="869123"/>
                  </a:lnTo>
                  <a:lnTo>
                    <a:pt x="325209" y="903649"/>
                  </a:lnTo>
                  <a:lnTo>
                    <a:pt x="367568" y="934292"/>
                  </a:lnTo>
                  <a:lnTo>
                    <a:pt x="411627" y="960191"/>
                  </a:lnTo>
                  <a:lnTo>
                    <a:pt x="456999" y="981365"/>
                  </a:lnTo>
                  <a:lnTo>
                    <a:pt x="503294" y="997834"/>
                  </a:lnTo>
                  <a:lnTo>
                    <a:pt x="550124" y="1009614"/>
                  </a:lnTo>
                  <a:lnTo>
                    <a:pt x="597100" y="1016726"/>
                  </a:lnTo>
                  <a:lnTo>
                    <a:pt x="643833" y="1019187"/>
                  </a:lnTo>
                  <a:lnTo>
                    <a:pt x="689936" y="1017016"/>
                  </a:lnTo>
                  <a:lnTo>
                    <a:pt x="735019" y="1010232"/>
                  </a:lnTo>
                  <a:lnTo>
                    <a:pt x="778694" y="998852"/>
                  </a:lnTo>
                  <a:lnTo>
                    <a:pt x="820571" y="982896"/>
                  </a:lnTo>
                  <a:lnTo>
                    <a:pt x="860264" y="962382"/>
                  </a:lnTo>
                  <a:lnTo>
                    <a:pt x="897382" y="937329"/>
                  </a:lnTo>
                  <a:lnTo>
                    <a:pt x="931538" y="907754"/>
                  </a:lnTo>
                  <a:lnTo>
                    <a:pt x="962342" y="873677"/>
                  </a:lnTo>
                  <a:lnTo>
                    <a:pt x="988756" y="836092"/>
                  </a:lnTo>
                  <a:lnTo>
                    <a:pt x="1010030" y="796234"/>
                  </a:lnTo>
                  <a:lnTo>
                    <a:pt x="1026234" y="754488"/>
                  </a:lnTo>
                  <a:lnTo>
                    <a:pt x="1037435" y="711237"/>
                  </a:lnTo>
                  <a:lnTo>
                    <a:pt x="1043704" y="666865"/>
                  </a:lnTo>
                  <a:lnTo>
                    <a:pt x="1045109" y="621754"/>
                  </a:lnTo>
                  <a:lnTo>
                    <a:pt x="1041719" y="576288"/>
                  </a:lnTo>
                  <a:lnTo>
                    <a:pt x="1033602" y="530851"/>
                  </a:lnTo>
                  <a:lnTo>
                    <a:pt x="1020829" y="485825"/>
                  </a:lnTo>
                  <a:lnTo>
                    <a:pt x="1003468" y="441595"/>
                  </a:lnTo>
                  <a:lnTo>
                    <a:pt x="981587" y="398543"/>
                  </a:lnTo>
                  <a:lnTo>
                    <a:pt x="955256" y="357054"/>
                  </a:lnTo>
                  <a:lnTo>
                    <a:pt x="924544" y="317509"/>
                  </a:lnTo>
                  <a:lnTo>
                    <a:pt x="889520" y="280293"/>
                  </a:lnTo>
                  <a:lnTo>
                    <a:pt x="850252" y="245789"/>
                  </a:lnTo>
                  <a:lnTo>
                    <a:pt x="807895" y="215145"/>
                  </a:lnTo>
                  <a:lnTo>
                    <a:pt x="763837" y="189242"/>
                  </a:lnTo>
                  <a:lnTo>
                    <a:pt x="718467" y="168061"/>
                  </a:lnTo>
                  <a:lnTo>
                    <a:pt x="672172" y="151585"/>
                  </a:lnTo>
                  <a:lnTo>
                    <a:pt x="625343" y="139796"/>
                  </a:lnTo>
                  <a:lnTo>
                    <a:pt x="578367" y="132676"/>
                  </a:lnTo>
                  <a:lnTo>
                    <a:pt x="531634" y="130207"/>
                  </a:lnTo>
                  <a:lnTo>
                    <a:pt x="485531" y="132372"/>
                  </a:lnTo>
                  <a:lnTo>
                    <a:pt x="440448" y="139152"/>
                  </a:lnTo>
                  <a:lnTo>
                    <a:pt x="396774" y="150530"/>
                  </a:lnTo>
                  <a:lnTo>
                    <a:pt x="354896" y="166488"/>
                  </a:lnTo>
                  <a:lnTo>
                    <a:pt x="315204" y="187008"/>
                  </a:lnTo>
                  <a:lnTo>
                    <a:pt x="278087" y="212072"/>
                  </a:lnTo>
                  <a:lnTo>
                    <a:pt x="243933" y="241662"/>
                  </a:lnTo>
                  <a:lnTo>
                    <a:pt x="213131" y="275761"/>
                  </a:lnTo>
                </a:path>
              </a:pathLst>
            </a:custGeom>
            <a:ln w="7349">
              <a:solidFill>
                <a:srgbClr val="C6B791"/>
              </a:solidFill>
            </a:ln>
          </p:spPr>
          <p:txBody>
            <a:bodyPr wrap="square" lIns="0" tIns="0" rIns="0" bIns="0" rtlCol="0"/>
            <a:lstStyle/>
            <a:p/>
          </p:txBody>
        </p:sp>
        <p:sp>
          <p:nvSpPr>
            <p:cNvPr id="11" name="object 11"/>
            <p:cNvSpPr/>
            <p:nvPr/>
          </p:nvSpPr>
          <p:spPr>
            <a:xfrm>
              <a:off x="1097280" y="0"/>
              <a:ext cx="8808720" cy="6858000"/>
            </a:xfrm>
            <a:custGeom>
              <a:avLst/>
              <a:gdLst/>
              <a:ahLst/>
              <a:cxnLst/>
              <a:rect l="l" t="t" r="r" b="b"/>
              <a:pathLst>
                <a:path w="8808720" h="6858000">
                  <a:moveTo>
                    <a:pt x="8808720" y="0"/>
                  </a:moveTo>
                  <a:lnTo>
                    <a:pt x="0" y="0"/>
                  </a:lnTo>
                  <a:lnTo>
                    <a:pt x="0" y="6858000"/>
                  </a:lnTo>
                  <a:lnTo>
                    <a:pt x="8808720" y="6858000"/>
                  </a:lnTo>
                  <a:lnTo>
                    <a:pt x="8808720" y="0"/>
                  </a:lnTo>
                  <a:close/>
                </a:path>
              </a:pathLst>
            </a:custGeom>
            <a:solidFill>
              <a:srgbClr val="FFFFFF"/>
            </a:solidFill>
          </p:spPr>
          <p:txBody>
            <a:bodyPr wrap="square" lIns="0" tIns="0" rIns="0" bIns="0" rtlCol="0"/>
            <a:lstStyle/>
            <a:p/>
          </p:txBody>
        </p:sp>
        <p:sp>
          <p:nvSpPr>
            <p:cNvPr id="12" name="object 12"/>
            <p:cNvSpPr/>
            <p:nvPr/>
          </p:nvSpPr>
          <p:spPr>
            <a:xfrm>
              <a:off x="1021842" y="0"/>
              <a:ext cx="158496" cy="6857999"/>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1099565" y="0"/>
              <a:ext cx="79375" cy="6858000"/>
            </a:xfrm>
            <a:custGeom>
              <a:avLst/>
              <a:gdLst/>
              <a:ahLst/>
              <a:cxnLst/>
              <a:rect l="l" t="t" r="r" b="b"/>
              <a:pathLst>
                <a:path w="79375" h="6858000">
                  <a:moveTo>
                    <a:pt x="79247" y="0"/>
                  </a:moveTo>
                  <a:lnTo>
                    <a:pt x="0" y="0"/>
                  </a:lnTo>
                  <a:lnTo>
                    <a:pt x="0" y="6858000"/>
                  </a:lnTo>
                  <a:lnTo>
                    <a:pt x="79247" y="6858000"/>
                  </a:lnTo>
                  <a:lnTo>
                    <a:pt x="79247" y="0"/>
                  </a:lnTo>
                  <a:close/>
                </a:path>
              </a:pathLst>
            </a:custGeom>
            <a:solidFill>
              <a:srgbClr val="FFFFFF"/>
            </a:solidFill>
          </p:spPr>
          <p:txBody>
            <a:bodyPr wrap="square" lIns="0" tIns="0" rIns="0" bIns="0" rtlCol="0"/>
            <a:lstStyle/>
            <a:p/>
          </p:txBody>
        </p:sp>
        <p:sp>
          <p:nvSpPr>
            <p:cNvPr id="14" name="object 14"/>
            <p:cNvSpPr/>
            <p:nvPr/>
          </p:nvSpPr>
          <p:spPr>
            <a:xfrm>
              <a:off x="998600" y="1413891"/>
              <a:ext cx="227837" cy="21031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997458" y="1412747"/>
              <a:ext cx="230124" cy="212597"/>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1247394" y="1338833"/>
              <a:ext cx="82296" cy="76962"/>
            </a:xfrm>
            <a:prstGeom prst="rect">
              <a:avLst/>
            </a:prstGeom>
            <a:blipFill>
              <a:blip r:embed="rId8" cstate="print"/>
              <a:stretch>
                <a:fillRect/>
              </a:stretch>
            </a:blipFill>
          </p:spPr>
          <p:txBody>
            <a:bodyPr wrap="square" lIns="0" tIns="0" rIns="0" bIns="0" rtlCol="0"/>
            <a:lstStyle/>
            <a:p/>
          </p:txBody>
        </p:sp>
      </p:grpSp>
      <p:sp>
        <p:nvSpPr>
          <p:cNvPr id="17" name="object 17"/>
          <p:cNvSpPr txBox="1">
            <a:spLocks noGrp="1"/>
          </p:cNvSpPr>
          <p:nvPr>
            <p:ph type="title"/>
          </p:nvPr>
        </p:nvSpPr>
        <p:spPr>
          <a:xfrm>
            <a:off x="1221739" y="468884"/>
            <a:ext cx="7148830" cy="482600"/>
          </a:xfrm>
          <a:prstGeom prst="rect"/>
        </p:spPr>
        <p:txBody>
          <a:bodyPr wrap="square" lIns="0" tIns="12700" rIns="0" bIns="0" rtlCol="0" vert="horz">
            <a:spAutoFit/>
          </a:bodyPr>
          <a:lstStyle/>
          <a:p>
            <a:pPr marL="12700">
              <a:lnSpc>
                <a:spcPct val="100000"/>
              </a:lnSpc>
              <a:spcBef>
                <a:spcPts val="100"/>
              </a:spcBef>
            </a:pPr>
            <a:r>
              <a:rPr dirty="0" sz="3000" spc="-5" b="1">
                <a:latin typeface="Bookman Old Style"/>
                <a:cs typeface="Bookman Old Style"/>
              </a:rPr>
              <a:t>Program Educational</a:t>
            </a:r>
            <a:r>
              <a:rPr dirty="0" sz="3000" spc="-50" b="1">
                <a:latin typeface="Bookman Old Style"/>
                <a:cs typeface="Bookman Old Style"/>
              </a:rPr>
              <a:t> </a:t>
            </a:r>
            <a:r>
              <a:rPr dirty="0" sz="3000" spc="-5" b="1">
                <a:latin typeface="Bookman Old Style"/>
                <a:cs typeface="Bookman Old Style"/>
              </a:rPr>
              <a:t>Objective-PEO</a:t>
            </a:r>
            <a:endParaRPr sz="3000">
              <a:latin typeface="Bookman Old Style"/>
              <a:cs typeface="Bookman Old Style"/>
            </a:endParaRPr>
          </a:p>
        </p:txBody>
      </p:sp>
      <p:sp>
        <p:nvSpPr>
          <p:cNvPr id="18" name="object 18"/>
          <p:cNvSpPr txBox="1"/>
          <p:nvPr/>
        </p:nvSpPr>
        <p:spPr>
          <a:xfrm>
            <a:off x="1401825" y="1271524"/>
            <a:ext cx="8121650" cy="4612640"/>
          </a:xfrm>
          <a:prstGeom prst="rect">
            <a:avLst/>
          </a:prstGeom>
        </p:spPr>
        <p:txBody>
          <a:bodyPr wrap="square" lIns="0" tIns="12065" rIns="0" bIns="0" rtlCol="0" vert="horz">
            <a:spAutoFit/>
          </a:bodyPr>
          <a:lstStyle/>
          <a:p>
            <a:pPr algn="just" marL="469900" marR="5080" indent="-457200">
              <a:lnSpc>
                <a:spcPct val="100000"/>
              </a:lnSpc>
              <a:spcBef>
                <a:spcPts val="95"/>
              </a:spcBef>
              <a:buSzPct val="78846"/>
              <a:buFont typeface="Symbol"/>
              <a:buChar char=""/>
              <a:tabLst>
                <a:tab pos="469900" algn="l"/>
              </a:tabLst>
            </a:pPr>
            <a:r>
              <a:rPr dirty="0" sz="2600" spc="-5">
                <a:solidFill>
                  <a:srgbClr val="0000FF"/>
                </a:solidFill>
                <a:latin typeface="Times New Roman"/>
                <a:cs typeface="Times New Roman"/>
              </a:rPr>
              <a:t>The educational objectives of an engineering degree  program are the statements that describe the expected  achievements of graduates in their </a:t>
            </a:r>
            <a:r>
              <a:rPr dirty="0" sz="2600" spc="-20">
                <a:solidFill>
                  <a:srgbClr val="0000FF"/>
                </a:solidFill>
                <a:latin typeface="Times New Roman"/>
                <a:cs typeface="Times New Roman"/>
              </a:rPr>
              <a:t>career, </a:t>
            </a:r>
            <a:r>
              <a:rPr dirty="0" sz="2600" spc="-5">
                <a:solidFill>
                  <a:srgbClr val="0000FF"/>
                </a:solidFill>
                <a:latin typeface="Times New Roman"/>
                <a:cs typeface="Times New Roman"/>
              </a:rPr>
              <a:t>and also </a:t>
            </a:r>
            <a:r>
              <a:rPr dirty="0" sz="2600" spc="-15">
                <a:solidFill>
                  <a:srgbClr val="0000FF"/>
                </a:solidFill>
                <a:latin typeface="Times New Roman"/>
                <a:cs typeface="Times New Roman"/>
              </a:rPr>
              <a:t>in  particular, </a:t>
            </a:r>
            <a:r>
              <a:rPr dirty="0" sz="2600" spc="-5">
                <a:solidFill>
                  <a:srgbClr val="0000FF"/>
                </a:solidFill>
                <a:latin typeface="Times New Roman"/>
                <a:cs typeface="Times New Roman"/>
              </a:rPr>
              <a:t>what the graduates are expected to perform  and achieve during the </a:t>
            </a:r>
            <a:r>
              <a:rPr dirty="0" sz="2600" spc="-5" b="1">
                <a:solidFill>
                  <a:srgbClr val="FF0000"/>
                </a:solidFill>
                <a:latin typeface="Times New Roman"/>
                <a:cs typeface="Times New Roman"/>
              </a:rPr>
              <a:t>first few years after</a:t>
            </a:r>
            <a:r>
              <a:rPr dirty="0" sz="2600" spc="20" b="1">
                <a:solidFill>
                  <a:srgbClr val="FF0000"/>
                </a:solidFill>
                <a:latin typeface="Times New Roman"/>
                <a:cs typeface="Times New Roman"/>
              </a:rPr>
              <a:t> </a:t>
            </a:r>
            <a:r>
              <a:rPr dirty="0" sz="2600" spc="-5" b="1">
                <a:solidFill>
                  <a:srgbClr val="FF0000"/>
                </a:solidFill>
                <a:latin typeface="Times New Roman"/>
                <a:cs typeface="Times New Roman"/>
              </a:rPr>
              <a:t>graduation</a:t>
            </a:r>
            <a:r>
              <a:rPr dirty="0" sz="2600" spc="-5">
                <a:solidFill>
                  <a:srgbClr val="0000FF"/>
                </a:solidFill>
                <a:latin typeface="Times New Roman"/>
                <a:cs typeface="Times New Roman"/>
              </a:rPr>
              <a:t>.</a:t>
            </a:r>
            <a:endParaRPr sz="2600">
              <a:latin typeface="Times New Roman"/>
              <a:cs typeface="Times New Roman"/>
            </a:endParaRPr>
          </a:p>
          <a:p>
            <a:pPr algn="just" marL="469900" marR="5080" indent="-457200">
              <a:lnSpc>
                <a:spcPct val="100000"/>
              </a:lnSpc>
              <a:spcBef>
                <a:spcPts val="600"/>
              </a:spcBef>
              <a:buSzPct val="78846"/>
              <a:buFont typeface="Symbol"/>
              <a:buChar char=""/>
              <a:tabLst>
                <a:tab pos="469900" algn="l"/>
              </a:tabLst>
            </a:pPr>
            <a:r>
              <a:rPr dirty="0" sz="2600" spc="-5">
                <a:solidFill>
                  <a:srgbClr val="0000FF"/>
                </a:solidFill>
                <a:latin typeface="Times New Roman"/>
                <a:cs typeface="Times New Roman"/>
              </a:rPr>
              <a:t>The PEOs, may be guided by global and local needs,  vision of the Institution, long term goals</a:t>
            </a:r>
            <a:r>
              <a:rPr dirty="0" sz="2600" spc="60">
                <a:solidFill>
                  <a:srgbClr val="0000FF"/>
                </a:solidFill>
                <a:latin typeface="Times New Roman"/>
                <a:cs typeface="Times New Roman"/>
              </a:rPr>
              <a:t> </a:t>
            </a:r>
            <a:r>
              <a:rPr dirty="0" sz="2600" spc="-5">
                <a:solidFill>
                  <a:srgbClr val="0000FF"/>
                </a:solidFill>
                <a:latin typeface="Times New Roman"/>
                <a:cs typeface="Times New Roman"/>
              </a:rPr>
              <a:t>etc.</a:t>
            </a:r>
            <a:endParaRPr sz="2600">
              <a:latin typeface="Times New Roman"/>
              <a:cs typeface="Times New Roman"/>
            </a:endParaRPr>
          </a:p>
          <a:p>
            <a:pPr algn="just" marL="469900" marR="5080" indent="-457200">
              <a:lnSpc>
                <a:spcPct val="100000"/>
              </a:lnSpc>
              <a:spcBef>
                <a:spcPts val="605"/>
              </a:spcBef>
              <a:buSzPct val="78846"/>
              <a:buFont typeface="Symbol"/>
              <a:buChar char=""/>
              <a:tabLst>
                <a:tab pos="469900" algn="l"/>
              </a:tabLst>
            </a:pPr>
            <a:r>
              <a:rPr dirty="0" sz="2600" spc="-5">
                <a:solidFill>
                  <a:srgbClr val="0000FF"/>
                </a:solidFill>
                <a:latin typeface="Times New Roman"/>
                <a:cs typeface="Times New Roman"/>
              </a:rPr>
              <a:t>For defining the PEOs the faculty members of </a:t>
            </a:r>
            <a:r>
              <a:rPr dirty="0" sz="2600" spc="-10">
                <a:solidFill>
                  <a:srgbClr val="0000FF"/>
                </a:solidFill>
                <a:latin typeface="Times New Roman"/>
                <a:cs typeface="Times New Roman"/>
              </a:rPr>
              <a:t>the  </a:t>
            </a:r>
            <a:r>
              <a:rPr dirty="0" sz="2600" spc="-5">
                <a:solidFill>
                  <a:srgbClr val="0000FF"/>
                </a:solidFill>
                <a:latin typeface="Times New Roman"/>
                <a:cs typeface="Times New Roman"/>
              </a:rPr>
              <a:t>program must continuously work with</a:t>
            </a:r>
            <a:r>
              <a:rPr dirty="0" sz="2600" spc="30">
                <a:solidFill>
                  <a:srgbClr val="0000FF"/>
                </a:solidFill>
                <a:latin typeface="Times New Roman"/>
                <a:cs typeface="Times New Roman"/>
              </a:rPr>
              <a:t> </a:t>
            </a:r>
            <a:r>
              <a:rPr dirty="0" sz="2600" spc="-10">
                <a:solidFill>
                  <a:srgbClr val="0000FF"/>
                </a:solidFill>
                <a:latin typeface="Times New Roman"/>
                <a:cs typeface="Times New Roman"/>
              </a:rPr>
              <a:t>all</a:t>
            </a:r>
            <a:endParaRPr sz="2600">
              <a:latin typeface="Times New Roman"/>
              <a:cs typeface="Times New Roman"/>
            </a:endParaRPr>
          </a:p>
          <a:p>
            <a:pPr algn="just" marL="441959" marR="5715">
              <a:lnSpc>
                <a:spcPct val="100000"/>
              </a:lnSpc>
              <a:spcBef>
                <a:spcPts val="600"/>
              </a:spcBef>
            </a:pPr>
            <a:r>
              <a:rPr dirty="0" sz="2600" spc="-5">
                <a:solidFill>
                  <a:srgbClr val="0000FF"/>
                </a:solidFill>
                <a:latin typeface="Times New Roman"/>
                <a:cs typeface="Times New Roman"/>
              </a:rPr>
              <a:t>Stakeholders: Local Employers, </a:t>
            </a:r>
            <a:r>
              <a:rPr dirty="0" sz="2600" spc="-20">
                <a:solidFill>
                  <a:srgbClr val="0000FF"/>
                </a:solidFill>
                <a:latin typeface="Times New Roman"/>
                <a:cs typeface="Times New Roman"/>
              </a:rPr>
              <a:t>Industry, </a:t>
            </a:r>
            <a:r>
              <a:rPr dirty="0" sz="2600" spc="-5">
                <a:solidFill>
                  <a:srgbClr val="0000FF"/>
                </a:solidFill>
                <a:latin typeface="Times New Roman"/>
                <a:cs typeface="Times New Roman"/>
              </a:rPr>
              <a:t>Students </a:t>
            </a:r>
            <a:r>
              <a:rPr dirty="0" sz="2600" spc="-10">
                <a:solidFill>
                  <a:srgbClr val="0000FF"/>
                </a:solidFill>
                <a:latin typeface="Times New Roman"/>
                <a:cs typeface="Times New Roman"/>
              </a:rPr>
              <a:t>and  </a:t>
            </a:r>
            <a:r>
              <a:rPr dirty="0" sz="2600" spc="-5">
                <a:solidFill>
                  <a:srgbClr val="0000FF"/>
                </a:solidFill>
                <a:latin typeface="Times New Roman"/>
                <a:cs typeface="Times New Roman"/>
              </a:rPr>
              <a:t>the</a:t>
            </a:r>
            <a:r>
              <a:rPr dirty="0" sz="2600" spc="-150">
                <a:solidFill>
                  <a:srgbClr val="0000FF"/>
                </a:solidFill>
                <a:latin typeface="Times New Roman"/>
                <a:cs typeface="Times New Roman"/>
              </a:rPr>
              <a:t> </a:t>
            </a:r>
            <a:r>
              <a:rPr dirty="0" sz="2600" spc="-5">
                <a:solidFill>
                  <a:srgbClr val="0000FF"/>
                </a:solidFill>
                <a:latin typeface="Times New Roman"/>
                <a:cs typeface="Times New Roman"/>
              </a:rPr>
              <a:t>Alumni</a:t>
            </a:r>
            <a:endParaRPr sz="2600">
              <a:latin typeface="Times New Roman"/>
              <a:cs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6" name="object 6"/>
            <p:cNvSpPr/>
            <p:nvPr/>
          </p:nvSpPr>
          <p:spPr>
            <a:xfrm>
              <a:off x="144779" y="838200"/>
              <a:ext cx="9685020" cy="4986528"/>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533400" y="3166872"/>
              <a:ext cx="1630680" cy="297179"/>
            </a:xfrm>
            <a:prstGeom prst="rect">
              <a:avLst/>
            </a:prstGeom>
            <a:blipFill>
              <a:blip r:embed="rId3" cstate="print"/>
              <a:stretch>
                <a:fillRect/>
              </a:stretch>
            </a:blipFill>
          </p:spPr>
          <p:txBody>
            <a:bodyPr wrap="square" lIns="0" tIns="0" rIns="0" bIns="0" rtlCol="0"/>
            <a:lstStyle/>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p:nvPr/>
        </p:nvSpPr>
        <p:spPr>
          <a:xfrm>
            <a:off x="723900" y="3261359"/>
            <a:ext cx="8458835" cy="426720"/>
          </a:xfrm>
          <a:custGeom>
            <a:avLst/>
            <a:gdLst/>
            <a:ahLst/>
            <a:cxnLst/>
            <a:rect l="l" t="t" r="r" b="b"/>
            <a:pathLst>
              <a:path w="8458835" h="426720">
                <a:moveTo>
                  <a:pt x="8458225" y="0"/>
                </a:moveTo>
                <a:lnTo>
                  <a:pt x="7368667" y="0"/>
                </a:lnTo>
                <a:lnTo>
                  <a:pt x="0" y="0"/>
                </a:lnTo>
                <a:lnTo>
                  <a:pt x="0" y="426720"/>
                </a:lnTo>
                <a:lnTo>
                  <a:pt x="7368667" y="426720"/>
                </a:lnTo>
                <a:lnTo>
                  <a:pt x="8458225" y="426720"/>
                </a:lnTo>
                <a:lnTo>
                  <a:pt x="8458225" y="0"/>
                </a:lnTo>
                <a:close/>
              </a:path>
            </a:pathLst>
          </a:custGeom>
          <a:solidFill>
            <a:srgbClr val="D16248">
              <a:alpha val="19999"/>
            </a:srgbClr>
          </a:solidFill>
        </p:spPr>
        <p:txBody>
          <a:bodyPr wrap="square" lIns="0" tIns="0" rIns="0" bIns="0" rtlCol="0"/>
          <a:lstStyle/>
          <a:p/>
        </p:txBody>
      </p:sp>
      <p:sp>
        <p:nvSpPr>
          <p:cNvPr id="8" name="object 8"/>
          <p:cNvSpPr/>
          <p:nvPr/>
        </p:nvSpPr>
        <p:spPr>
          <a:xfrm>
            <a:off x="723900" y="4114800"/>
            <a:ext cx="8458835" cy="426720"/>
          </a:xfrm>
          <a:custGeom>
            <a:avLst/>
            <a:gdLst/>
            <a:ahLst/>
            <a:cxnLst/>
            <a:rect l="l" t="t" r="r" b="b"/>
            <a:pathLst>
              <a:path w="8458835" h="426720">
                <a:moveTo>
                  <a:pt x="8458225" y="0"/>
                </a:moveTo>
                <a:lnTo>
                  <a:pt x="7368667" y="0"/>
                </a:lnTo>
                <a:lnTo>
                  <a:pt x="0" y="0"/>
                </a:lnTo>
                <a:lnTo>
                  <a:pt x="0" y="426720"/>
                </a:lnTo>
                <a:lnTo>
                  <a:pt x="7368667" y="426720"/>
                </a:lnTo>
                <a:lnTo>
                  <a:pt x="8458225" y="426720"/>
                </a:lnTo>
                <a:lnTo>
                  <a:pt x="8458225" y="0"/>
                </a:lnTo>
                <a:close/>
              </a:path>
            </a:pathLst>
          </a:custGeom>
          <a:solidFill>
            <a:srgbClr val="D16248">
              <a:alpha val="19999"/>
            </a:srgbClr>
          </a:solidFill>
        </p:spPr>
        <p:txBody>
          <a:bodyPr wrap="square" lIns="0" tIns="0" rIns="0" bIns="0" rtlCol="0"/>
          <a:lstStyle/>
          <a:p/>
        </p:txBody>
      </p:sp>
      <p:grpSp>
        <p:nvGrpSpPr>
          <p:cNvPr id="9" name="object 9"/>
          <p:cNvGrpSpPr/>
          <p:nvPr/>
        </p:nvGrpSpPr>
        <p:grpSpPr>
          <a:xfrm>
            <a:off x="717550" y="2279650"/>
            <a:ext cx="8470900" cy="3121660"/>
            <a:chOff x="717550" y="2279650"/>
            <a:chExt cx="8470900" cy="3121660"/>
          </a:xfrm>
        </p:grpSpPr>
        <p:sp>
          <p:nvSpPr>
            <p:cNvPr id="10" name="object 10"/>
            <p:cNvSpPr/>
            <p:nvPr/>
          </p:nvSpPr>
          <p:spPr>
            <a:xfrm>
              <a:off x="723900" y="4968239"/>
              <a:ext cx="8458835" cy="426720"/>
            </a:xfrm>
            <a:custGeom>
              <a:avLst/>
              <a:gdLst/>
              <a:ahLst/>
              <a:cxnLst/>
              <a:rect l="l" t="t" r="r" b="b"/>
              <a:pathLst>
                <a:path w="8458835" h="426720">
                  <a:moveTo>
                    <a:pt x="8458225" y="0"/>
                  </a:moveTo>
                  <a:lnTo>
                    <a:pt x="7368667" y="0"/>
                  </a:lnTo>
                  <a:lnTo>
                    <a:pt x="0" y="0"/>
                  </a:lnTo>
                  <a:lnTo>
                    <a:pt x="0" y="426720"/>
                  </a:lnTo>
                  <a:lnTo>
                    <a:pt x="7368667" y="426720"/>
                  </a:lnTo>
                  <a:lnTo>
                    <a:pt x="8458225" y="426720"/>
                  </a:lnTo>
                  <a:lnTo>
                    <a:pt x="8458225" y="0"/>
                  </a:lnTo>
                  <a:close/>
                </a:path>
              </a:pathLst>
            </a:custGeom>
            <a:solidFill>
              <a:srgbClr val="D16248">
                <a:alpha val="19999"/>
              </a:srgbClr>
            </a:solidFill>
          </p:spPr>
          <p:txBody>
            <a:bodyPr wrap="square" lIns="0" tIns="0" rIns="0" bIns="0" rtlCol="0"/>
            <a:lstStyle/>
            <a:p/>
          </p:txBody>
        </p:sp>
        <p:sp>
          <p:nvSpPr>
            <p:cNvPr id="11" name="object 11"/>
            <p:cNvSpPr/>
            <p:nvPr/>
          </p:nvSpPr>
          <p:spPr>
            <a:xfrm>
              <a:off x="8092567" y="2279650"/>
              <a:ext cx="0" cy="3121660"/>
            </a:xfrm>
            <a:custGeom>
              <a:avLst/>
              <a:gdLst/>
              <a:ahLst/>
              <a:cxnLst/>
              <a:rect l="l" t="t" r="r" b="b"/>
              <a:pathLst>
                <a:path w="0" h="3121660">
                  <a:moveTo>
                    <a:pt x="0" y="0"/>
                  </a:moveTo>
                  <a:lnTo>
                    <a:pt x="0" y="3121660"/>
                  </a:lnTo>
                </a:path>
              </a:pathLst>
            </a:custGeom>
            <a:ln w="12700">
              <a:solidFill>
                <a:srgbClr val="D16248"/>
              </a:solidFill>
            </a:ln>
          </p:spPr>
          <p:txBody>
            <a:bodyPr wrap="square" lIns="0" tIns="0" rIns="0" bIns="0" rtlCol="0"/>
            <a:lstStyle/>
            <a:p/>
          </p:txBody>
        </p:sp>
        <p:sp>
          <p:nvSpPr>
            <p:cNvPr id="12" name="object 12"/>
            <p:cNvSpPr/>
            <p:nvPr/>
          </p:nvSpPr>
          <p:spPr>
            <a:xfrm>
              <a:off x="717550" y="3261360"/>
              <a:ext cx="8470900" cy="0"/>
            </a:xfrm>
            <a:custGeom>
              <a:avLst/>
              <a:gdLst/>
              <a:ahLst/>
              <a:cxnLst/>
              <a:rect l="l" t="t" r="r" b="b"/>
              <a:pathLst>
                <a:path w="8470900" h="0">
                  <a:moveTo>
                    <a:pt x="0" y="0"/>
                  </a:moveTo>
                  <a:lnTo>
                    <a:pt x="8470900" y="0"/>
                  </a:lnTo>
                </a:path>
              </a:pathLst>
            </a:custGeom>
            <a:ln w="25400">
              <a:solidFill>
                <a:srgbClr val="D16248"/>
              </a:solidFill>
            </a:ln>
          </p:spPr>
          <p:txBody>
            <a:bodyPr wrap="square" lIns="0" tIns="0" rIns="0" bIns="0" rtlCol="0"/>
            <a:lstStyle/>
            <a:p/>
          </p:txBody>
        </p:sp>
        <p:sp>
          <p:nvSpPr>
            <p:cNvPr id="13" name="object 13"/>
            <p:cNvSpPr/>
            <p:nvPr/>
          </p:nvSpPr>
          <p:spPr>
            <a:xfrm>
              <a:off x="717550" y="2279650"/>
              <a:ext cx="8470900" cy="3121660"/>
            </a:xfrm>
            <a:custGeom>
              <a:avLst/>
              <a:gdLst/>
              <a:ahLst/>
              <a:cxnLst/>
              <a:rect l="l" t="t" r="r" b="b"/>
              <a:pathLst>
                <a:path w="8470900" h="3121660">
                  <a:moveTo>
                    <a:pt x="0" y="1408430"/>
                  </a:moveTo>
                  <a:lnTo>
                    <a:pt x="8470900" y="1408430"/>
                  </a:lnTo>
                </a:path>
                <a:path w="8470900" h="3121660">
                  <a:moveTo>
                    <a:pt x="0" y="1835150"/>
                  </a:moveTo>
                  <a:lnTo>
                    <a:pt x="8470900" y="1835150"/>
                  </a:lnTo>
                </a:path>
                <a:path w="8470900" h="3121660">
                  <a:moveTo>
                    <a:pt x="0" y="2261870"/>
                  </a:moveTo>
                  <a:lnTo>
                    <a:pt x="8470900" y="2261870"/>
                  </a:lnTo>
                </a:path>
                <a:path w="8470900" h="3121660">
                  <a:moveTo>
                    <a:pt x="0" y="2688590"/>
                  </a:moveTo>
                  <a:lnTo>
                    <a:pt x="8470900" y="2688590"/>
                  </a:lnTo>
                </a:path>
                <a:path w="8470900" h="3121660">
                  <a:moveTo>
                    <a:pt x="6350" y="0"/>
                  </a:moveTo>
                  <a:lnTo>
                    <a:pt x="6350" y="3121660"/>
                  </a:lnTo>
                </a:path>
                <a:path w="8470900" h="3121660">
                  <a:moveTo>
                    <a:pt x="8464550" y="0"/>
                  </a:moveTo>
                  <a:lnTo>
                    <a:pt x="8464550" y="3121660"/>
                  </a:lnTo>
                </a:path>
                <a:path w="8470900" h="3121660">
                  <a:moveTo>
                    <a:pt x="0" y="6350"/>
                  </a:moveTo>
                  <a:lnTo>
                    <a:pt x="8470900" y="6350"/>
                  </a:lnTo>
                </a:path>
                <a:path w="8470900" h="3121660">
                  <a:moveTo>
                    <a:pt x="0" y="3115310"/>
                  </a:moveTo>
                  <a:lnTo>
                    <a:pt x="8470900" y="3115310"/>
                  </a:lnTo>
                </a:path>
              </a:pathLst>
            </a:custGeom>
            <a:ln w="12700">
              <a:solidFill>
                <a:srgbClr val="D16248"/>
              </a:solidFill>
            </a:ln>
          </p:spPr>
          <p:txBody>
            <a:bodyPr wrap="square" lIns="0" tIns="0" rIns="0" bIns="0" rtlCol="0"/>
            <a:lstStyle/>
            <a:p/>
          </p:txBody>
        </p:sp>
      </p:grpSp>
      <p:graphicFrame>
        <p:nvGraphicFramePr>
          <p:cNvPr id="14" name="object 14"/>
          <p:cNvGraphicFramePr>
            <a:graphicFrameLocks noGrp="1"/>
          </p:cNvGraphicFramePr>
          <p:nvPr/>
        </p:nvGraphicFramePr>
        <p:xfrm>
          <a:off x="723900" y="2286000"/>
          <a:ext cx="8458200" cy="3108960"/>
        </p:xfrm>
        <a:graphic>
          <a:graphicData uri="http://schemas.openxmlformats.org/drawingml/2006/table">
            <a:tbl>
              <a:tblPr firstRow="1" bandRow="1">
                <a:tableStyleId>{2D5ABB26-0587-4C30-8999-92F81FD0307C}</a:tableStyleId>
              </a:tblPr>
              <a:tblGrid>
                <a:gridCol w="7368540"/>
                <a:gridCol w="1089659"/>
              </a:tblGrid>
              <a:tr h="975360">
                <a:tc>
                  <a:txBody>
                    <a:bodyPr/>
                    <a:lstStyle/>
                    <a:p>
                      <a:pPr algn="ctr">
                        <a:lnSpc>
                          <a:spcPct val="100000"/>
                        </a:lnSpc>
                        <a:spcBef>
                          <a:spcPts val="285"/>
                        </a:spcBef>
                      </a:pPr>
                      <a:r>
                        <a:rPr dirty="0" sz="2200" b="1">
                          <a:latin typeface="Times New Roman"/>
                          <a:cs typeface="Times New Roman"/>
                        </a:rPr>
                        <a:t>Item</a:t>
                      </a:r>
                      <a:endParaRPr sz="2200">
                        <a:latin typeface="Times New Roman"/>
                        <a:cs typeface="Times New Roman"/>
                      </a:endParaRPr>
                    </a:p>
                    <a:p>
                      <a:pPr algn="ctr" marL="207645" marR="200660">
                        <a:lnSpc>
                          <a:spcPct val="100000"/>
                        </a:lnSpc>
                        <a:spcBef>
                          <a:spcPts val="15"/>
                        </a:spcBef>
                      </a:pPr>
                      <a:r>
                        <a:rPr dirty="0" sz="1800" spc="-5">
                          <a:latin typeface="Times New Roman"/>
                          <a:cs typeface="Times New Roman"/>
                        </a:rPr>
                        <a:t>(Students enrolled at the First </a:t>
                      </a:r>
                      <a:r>
                        <a:rPr dirty="0" sz="1800" spc="-50">
                          <a:latin typeface="Times New Roman"/>
                          <a:cs typeface="Times New Roman"/>
                        </a:rPr>
                        <a:t>Year </a:t>
                      </a:r>
                      <a:r>
                        <a:rPr dirty="0" sz="1800" spc="-5">
                          <a:latin typeface="Times New Roman"/>
                          <a:cs typeface="Times New Roman"/>
                        </a:rPr>
                        <a:t>Level </a:t>
                      </a:r>
                      <a:r>
                        <a:rPr dirty="0" sz="1800">
                          <a:latin typeface="Times New Roman"/>
                          <a:cs typeface="Times New Roman"/>
                        </a:rPr>
                        <a:t>on average </a:t>
                      </a:r>
                      <a:r>
                        <a:rPr dirty="0" sz="1800" spc="-5">
                          <a:latin typeface="Times New Roman"/>
                          <a:cs typeface="Times New Roman"/>
                        </a:rPr>
                        <a:t>basis </a:t>
                      </a:r>
                      <a:r>
                        <a:rPr dirty="0" sz="1800">
                          <a:latin typeface="Times New Roman"/>
                          <a:cs typeface="Times New Roman"/>
                        </a:rPr>
                        <a:t>during the period  of</a:t>
                      </a:r>
                      <a:r>
                        <a:rPr dirty="0" sz="1800" spc="-5">
                          <a:latin typeface="Times New Roman"/>
                          <a:cs typeface="Times New Roman"/>
                        </a:rPr>
                        <a:t> assessment)</a:t>
                      </a:r>
                      <a:endParaRPr sz="1800">
                        <a:latin typeface="Times New Roman"/>
                        <a:cs typeface="Times New Roman"/>
                      </a:endParaRPr>
                    </a:p>
                  </a:txBody>
                  <a:tcPr marL="0" marR="0" marB="0" marT="36195">
                    <a:solidFill>
                      <a:srgbClr val="E9EEE8"/>
                    </a:solidFill>
                  </a:tcPr>
                </a:tc>
                <a:tc>
                  <a:txBody>
                    <a:bodyPr/>
                    <a:lstStyle/>
                    <a:p>
                      <a:pPr>
                        <a:lnSpc>
                          <a:spcPct val="100000"/>
                        </a:lnSpc>
                        <a:spcBef>
                          <a:spcPts val="55"/>
                        </a:spcBef>
                      </a:pPr>
                      <a:endParaRPr sz="2300">
                        <a:latin typeface="Times New Roman"/>
                        <a:cs typeface="Times New Roman"/>
                      </a:endParaRPr>
                    </a:p>
                    <a:p>
                      <a:pPr algn="ctr" marL="635">
                        <a:lnSpc>
                          <a:spcPct val="100000"/>
                        </a:lnSpc>
                      </a:pPr>
                      <a:r>
                        <a:rPr dirty="0" sz="1800" spc="-5" b="1">
                          <a:latin typeface="Georgia"/>
                          <a:cs typeface="Georgia"/>
                        </a:rPr>
                        <a:t>Marks</a:t>
                      </a:r>
                      <a:endParaRPr sz="1800">
                        <a:latin typeface="Georgia"/>
                        <a:cs typeface="Georgia"/>
                      </a:endParaRPr>
                    </a:p>
                  </a:txBody>
                  <a:tcPr marL="0" marR="0" marB="0" marT="6985">
                    <a:solidFill>
                      <a:srgbClr val="E9EEE8"/>
                    </a:solidFill>
                  </a:tcPr>
                </a:tc>
              </a:tr>
              <a:tr h="426719">
                <a:tc>
                  <a:txBody>
                    <a:bodyPr/>
                    <a:lstStyle/>
                    <a:p>
                      <a:pPr marL="91440">
                        <a:lnSpc>
                          <a:spcPct val="100000"/>
                        </a:lnSpc>
                        <a:spcBef>
                          <a:spcPts val="285"/>
                        </a:spcBef>
                      </a:pPr>
                      <a:r>
                        <a:rPr dirty="0" sz="2200">
                          <a:latin typeface="Times New Roman"/>
                          <a:cs typeface="Times New Roman"/>
                        </a:rPr>
                        <a:t>&gt;= 90%</a:t>
                      </a:r>
                      <a:r>
                        <a:rPr dirty="0" sz="2200" spc="-20">
                          <a:latin typeface="Times New Roman"/>
                          <a:cs typeface="Times New Roman"/>
                        </a:rPr>
                        <a:t> </a:t>
                      </a:r>
                      <a:r>
                        <a:rPr dirty="0" sz="2200">
                          <a:latin typeface="Times New Roman"/>
                          <a:cs typeface="Times New Roman"/>
                        </a:rPr>
                        <a:t>students</a:t>
                      </a:r>
                      <a:endParaRPr sz="2200">
                        <a:latin typeface="Times New Roman"/>
                        <a:cs typeface="Times New Roman"/>
                      </a:endParaRPr>
                    </a:p>
                  </a:txBody>
                  <a:tcPr marL="0" marR="0" marB="0" marT="36195">
                    <a:solidFill>
                      <a:srgbClr val="F5DFDA"/>
                    </a:solidFill>
                  </a:tcPr>
                </a:tc>
                <a:tc>
                  <a:txBody>
                    <a:bodyPr/>
                    <a:lstStyle/>
                    <a:p>
                      <a:pPr algn="ctr" marL="1905">
                        <a:lnSpc>
                          <a:spcPct val="100000"/>
                        </a:lnSpc>
                        <a:spcBef>
                          <a:spcPts val="285"/>
                        </a:spcBef>
                      </a:pPr>
                      <a:r>
                        <a:rPr dirty="0" sz="2200" b="1">
                          <a:latin typeface="Times New Roman"/>
                          <a:cs typeface="Times New Roman"/>
                        </a:rPr>
                        <a:t>20</a:t>
                      </a:r>
                      <a:endParaRPr sz="2200">
                        <a:latin typeface="Times New Roman"/>
                        <a:cs typeface="Times New Roman"/>
                      </a:endParaRPr>
                    </a:p>
                  </a:txBody>
                  <a:tcPr marL="0" marR="0" marB="0" marT="36195">
                    <a:solidFill>
                      <a:srgbClr val="F5DFDA"/>
                    </a:solidFill>
                  </a:tcPr>
                </a:tc>
              </a:tr>
              <a:tr h="426719">
                <a:tc>
                  <a:txBody>
                    <a:bodyPr/>
                    <a:lstStyle/>
                    <a:p>
                      <a:pPr marL="91440">
                        <a:lnSpc>
                          <a:spcPct val="100000"/>
                        </a:lnSpc>
                        <a:spcBef>
                          <a:spcPts val="285"/>
                        </a:spcBef>
                      </a:pPr>
                      <a:r>
                        <a:rPr dirty="0" sz="2200" spc="-5">
                          <a:latin typeface="Times New Roman"/>
                          <a:cs typeface="Times New Roman"/>
                        </a:rPr>
                        <a:t>&gt;= </a:t>
                      </a:r>
                      <a:r>
                        <a:rPr dirty="0" sz="2200">
                          <a:latin typeface="Times New Roman"/>
                          <a:cs typeface="Times New Roman"/>
                        </a:rPr>
                        <a:t>80%</a:t>
                      </a:r>
                      <a:r>
                        <a:rPr dirty="0" sz="2200" spc="-20">
                          <a:latin typeface="Times New Roman"/>
                          <a:cs typeface="Times New Roman"/>
                        </a:rPr>
                        <a:t> </a:t>
                      </a:r>
                      <a:r>
                        <a:rPr dirty="0" sz="2200">
                          <a:latin typeface="Times New Roman"/>
                          <a:cs typeface="Times New Roman"/>
                        </a:rPr>
                        <a:t>students</a:t>
                      </a:r>
                      <a:endParaRPr sz="2200">
                        <a:latin typeface="Times New Roman"/>
                        <a:cs typeface="Times New Roman"/>
                      </a:endParaRPr>
                    </a:p>
                  </a:txBody>
                  <a:tcPr marL="0" marR="0" marB="0" marT="36195">
                    <a:solidFill>
                      <a:srgbClr val="E9EEE8"/>
                    </a:solidFill>
                  </a:tcPr>
                </a:tc>
                <a:tc>
                  <a:txBody>
                    <a:bodyPr/>
                    <a:lstStyle/>
                    <a:p>
                      <a:pPr algn="ctr" marL="1905">
                        <a:lnSpc>
                          <a:spcPct val="100000"/>
                        </a:lnSpc>
                        <a:spcBef>
                          <a:spcPts val="285"/>
                        </a:spcBef>
                      </a:pPr>
                      <a:r>
                        <a:rPr dirty="0" sz="2200" b="1">
                          <a:latin typeface="Times New Roman"/>
                          <a:cs typeface="Times New Roman"/>
                        </a:rPr>
                        <a:t>18</a:t>
                      </a:r>
                      <a:endParaRPr sz="2200">
                        <a:latin typeface="Times New Roman"/>
                        <a:cs typeface="Times New Roman"/>
                      </a:endParaRPr>
                    </a:p>
                  </a:txBody>
                  <a:tcPr marL="0" marR="0" marB="0" marT="36195">
                    <a:solidFill>
                      <a:srgbClr val="E9EEE8"/>
                    </a:solidFill>
                  </a:tcPr>
                </a:tc>
              </a:tr>
              <a:tr h="426719">
                <a:tc>
                  <a:txBody>
                    <a:bodyPr/>
                    <a:lstStyle/>
                    <a:p>
                      <a:pPr marL="91440">
                        <a:lnSpc>
                          <a:spcPct val="100000"/>
                        </a:lnSpc>
                        <a:spcBef>
                          <a:spcPts val="285"/>
                        </a:spcBef>
                      </a:pPr>
                      <a:r>
                        <a:rPr dirty="0" sz="2200">
                          <a:latin typeface="Times New Roman"/>
                          <a:cs typeface="Times New Roman"/>
                        </a:rPr>
                        <a:t>&gt;= 70%</a:t>
                      </a:r>
                      <a:r>
                        <a:rPr dirty="0" sz="2200" spc="-20">
                          <a:latin typeface="Times New Roman"/>
                          <a:cs typeface="Times New Roman"/>
                        </a:rPr>
                        <a:t> </a:t>
                      </a:r>
                      <a:r>
                        <a:rPr dirty="0" sz="2200">
                          <a:latin typeface="Times New Roman"/>
                          <a:cs typeface="Times New Roman"/>
                        </a:rPr>
                        <a:t>students</a:t>
                      </a:r>
                      <a:endParaRPr sz="2200">
                        <a:latin typeface="Times New Roman"/>
                        <a:cs typeface="Times New Roman"/>
                      </a:endParaRPr>
                    </a:p>
                  </a:txBody>
                  <a:tcPr marL="0" marR="0" marB="0" marT="36195">
                    <a:solidFill>
                      <a:srgbClr val="F5DFDA"/>
                    </a:solidFill>
                  </a:tcPr>
                </a:tc>
                <a:tc>
                  <a:txBody>
                    <a:bodyPr/>
                    <a:lstStyle/>
                    <a:p>
                      <a:pPr algn="ctr" marL="1905">
                        <a:lnSpc>
                          <a:spcPct val="100000"/>
                        </a:lnSpc>
                        <a:spcBef>
                          <a:spcPts val="285"/>
                        </a:spcBef>
                      </a:pPr>
                      <a:r>
                        <a:rPr dirty="0" sz="2200" b="1">
                          <a:latin typeface="Times New Roman"/>
                          <a:cs typeface="Times New Roman"/>
                        </a:rPr>
                        <a:t>16</a:t>
                      </a:r>
                      <a:endParaRPr sz="2200">
                        <a:latin typeface="Times New Roman"/>
                        <a:cs typeface="Times New Roman"/>
                      </a:endParaRPr>
                    </a:p>
                  </a:txBody>
                  <a:tcPr marL="0" marR="0" marB="0" marT="36195">
                    <a:solidFill>
                      <a:srgbClr val="F5DFDA"/>
                    </a:solidFill>
                  </a:tcPr>
                </a:tc>
              </a:tr>
              <a:tr h="426719">
                <a:tc>
                  <a:txBody>
                    <a:bodyPr/>
                    <a:lstStyle/>
                    <a:p>
                      <a:pPr marL="91440">
                        <a:lnSpc>
                          <a:spcPct val="100000"/>
                        </a:lnSpc>
                        <a:spcBef>
                          <a:spcPts val="285"/>
                        </a:spcBef>
                      </a:pPr>
                      <a:r>
                        <a:rPr dirty="0" sz="2200">
                          <a:latin typeface="Times New Roman"/>
                          <a:cs typeface="Times New Roman"/>
                        </a:rPr>
                        <a:t>&gt;= 60%</a:t>
                      </a:r>
                      <a:r>
                        <a:rPr dirty="0" sz="2200" spc="-20">
                          <a:latin typeface="Times New Roman"/>
                          <a:cs typeface="Times New Roman"/>
                        </a:rPr>
                        <a:t> </a:t>
                      </a:r>
                      <a:r>
                        <a:rPr dirty="0" sz="2200">
                          <a:latin typeface="Times New Roman"/>
                          <a:cs typeface="Times New Roman"/>
                        </a:rPr>
                        <a:t>students</a:t>
                      </a:r>
                      <a:endParaRPr sz="2200">
                        <a:latin typeface="Times New Roman"/>
                        <a:cs typeface="Times New Roman"/>
                      </a:endParaRPr>
                    </a:p>
                  </a:txBody>
                  <a:tcPr marL="0" marR="0" marB="0" marT="36195">
                    <a:solidFill>
                      <a:srgbClr val="E9EEE8"/>
                    </a:solidFill>
                  </a:tcPr>
                </a:tc>
                <a:tc>
                  <a:txBody>
                    <a:bodyPr/>
                    <a:lstStyle/>
                    <a:p>
                      <a:pPr algn="ctr" marL="1905">
                        <a:lnSpc>
                          <a:spcPct val="100000"/>
                        </a:lnSpc>
                        <a:spcBef>
                          <a:spcPts val="285"/>
                        </a:spcBef>
                      </a:pPr>
                      <a:r>
                        <a:rPr dirty="0" sz="2200" b="1">
                          <a:latin typeface="Times New Roman"/>
                          <a:cs typeface="Times New Roman"/>
                        </a:rPr>
                        <a:t>14</a:t>
                      </a:r>
                      <a:endParaRPr sz="2200">
                        <a:latin typeface="Times New Roman"/>
                        <a:cs typeface="Times New Roman"/>
                      </a:endParaRPr>
                    </a:p>
                  </a:txBody>
                  <a:tcPr marL="0" marR="0" marB="0" marT="36195">
                    <a:solidFill>
                      <a:srgbClr val="E9EEE8"/>
                    </a:solidFill>
                  </a:tcPr>
                </a:tc>
              </a:tr>
              <a:tr h="426720">
                <a:tc>
                  <a:txBody>
                    <a:bodyPr/>
                    <a:lstStyle/>
                    <a:p>
                      <a:pPr marL="91440">
                        <a:lnSpc>
                          <a:spcPct val="100000"/>
                        </a:lnSpc>
                        <a:spcBef>
                          <a:spcPts val="285"/>
                        </a:spcBef>
                      </a:pPr>
                      <a:r>
                        <a:rPr dirty="0" sz="2200">
                          <a:latin typeface="Times New Roman"/>
                          <a:cs typeface="Times New Roman"/>
                        </a:rPr>
                        <a:t>Otherwise</a:t>
                      </a:r>
                      <a:endParaRPr sz="2200">
                        <a:latin typeface="Times New Roman"/>
                        <a:cs typeface="Times New Roman"/>
                      </a:endParaRPr>
                    </a:p>
                  </a:txBody>
                  <a:tcPr marL="0" marR="0" marB="0" marT="36195">
                    <a:solidFill>
                      <a:srgbClr val="F5DFDA"/>
                    </a:solidFill>
                  </a:tcPr>
                </a:tc>
                <a:tc>
                  <a:txBody>
                    <a:bodyPr/>
                    <a:lstStyle/>
                    <a:p>
                      <a:pPr algn="ctr" marL="1270">
                        <a:lnSpc>
                          <a:spcPct val="100000"/>
                        </a:lnSpc>
                        <a:spcBef>
                          <a:spcPts val="285"/>
                        </a:spcBef>
                      </a:pPr>
                      <a:r>
                        <a:rPr dirty="0" sz="2200" b="1">
                          <a:latin typeface="Times New Roman"/>
                          <a:cs typeface="Times New Roman"/>
                        </a:rPr>
                        <a:t>0</a:t>
                      </a:r>
                      <a:endParaRPr sz="2200">
                        <a:latin typeface="Times New Roman"/>
                        <a:cs typeface="Times New Roman"/>
                      </a:endParaRPr>
                    </a:p>
                  </a:txBody>
                  <a:tcPr marL="0" marR="0" marB="0" marT="36195">
                    <a:solidFill>
                      <a:srgbClr val="F5DFDA"/>
                    </a:solidFill>
                  </a:tcPr>
                </a:tc>
              </a:tr>
            </a:tbl>
          </a:graphicData>
        </a:graphic>
      </p:graphicFrame>
      <p:sp>
        <p:nvSpPr>
          <p:cNvPr id="15" name="object 15"/>
          <p:cNvSpPr txBox="1">
            <a:spLocks noGrp="1"/>
          </p:cNvSpPr>
          <p:nvPr>
            <p:ph type="title"/>
          </p:nvPr>
        </p:nvSpPr>
        <p:spPr>
          <a:xfrm>
            <a:off x="535940" y="840740"/>
            <a:ext cx="3031490"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4.1. </a:t>
            </a:r>
            <a:r>
              <a:rPr dirty="0" sz="2200" spc="-5" b="1">
                <a:solidFill>
                  <a:srgbClr val="0000CC"/>
                </a:solidFill>
                <a:latin typeface="Times New Roman"/>
                <a:cs typeface="Times New Roman"/>
              </a:rPr>
              <a:t>Enrolment </a:t>
            </a:r>
            <a:r>
              <a:rPr dirty="0" sz="2200" b="1">
                <a:solidFill>
                  <a:srgbClr val="0000CC"/>
                </a:solidFill>
                <a:latin typeface="Times New Roman"/>
                <a:cs typeface="Times New Roman"/>
              </a:rPr>
              <a:t>Ratio</a:t>
            </a:r>
            <a:r>
              <a:rPr dirty="0" sz="2200" spc="-280" b="1">
                <a:solidFill>
                  <a:srgbClr val="0000CC"/>
                </a:solidFill>
                <a:latin typeface="Times New Roman"/>
                <a:cs typeface="Times New Roman"/>
              </a:rPr>
              <a:t> </a:t>
            </a:r>
            <a:r>
              <a:rPr dirty="0" sz="2200" b="1">
                <a:solidFill>
                  <a:srgbClr val="0000CC"/>
                </a:solidFill>
                <a:latin typeface="Times New Roman"/>
                <a:cs typeface="Times New Roman"/>
              </a:rPr>
              <a:t>(20)</a:t>
            </a:r>
            <a:endParaRPr sz="2200">
              <a:latin typeface="Times New Roman"/>
              <a:cs typeface="Times New Roman"/>
            </a:endParaRPr>
          </a:p>
        </p:txBody>
      </p:sp>
      <p:sp>
        <p:nvSpPr>
          <p:cNvPr id="16" name="object 16"/>
          <p:cNvSpPr txBox="1"/>
          <p:nvPr/>
        </p:nvSpPr>
        <p:spPr>
          <a:xfrm>
            <a:off x="1450594" y="1509267"/>
            <a:ext cx="7351395" cy="452755"/>
          </a:xfrm>
          <a:prstGeom prst="rect">
            <a:avLst/>
          </a:prstGeom>
        </p:spPr>
        <p:txBody>
          <a:bodyPr wrap="square" lIns="0" tIns="12700" rIns="0" bIns="0" rtlCol="0" vert="horz">
            <a:spAutoFit/>
          </a:bodyPr>
          <a:lstStyle/>
          <a:p>
            <a:pPr marL="12700">
              <a:lnSpc>
                <a:spcPct val="100000"/>
              </a:lnSpc>
              <a:spcBef>
                <a:spcPts val="100"/>
              </a:spcBef>
            </a:pPr>
            <a:r>
              <a:rPr dirty="0" sz="2800" spc="-10" b="1">
                <a:solidFill>
                  <a:srgbClr val="C00000"/>
                </a:solidFill>
                <a:latin typeface="Times New Roman"/>
                <a:cs typeface="Times New Roman"/>
              </a:rPr>
              <a:t>Enrolment </a:t>
            </a:r>
            <a:r>
              <a:rPr dirty="0" sz="2800" b="1">
                <a:solidFill>
                  <a:srgbClr val="C00000"/>
                </a:solidFill>
                <a:latin typeface="Times New Roman"/>
                <a:cs typeface="Times New Roman"/>
              </a:rPr>
              <a:t>Ratio= N1(Admitted)/N</a:t>
            </a:r>
            <a:r>
              <a:rPr dirty="0" sz="2800" spc="-10" b="1">
                <a:solidFill>
                  <a:srgbClr val="C00000"/>
                </a:solidFill>
                <a:latin typeface="Times New Roman"/>
                <a:cs typeface="Times New Roman"/>
              </a:rPr>
              <a:t> </a:t>
            </a:r>
            <a:r>
              <a:rPr dirty="0" sz="2800" b="1">
                <a:solidFill>
                  <a:srgbClr val="C00000"/>
                </a:solidFill>
                <a:latin typeface="Times New Roman"/>
                <a:cs typeface="Times New Roman"/>
              </a:rPr>
              <a:t>(Sanctioned)</a:t>
            </a:r>
            <a:endParaRPr sz="2800">
              <a:latin typeface="Times New Roman"/>
              <a:cs typeface="Times New Roman"/>
            </a:endParaRPr>
          </a:p>
        </p:txBody>
      </p:sp>
      <p:sp>
        <p:nvSpPr>
          <p:cNvPr id="17" name="object 17"/>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18" name="object 18"/>
          <p:cNvSpPr txBox="1"/>
          <p:nvPr/>
        </p:nvSpPr>
        <p:spPr>
          <a:xfrm>
            <a:off x="612140" y="5582666"/>
            <a:ext cx="5185410" cy="544830"/>
          </a:xfrm>
          <a:prstGeom prst="rect">
            <a:avLst/>
          </a:prstGeom>
        </p:spPr>
        <p:txBody>
          <a:bodyPr wrap="square" lIns="0" tIns="12700" rIns="0" bIns="0" rtlCol="0" vert="horz">
            <a:spAutoFit/>
          </a:bodyPr>
          <a:lstStyle/>
          <a:p>
            <a:pPr marL="12700">
              <a:lnSpc>
                <a:spcPct val="100000"/>
              </a:lnSpc>
              <a:spcBef>
                <a:spcPts val="10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12700">
              <a:lnSpc>
                <a:spcPct val="100000"/>
              </a:lnSpc>
              <a:spcBef>
                <a:spcPts val="5"/>
              </a:spcBef>
            </a:pPr>
            <a:r>
              <a:rPr dirty="0" sz="1600" spc="-5" i="1">
                <a:latin typeface="Times New Roman"/>
                <a:cs typeface="Times New Roman"/>
              </a:rPr>
              <a:t>A. B. </a:t>
            </a:r>
            <a:r>
              <a:rPr dirty="0" sz="1600" i="1">
                <a:latin typeface="Times New Roman"/>
                <a:cs typeface="Times New Roman"/>
              </a:rPr>
              <a:t>&amp; C. Data </a:t>
            </a:r>
            <a:r>
              <a:rPr dirty="0" sz="1600" spc="-5" i="1">
                <a:latin typeface="Times New Roman"/>
                <a:cs typeface="Times New Roman"/>
              </a:rPr>
              <a:t>to </a:t>
            </a:r>
            <a:r>
              <a:rPr dirty="0" sz="1600" i="1">
                <a:latin typeface="Times New Roman"/>
                <a:cs typeface="Times New Roman"/>
              </a:rPr>
              <a:t>be verified for </a:t>
            </a:r>
            <a:r>
              <a:rPr dirty="0" sz="1600" spc="-5" i="1">
                <a:latin typeface="Times New Roman"/>
                <a:cs typeface="Times New Roman"/>
              </a:rPr>
              <a:t>each </a:t>
            </a:r>
            <a:r>
              <a:rPr dirty="0" sz="1600" i="1">
                <a:latin typeface="Times New Roman"/>
                <a:cs typeface="Times New Roman"/>
              </a:rPr>
              <a:t>of the assessment</a:t>
            </a:r>
            <a:r>
              <a:rPr dirty="0" sz="1600" spc="-30" i="1">
                <a:latin typeface="Times New Roman"/>
                <a:cs typeface="Times New Roman"/>
              </a:rPr>
              <a:t> </a:t>
            </a:r>
            <a:r>
              <a:rPr dirty="0" sz="1600" spc="-5" i="1">
                <a:latin typeface="Times New Roman"/>
                <a:cs typeface="Times New Roman"/>
              </a:rPr>
              <a:t>years</a:t>
            </a:r>
            <a:endParaRPr sz="1600">
              <a:latin typeface="Times New Roman"/>
              <a:cs typeface="Times New Roman"/>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6" name="object 6"/>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7" name="object 7"/>
          <p:cNvSpPr txBox="1"/>
          <p:nvPr/>
        </p:nvSpPr>
        <p:spPr>
          <a:xfrm>
            <a:off x="459740" y="5461433"/>
            <a:ext cx="4340225" cy="815975"/>
          </a:xfrm>
          <a:prstGeom prst="rect">
            <a:avLst/>
          </a:prstGeom>
        </p:spPr>
        <p:txBody>
          <a:bodyPr wrap="square" lIns="0" tIns="156210" rIns="0" bIns="0" rtlCol="0" vert="horz">
            <a:spAutoFit/>
          </a:bodyPr>
          <a:lstStyle/>
          <a:p>
            <a:pPr marL="12700">
              <a:lnSpc>
                <a:spcPct val="100000"/>
              </a:lnSpc>
              <a:spcBef>
                <a:spcPts val="123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 Observed/Assessed:</a:t>
            </a:r>
            <a:endParaRPr sz="1800">
              <a:latin typeface="Times New Roman"/>
              <a:cs typeface="Times New Roman"/>
            </a:endParaRPr>
          </a:p>
          <a:p>
            <a:pPr marL="113664">
              <a:lnSpc>
                <a:spcPct val="100000"/>
              </a:lnSpc>
              <a:spcBef>
                <a:spcPts val="1010"/>
              </a:spcBef>
            </a:pPr>
            <a:r>
              <a:rPr dirty="0" sz="1600" i="1">
                <a:latin typeface="Times New Roman"/>
                <a:cs typeface="Times New Roman"/>
              </a:rPr>
              <a:t>Data to be </a:t>
            </a:r>
            <a:r>
              <a:rPr dirty="0" sz="1600" spc="-5" i="1">
                <a:latin typeface="Times New Roman"/>
                <a:cs typeface="Times New Roman"/>
              </a:rPr>
              <a:t>verified </a:t>
            </a:r>
            <a:r>
              <a:rPr dirty="0" sz="1600" i="1">
                <a:latin typeface="Times New Roman"/>
                <a:cs typeface="Times New Roman"/>
              </a:rPr>
              <a:t>for each of the assessment</a:t>
            </a:r>
            <a:r>
              <a:rPr dirty="0" sz="1600" spc="-45" i="1">
                <a:latin typeface="Times New Roman"/>
                <a:cs typeface="Times New Roman"/>
              </a:rPr>
              <a:t> </a:t>
            </a:r>
            <a:r>
              <a:rPr dirty="0" sz="1600" i="1">
                <a:latin typeface="Times New Roman"/>
                <a:cs typeface="Times New Roman"/>
              </a:rPr>
              <a:t>years</a:t>
            </a:r>
            <a:endParaRPr sz="1600">
              <a:latin typeface="Times New Roman"/>
              <a:cs typeface="Times New Roman"/>
            </a:endParaRPr>
          </a:p>
        </p:txBody>
      </p:sp>
      <p:sp>
        <p:nvSpPr>
          <p:cNvPr id="8" name="object 8"/>
          <p:cNvSpPr/>
          <p:nvPr/>
        </p:nvSpPr>
        <p:spPr>
          <a:xfrm>
            <a:off x="1399794" y="1228344"/>
            <a:ext cx="7134606" cy="4258056"/>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6" name="object 6"/>
            <p:cNvSpPr/>
            <p:nvPr/>
          </p:nvSpPr>
          <p:spPr>
            <a:xfrm>
              <a:off x="1143000" y="497586"/>
              <a:ext cx="7620000" cy="5862828"/>
            </a:xfrm>
            <a:prstGeom prst="rect">
              <a:avLst/>
            </a:prstGeom>
            <a:blipFill>
              <a:blip r:embed="rId2" cstate="print"/>
              <a:stretch>
                <a:fillRect/>
              </a:stretch>
            </a:blipFill>
          </p:spPr>
          <p:txBody>
            <a:bodyPr wrap="square" lIns="0" tIns="0" rIns="0" bIns="0" rtlCol="0"/>
            <a:lstStyle/>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6" name="object 6"/>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7" name="object 7"/>
          <p:cNvSpPr txBox="1"/>
          <p:nvPr/>
        </p:nvSpPr>
        <p:spPr>
          <a:xfrm>
            <a:off x="763016" y="5063923"/>
            <a:ext cx="7953375" cy="1547495"/>
          </a:xfrm>
          <a:prstGeom prst="rect">
            <a:avLst/>
          </a:prstGeom>
        </p:spPr>
        <p:txBody>
          <a:bodyPr wrap="square" lIns="0" tIns="156210" rIns="0" bIns="0" rtlCol="0" vert="horz">
            <a:spAutoFit/>
          </a:bodyPr>
          <a:lstStyle/>
          <a:p>
            <a:pPr marL="12700">
              <a:lnSpc>
                <a:spcPct val="100000"/>
              </a:lnSpc>
              <a:spcBef>
                <a:spcPts val="123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10"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75565">
              <a:lnSpc>
                <a:spcPct val="100000"/>
              </a:lnSpc>
              <a:spcBef>
                <a:spcPts val="1010"/>
              </a:spcBef>
            </a:pPr>
            <a:r>
              <a:rPr dirty="0" sz="1600" i="1">
                <a:latin typeface="Times New Roman"/>
                <a:cs typeface="Times New Roman"/>
              </a:rPr>
              <a:t>Data to be verified for each of the assessment</a:t>
            </a:r>
            <a:r>
              <a:rPr dirty="0" sz="1600" spc="-30" i="1">
                <a:latin typeface="Times New Roman"/>
                <a:cs typeface="Times New Roman"/>
              </a:rPr>
              <a:t> </a:t>
            </a:r>
            <a:r>
              <a:rPr dirty="0" sz="1600" i="1">
                <a:latin typeface="Times New Roman"/>
                <a:cs typeface="Times New Roman"/>
              </a:rPr>
              <a:t>years</a:t>
            </a:r>
            <a:endParaRPr sz="1600">
              <a:latin typeface="Times New Roman"/>
              <a:cs typeface="Times New Roman"/>
            </a:endParaRPr>
          </a:p>
          <a:p>
            <a:pPr marL="74295">
              <a:lnSpc>
                <a:spcPct val="100000"/>
              </a:lnSpc>
              <a:spcBef>
                <a:spcPts val="960"/>
              </a:spcBef>
              <a:tabLst>
                <a:tab pos="697865" algn="l"/>
              </a:tabLst>
            </a:pPr>
            <a:r>
              <a:rPr dirty="0" sz="1600" i="1">
                <a:latin typeface="Times New Roman"/>
                <a:cs typeface="Times New Roman"/>
              </a:rPr>
              <a:t>Note:	If 100% students clear without any backlog then also total marks </a:t>
            </a:r>
            <a:r>
              <a:rPr dirty="0" sz="1600" spc="-10" i="1">
                <a:latin typeface="Times New Roman"/>
                <a:cs typeface="Times New Roman"/>
              </a:rPr>
              <a:t>scored </a:t>
            </a:r>
            <a:r>
              <a:rPr dirty="0" sz="1600" i="1">
                <a:latin typeface="Times New Roman"/>
                <a:cs typeface="Times New Roman"/>
              </a:rPr>
              <a:t>will be 40</a:t>
            </a:r>
            <a:r>
              <a:rPr dirty="0" sz="1600" spc="40" i="1">
                <a:latin typeface="Times New Roman"/>
                <a:cs typeface="Times New Roman"/>
              </a:rPr>
              <a:t> </a:t>
            </a:r>
            <a:r>
              <a:rPr dirty="0" sz="1600" i="1">
                <a:latin typeface="Times New Roman"/>
                <a:cs typeface="Times New Roman"/>
              </a:rPr>
              <a:t>as</a:t>
            </a:r>
            <a:endParaRPr sz="1600">
              <a:latin typeface="Times New Roman"/>
              <a:cs typeface="Times New Roman"/>
            </a:endParaRPr>
          </a:p>
          <a:p>
            <a:pPr marL="698500">
              <a:lnSpc>
                <a:spcPct val="100000"/>
              </a:lnSpc>
              <a:spcBef>
                <a:spcPts val="960"/>
              </a:spcBef>
            </a:pPr>
            <a:r>
              <a:rPr dirty="0" sz="1600" i="1">
                <a:latin typeface="Times New Roman"/>
                <a:cs typeface="Times New Roman"/>
              </a:rPr>
              <a:t>both 4.2.1 &amp; 4.2.2 </a:t>
            </a:r>
            <a:r>
              <a:rPr dirty="0" sz="1600" spc="-5" i="1">
                <a:latin typeface="Times New Roman"/>
                <a:cs typeface="Times New Roman"/>
              </a:rPr>
              <a:t>will </a:t>
            </a:r>
            <a:r>
              <a:rPr dirty="0" sz="1600" i="1">
                <a:latin typeface="Times New Roman"/>
                <a:cs typeface="Times New Roman"/>
              </a:rPr>
              <a:t>be applicable</a:t>
            </a:r>
            <a:r>
              <a:rPr dirty="0" sz="1600" spc="-35" i="1">
                <a:latin typeface="Times New Roman"/>
                <a:cs typeface="Times New Roman"/>
              </a:rPr>
              <a:t> </a:t>
            </a:r>
            <a:r>
              <a:rPr dirty="0" sz="1600" spc="-5" i="1">
                <a:latin typeface="Times New Roman"/>
                <a:cs typeface="Times New Roman"/>
              </a:rPr>
              <a:t>simultaneously.</a:t>
            </a:r>
            <a:endParaRPr sz="1600">
              <a:latin typeface="Times New Roman"/>
              <a:cs typeface="Times New Roman"/>
            </a:endParaRPr>
          </a:p>
        </p:txBody>
      </p:sp>
      <p:sp>
        <p:nvSpPr>
          <p:cNvPr id="8" name="object 8"/>
          <p:cNvSpPr/>
          <p:nvPr/>
        </p:nvSpPr>
        <p:spPr>
          <a:xfrm>
            <a:off x="1219200" y="179070"/>
            <a:ext cx="7912608" cy="5036058"/>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6" name="object 6"/>
            <p:cNvSpPr/>
            <p:nvPr/>
          </p:nvSpPr>
          <p:spPr>
            <a:xfrm>
              <a:off x="838200" y="838200"/>
              <a:ext cx="8763000" cy="5289804"/>
            </a:xfrm>
            <a:prstGeom prst="rect">
              <a:avLst/>
            </a:prstGeom>
            <a:blipFill>
              <a:blip r:embed="rId2" cstate="print"/>
              <a:stretch>
                <a:fillRect/>
              </a:stretch>
            </a:blipFill>
          </p:spPr>
          <p:txBody>
            <a:bodyPr wrap="square" lIns="0" tIns="0" rIns="0" bIns="0" rtlCol="0"/>
            <a:lstStyle/>
            <a:p/>
          </p:txBody>
        </p: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6" name="object 6"/>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7" name="object 7"/>
          <p:cNvSpPr txBox="1"/>
          <p:nvPr/>
        </p:nvSpPr>
        <p:spPr>
          <a:xfrm>
            <a:off x="358140" y="5569637"/>
            <a:ext cx="4797425" cy="815975"/>
          </a:xfrm>
          <a:prstGeom prst="rect">
            <a:avLst/>
          </a:prstGeom>
        </p:spPr>
        <p:txBody>
          <a:bodyPr wrap="square" lIns="0" tIns="156210" rIns="0" bIns="0" rtlCol="0" vert="horz">
            <a:spAutoFit/>
          </a:bodyPr>
          <a:lstStyle/>
          <a:p>
            <a:pPr marL="12700">
              <a:lnSpc>
                <a:spcPct val="100000"/>
              </a:lnSpc>
              <a:spcBef>
                <a:spcPts val="123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12700">
              <a:lnSpc>
                <a:spcPct val="100000"/>
              </a:lnSpc>
              <a:spcBef>
                <a:spcPts val="1010"/>
              </a:spcBef>
            </a:pPr>
            <a:r>
              <a:rPr dirty="0" sz="1600" i="1">
                <a:latin typeface="Times New Roman"/>
                <a:cs typeface="Times New Roman"/>
              </a:rPr>
              <a:t>Data </a:t>
            </a:r>
            <a:r>
              <a:rPr dirty="0" sz="1600" spc="-5" i="1">
                <a:latin typeface="Times New Roman"/>
                <a:cs typeface="Times New Roman"/>
              </a:rPr>
              <a:t>to </a:t>
            </a:r>
            <a:r>
              <a:rPr dirty="0" sz="1600" i="1">
                <a:latin typeface="Times New Roman"/>
                <a:cs typeface="Times New Roman"/>
              </a:rPr>
              <a:t>be verified for atleast one of the assessment</a:t>
            </a:r>
            <a:r>
              <a:rPr dirty="0" sz="1600" spc="-25" i="1">
                <a:latin typeface="Times New Roman"/>
                <a:cs typeface="Times New Roman"/>
              </a:rPr>
              <a:t> </a:t>
            </a:r>
            <a:r>
              <a:rPr dirty="0" sz="1600" i="1">
                <a:latin typeface="Times New Roman"/>
                <a:cs typeface="Times New Roman"/>
              </a:rPr>
              <a:t>years.</a:t>
            </a:r>
            <a:endParaRPr sz="1600">
              <a:latin typeface="Times New Roman"/>
              <a:cs typeface="Times New Roman"/>
            </a:endParaRPr>
          </a:p>
        </p:txBody>
      </p:sp>
      <p:sp>
        <p:nvSpPr>
          <p:cNvPr id="8" name="object 8"/>
          <p:cNvSpPr/>
          <p:nvPr/>
        </p:nvSpPr>
        <p:spPr>
          <a:xfrm>
            <a:off x="296418" y="454151"/>
            <a:ext cx="8466582" cy="5184648"/>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sp>
          <p:nvSpPr>
            <p:cNvPr id="6" name="object 6"/>
            <p:cNvSpPr/>
            <p:nvPr/>
          </p:nvSpPr>
          <p:spPr>
            <a:xfrm>
              <a:off x="406908" y="457200"/>
              <a:ext cx="8889492" cy="5811012"/>
            </a:xfrm>
            <a:prstGeom prst="rect">
              <a:avLst/>
            </a:prstGeom>
            <a:blipFill>
              <a:blip r:embed="rId2" cstate="print"/>
              <a:stretch>
                <a:fillRect/>
              </a:stretch>
            </a:blipFill>
          </p:spPr>
          <p:txBody>
            <a:bodyPr wrap="square" lIns="0" tIns="0" rIns="0" bIns="0" rtlCol="0"/>
            <a:lstStyle/>
            <a:p/>
          </p:txBody>
        </p:sp>
      </p:gr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906000" cy="6858000"/>
            <a:chOff x="0" y="0"/>
            <a:chExt cx="9906000" cy="6858000"/>
          </a:xfrm>
        </p:grpSpPr>
        <p:sp>
          <p:nvSpPr>
            <p:cNvPr id="3" name="object 3"/>
            <p:cNvSpPr/>
            <p:nvPr/>
          </p:nvSpPr>
          <p:spPr>
            <a:xfrm>
              <a:off x="0" y="0"/>
              <a:ext cx="9906000" cy="6858000"/>
            </a:xfrm>
            <a:custGeom>
              <a:avLst/>
              <a:gdLst/>
              <a:ahLst/>
              <a:cxnLst/>
              <a:rect l="l" t="t" r="r" b="b"/>
              <a:pathLst>
                <a:path w="9906000" h="6858000">
                  <a:moveTo>
                    <a:pt x="9906000" y="0"/>
                  </a:moveTo>
                  <a:lnTo>
                    <a:pt x="9740646" y="0"/>
                  </a:lnTo>
                  <a:lnTo>
                    <a:pt x="9740646" y="155448"/>
                  </a:lnTo>
                  <a:lnTo>
                    <a:pt x="9740646" y="6705600"/>
                  </a:lnTo>
                  <a:lnTo>
                    <a:pt x="165354" y="6705600"/>
                  </a:lnTo>
                  <a:lnTo>
                    <a:pt x="165354" y="155448"/>
                  </a:lnTo>
                  <a:lnTo>
                    <a:pt x="9740646" y="155448"/>
                  </a:lnTo>
                  <a:lnTo>
                    <a:pt x="9740646" y="0"/>
                  </a:lnTo>
                  <a:lnTo>
                    <a:pt x="165354" y="0"/>
                  </a:lnTo>
                  <a:lnTo>
                    <a:pt x="0" y="0"/>
                  </a:lnTo>
                  <a:lnTo>
                    <a:pt x="0" y="155448"/>
                  </a:lnTo>
                  <a:lnTo>
                    <a:pt x="0" y="6705600"/>
                  </a:lnTo>
                  <a:lnTo>
                    <a:pt x="0" y="6858000"/>
                  </a:lnTo>
                  <a:lnTo>
                    <a:pt x="165354" y="6858000"/>
                  </a:lnTo>
                  <a:lnTo>
                    <a:pt x="9740646" y="6858000"/>
                  </a:lnTo>
                  <a:lnTo>
                    <a:pt x="9906000" y="6858000"/>
                  </a:lnTo>
                  <a:lnTo>
                    <a:pt x="9906000" y="6705600"/>
                  </a:lnTo>
                  <a:lnTo>
                    <a:pt x="9906000" y="155448"/>
                  </a:lnTo>
                  <a:lnTo>
                    <a:pt x="9906000" y="0"/>
                  </a:lnTo>
                  <a:close/>
                </a:path>
              </a:pathLst>
            </a:custGeom>
            <a:solidFill>
              <a:srgbClr val="FFFFFF"/>
            </a:solidFill>
          </p:spPr>
          <p:txBody>
            <a:bodyPr wrap="square" lIns="0" tIns="0" rIns="0" bIns="0" rtlCol="0"/>
            <a:lstStyle/>
            <a:p/>
          </p:txBody>
        </p:sp>
        <p:sp>
          <p:nvSpPr>
            <p:cNvPr id="4" name="object 4"/>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5" name="object 5"/>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6" name="object 6"/>
          <p:cNvSpPr txBox="1"/>
          <p:nvPr/>
        </p:nvSpPr>
        <p:spPr>
          <a:xfrm>
            <a:off x="408940" y="282193"/>
            <a:ext cx="521334"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a:t>
            </a:r>
            <a:endParaRPr sz="1600">
              <a:latin typeface="Georgia"/>
              <a:cs typeface="Georgia"/>
            </a:endParaRPr>
          </a:p>
        </p:txBody>
      </p:sp>
      <p:sp>
        <p:nvSpPr>
          <p:cNvPr id="7" name="object 7"/>
          <p:cNvSpPr txBox="1"/>
          <p:nvPr/>
        </p:nvSpPr>
        <p:spPr>
          <a:xfrm>
            <a:off x="917487" y="311782"/>
            <a:ext cx="201930" cy="231775"/>
          </a:xfrm>
          <a:prstGeom prst="rect">
            <a:avLst/>
          </a:prstGeom>
        </p:spPr>
        <p:txBody>
          <a:bodyPr wrap="square" lIns="0" tIns="0" rIns="0" bIns="0" rtlCol="0" vert="horz">
            <a:spAutoFit/>
          </a:bodyPr>
          <a:lstStyle/>
          <a:p>
            <a:pPr>
              <a:lnSpc>
                <a:spcPts val="1789"/>
              </a:lnSpc>
            </a:pPr>
            <a:r>
              <a:rPr dirty="0" sz="1600" spc="-5" b="1">
                <a:solidFill>
                  <a:srgbClr val="FF0000"/>
                </a:solidFill>
                <a:latin typeface="Georgia"/>
                <a:cs typeface="Georgia"/>
              </a:rPr>
              <a:t>d.</a:t>
            </a:r>
            <a:endParaRPr sz="1600">
              <a:latin typeface="Georgia"/>
              <a:cs typeface="Georgia"/>
            </a:endParaRPr>
          </a:p>
        </p:txBody>
      </p:sp>
      <p:sp>
        <p:nvSpPr>
          <p:cNvPr id="8" name="object 8"/>
          <p:cNvSpPr txBox="1"/>
          <p:nvPr/>
        </p:nvSpPr>
        <p:spPr>
          <a:xfrm>
            <a:off x="592327" y="5461433"/>
            <a:ext cx="4797425" cy="815975"/>
          </a:xfrm>
          <a:prstGeom prst="rect">
            <a:avLst/>
          </a:prstGeom>
        </p:spPr>
        <p:txBody>
          <a:bodyPr wrap="square" lIns="0" tIns="156210" rIns="0" bIns="0" rtlCol="0" vert="horz">
            <a:spAutoFit/>
          </a:bodyPr>
          <a:lstStyle/>
          <a:p>
            <a:pPr marL="12700">
              <a:lnSpc>
                <a:spcPct val="100000"/>
              </a:lnSpc>
              <a:spcBef>
                <a:spcPts val="123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12700">
              <a:lnSpc>
                <a:spcPct val="100000"/>
              </a:lnSpc>
              <a:spcBef>
                <a:spcPts val="1010"/>
              </a:spcBef>
            </a:pPr>
            <a:r>
              <a:rPr dirty="0" sz="1600" i="1">
                <a:latin typeface="Times New Roman"/>
                <a:cs typeface="Times New Roman"/>
              </a:rPr>
              <a:t>Data </a:t>
            </a:r>
            <a:r>
              <a:rPr dirty="0" sz="1600" spc="-5" i="1">
                <a:latin typeface="Times New Roman"/>
                <a:cs typeface="Times New Roman"/>
              </a:rPr>
              <a:t>to </a:t>
            </a:r>
            <a:r>
              <a:rPr dirty="0" sz="1600" i="1">
                <a:latin typeface="Times New Roman"/>
                <a:cs typeface="Times New Roman"/>
              </a:rPr>
              <a:t>be verified for atleast one of the assessment</a:t>
            </a:r>
            <a:r>
              <a:rPr dirty="0" sz="1600" spc="-30" i="1">
                <a:latin typeface="Times New Roman"/>
                <a:cs typeface="Times New Roman"/>
              </a:rPr>
              <a:t> </a:t>
            </a:r>
            <a:r>
              <a:rPr dirty="0" sz="1600" i="1">
                <a:latin typeface="Times New Roman"/>
                <a:cs typeface="Times New Roman"/>
              </a:rPr>
              <a:t>years.</a:t>
            </a:r>
            <a:endParaRPr sz="1600">
              <a:latin typeface="Times New Roman"/>
              <a:cs typeface="Times New Roman"/>
            </a:endParaRPr>
          </a:p>
        </p:txBody>
      </p:sp>
      <p:sp>
        <p:nvSpPr>
          <p:cNvPr id="9" name="object 9"/>
          <p:cNvSpPr/>
          <p:nvPr/>
        </p:nvSpPr>
        <p:spPr>
          <a:xfrm>
            <a:off x="1066800" y="224790"/>
            <a:ext cx="6617208" cy="5455158"/>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99"/>
            <a:ext cx="9906000" cy="152400"/>
          </a:xfrm>
          <a:custGeom>
            <a:avLst/>
            <a:gdLst/>
            <a:ahLst/>
            <a:cxnLst/>
            <a:rect l="l" t="t" r="r" b="b"/>
            <a:pathLst>
              <a:path w="9906000" h="152400">
                <a:moveTo>
                  <a:pt x="9906000" y="0"/>
                </a:moveTo>
                <a:lnTo>
                  <a:pt x="0" y="0"/>
                </a:lnTo>
                <a:lnTo>
                  <a:pt x="0" y="152400"/>
                </a:lnTo>
                <a:lnTo>
                  <a:pt x="9906000" y="152400"/>
                </a:lnTo>
                <a:lnTo>
                  <a:pt x="9906000" y="0"/>
                </a:lnTo>
                <a:close/>
              </a:path>
            </a:pathLst>
          </a:custGeom>
          <a:solidFill>
            <a:srgbClr val="FFFFFF"/>
          </a:solidFill>
        </p:spPr>
        <p:txBody>
          <a:bodyPr wrap="square" lIns="0" tIns="0" rIns="0" bIns="0" rtlCol="0"/>
          <a:lstStyle/>
          <a:p/>
        </p:txBody>
      </p:sp>
      <p:grpSp>
        <p:nvGrpSpPr>
          <p:cNvPr id="3" name="object 3"/>
          <p:cNvGrpSpPr/>
          <p:nvPr/>
        </p:nvGrpSpPr>
        <p:grpSpPr>
          <a:xfrm>
            <a:off x="0" y="0"/>
            <a:ext cx="9906000" cy="6858000"/>
            <a:chOff x="0" y="0"/>
            <a:chExt cx="9906000" cy="6858000"/>
          </a:xfrm>
        </p:grpSpPr>
        <p:sp>
          <p:nvSpPr>
            <p:cNvPr id="4" name="object 4"/>
            <p:cNvSpPr/>
            <p:nvPr/>
          </p:nvSpPr>
          <p:spPr>
            <a:xfrm>
              <a:off x="0" y="0"/>
              <a:ext cx="9906000" cy="6858000"/>
            </a:xfrm>
            <a:custGeom>
              <a:avLst/>
              <a:gdLst/>
              <a:ahLst/>
              <a:cxnLst/>
              <a:rect l="l" t="t" r="r" b="b"/>
              <a:pathLst>
                <a:path w="9906000" h="6858000">
                  <a:moveTo>
                    <a:pt x="9906000" y="0"/>
                  </a:moveTo>
                  <a:lnTo>
                    <a:pt x="9740646" y="0"/>
                  </a:lnTo>
                  <a:lnTo>
                    <a:pt x="165354" y="0"/>
                  </a:lnTo>
                  <a:lnTo>
                    <a:pt x="0" y="0"/>
                  </a:lnTo>
                  <a:lnTo>
                    <a:pt x="0" y="155448"/>
                  </a:lnTo>
                  <a:lnTo>
                    <a:pt x="0" y="6858000"/>
                  </a:lnTo>
                  <a:lnTo>
                    <a:pt x="165354" y="6858000"/>
                  </a:lnTo>
                  <a:lnTo>
                    <a:pt x="165354" y="155448"/>
                  </a:lnTo>
                  <a:lnTo>
                    <a:pt x="9740646" y="155448"/>
                  </a:lnTo>
                  <a:lnTo>
                    <a:pt x="9740646" y="6858000"/>
                  </a:lnTo>
                  <a:lnTo>
                    <a:pt x="9906000" y="6858000"/>
                  </a:lnTo>
                  <a:lnTo>
                    <a:pt x="9906000" y="155448"/>
                  </a:lnTo>
                  <a:lnTo>
                    <a:pt x="9906000" y="0"/>
                  </a:lnTo>
                  <a:close/>
                </a:path>
              </a:pathLst>
            </a:custGeom>
            <a:solidFill>
              <a:srgbClr val="FFFFFF"/>
            </a:solidFill>
          </p:spPr>
          <p:txBody>
            <a:bodyPr wrap="square" lIns="0" tIns="0" rIns="0" bIns="0" rtlCol="0"/>
            <a:lstStyle/>
            <a:p/>
          </p:txBody>
        </p:sp>
        <p:sp>
          <p:nvSpPr>
            <p:cNvPr id="5" name="object 5"/>
            <p:cNvSpPr/>
            <p:nvPr/>
          </p:nvSpPr>
          <p:spPr>
            <a:xfrm>
              <a:off x="158495" y="6391655"/>
              <a:ext cx="9569450" cy="309880"/>
            </a:xfrm>
            <a:custGeom>
              <a:avLst/>
              <a:gdLst/>
              <a:ahLst/>
              <a:cxnLst/>
              <a:rect l="l" t="t" r="r" b="b"/>
              <a:pathLst>
                <a:path w="9569450" h="309879">
                  <a:moveTo>
                    <a:pt x="9569196" y="0"/>
                  </a:moveTo>
                  <a:lnTo>
                    <a:pt x="0" y="0"/>
                  </a:lnTo>
                  <a:lnTo>
                    <a:pt x="0" y="309372"/>
                  </a:lnTo>
                  <a:lnTo>
                    <a:pt x="9569196" y="309372"/>
                  </a:lnTo>
                  <a:lnTo>
                    <a:pt x="9569196" y="0"/>
                  </a:lnTo>
                  <a:close/>
                </a:path>
              </a:pathLst>
            </a:custGeom>
            <a:solidFill>
              <a:srgbClr val="8BACAD"/>
            </a:solidFill>
          </p:spPr>
          <p:txBody>
            <a:bodyPr wrap="square" lIns="0" tIns="0" rIns="0" bIns="0" rtlCol="0"/>
            <a:lstStyle/>
            <a:p/>
          </p:txBody>
        </p:sp>
        <p:sp>
          <p:nvSpPr>
            <p:cNvPr id="6" name="object 6"/>
            <p:cNvSpPr/>
            <p:nvPr/>
          </p:nvSpPr>
          <p:spPr>
            <a:xfrm>
              <a:off x="165735" y="158877"/>
              <a:ext cx="9569450" cy="6547484"/>
            </a:xfrm>
            <a:custGeom>
              <a:avLst/>
              <a:gdLst/>
              <a:ahLst/>
              <a:cxnLst/>
              <a:rect l="l" t="t" r="r" b="b"/>
              <a:pathLst>
                <a:path w="9569450" h="6547484">
                  <a:moveTo>
                    <a:pt x="0" y="6547104"/>
                  </a:moveTo>
                  <a:lnTo>
                    <a:pt x="9569196" y="6547104"/>
                  </a:lnTo>
                  <a:lnTo>
                    <a:pt x="9569196" y="0"/>
                  </a:lnTo>
                  <a:lnTo>
                    <a:pt x="0" y="0"/>
                  </a:lnTo>
                  <a:lnTo>
                    <a:pt x="0" y="6547104"/>
                  </a:lnTo>
                  <a:close/>
                </a:path>
              </a:pathLst>
            </a:custGeom>
            <a:ln w="9906">
              <a:solidFill>
                <a:srgbClr val="7A9799"/>
              </a:solidFill>
            </a:ln>
          </p:spPr>
          <p:txBody>
            <a:bodyPr wrap="square" lIns="0" tIns="0" rIns="0" bIns="0" rtlCol="0"/>
            <a:lstStyle/>
            <a:p/>
          </p:txBody>
        </p:sp>
      </p:grpSp>
      <p:sp>
        <p:nvSpPr>
          <p:cNvPr id="7" name="object 7"/>
          <p:cNvSpPr txBox="1">
            <a:spLocks noGrp="1"/>
          </p:cNvSpPr>
          <p:nvPr>
            <p:ph type="title"/>
          </p:nvPr>
        </p:nvSpPr>
        <p:spPr>
          <a:xfrm>
            <a:off x="535940" y="708913"/>
            <a:ext cx="6394450" cy="361315"/>
          </a:xfrm>
          <a:prstGeom prst="rect"/>
        </p:spPr>
        <p:txBody>
          <a:bodyPr wrap="square" lIns="0" tIns="12700" rIns="0" bIns="0" rtlCol="0" vert="horz">
            <a:spAutoFit/>
          </a:bodyPr>
          <a:lstStyle/>
          <a:p>
            <a:pPr marL="12700">
              <a:lnSpc>
                <a:spcPct val="100000"/>
              </a:lnSpc>
              <a:spcBef>
                <a:spcPts val="100"/>
              </a:spcBef>
            </a:pPr>
            <a:r>
              <a:rPr dirty="0" sz="2200" b="1">
                <a:solidFill>
                  <a:srgbClr val="0000CC"/>
                </a:solidFill>
                <a:latin typeface="Times New Roman"/>
                <a:cs typeface="Times New Roman"/>
              </a:rPr>
              <a:t>4.5. Placement, Higher </a:t>
            </a:r>
            <a:r>
              <a:rPr dirty="0" sz="2200" spc="-5" b="1">
                <a:solidFill>
                  <a:srgbClr val="0000CC"/>
                </a:solidFill>
                <a:latin typeface="Times New Roman"/>
                <a:cs typeface="Times New Roman"/>
              </a:rPr>
              <a:t>Studies </a:t>
            </a:r>
            <a:r>
              <a:rPr dirty="0" sz="2200" b="1">
                <a:solidFill>
                  <a:srgbClr val="0000CC"/>
                </a:solidFill>
                <a:latin typeface="Times New Roman"/>
                <a:cs typeface="Times New Roman"/>
              </a:rPr>
              <a:t>and</a:t>
            </a:r>
            <a:r>
              <a:rPr dirty="0" sz="2200" spc="-95" b="1">
                <a:solidFill>
                  <a:srgbClr val="0000CC"/>
                </a:solidFill>
                <a:latin typeface="Times New Roman"/>
                <a:cs typeface="Times New Roman"/>
              </a:rPr>
              <a:t> </a:t>
            </a:r>
            <a:r>
              <a:rPr dirty="0" sz="2200" spc="-5" b="1">
                <a:solidFill>
                  <a:srgbClr val="0000CC"/>
                </a:solidFill>
                <a:latin typeface="Times New Roman"/>
                <a:cs typeface="Times New Roman"/>
              </a:rPr>
              <a:t>Entrepreneurship</a:t>
            </a:r>
            <a:endParaRPr sz="2200">
              <a:latin typeface="Times New Roman"/>
              <a:cs typeface="Times New Roman"/>
            </a:endParaRPr>
          </a:p>
        </p:txBody>
      </p:sp>
      <p:sp>
        <p:nvSpPr>
          <p:cNvPr id="8" name="object 8"/>
          <p:cNvSpPr txBox="1"/>
          <p:nvPr/>
        </p:nvSpPr>
        <p:spPr>
          <a:xfrm>
            <a:off x="535940" y="1320291"/>
            <a:ext cx="4610100" cy="330200"/>
          </a:xfrm>
          <a:prstGeom prst="rect">
            <a:avLst/>
          </a:prstGeom>
        </p:spPr>
        <p:txBody>
          <a:bodyPr wrap="square" lIns="0" tIns="12065" rIns="0" bIns="0" rtlCol="0" vert="horz">
            <a:spAutoFit/>
          </a:bodyPr>
          <a:lstStyle/>
          <a:p>
            <a:pPr marL="12700">
              <a:lnSpc>
                <a:spcPct val="100000"/>
              </a:lnSpc>
              <a:spcBef>
                <a:spcPts val="95"/>
              </a:spcBef>
            </a:pPr>
            <a:r>
              <a:rPr dirty="0" sz="2000" spc="-5">
                <a:latin typeface="Times New Roman"/>
                <a:cs typeface="Times New Roman"/>
              </a:rPr>
              <a:t>Assessment Points = 40 × average</a:t>
            </a:r>
            <a:r>
              <a:rPr dirty="0" sz="2000" spc="20">
                <a:latin typeface="Times New Roman"/>
                <a:cs typeface="Times New Roman"/>
              </a:rPr>
              <a:t> </a:t>
            </a:r>
            <a:r>
              <a:rPr dirty="0" sz="2000" spc="-5">
                <a:latin typeface="Times New Roman"/>
                <a:cs typeface="Times New Roman"/>
              </a:rPr>
              <a:t>placement</a:t>
            </a:r>
            <a:endParaRPr sz="2000">
              <a:latin typeface="Times New Roman"/>
              <a:cs typeface="Times New Roman"/>
            </a:endParaRPr>
          </a:p>
        </p:txBody>
      </p:sp>
      <p:graphicFrame>
        <p:nvGraphicFramePr>
          <p:cNvPr id="9" name="object 9"/>
          <p:cNvGraphicFramePr>
            <a:graphicFrameLocks noGrp="1"/>
          </p:cNvGraphicFramePr>
          <p:nvPr/>
        </p:nvGraphicFramePr>
        <p:xfrm>
          <a:off x="450850" y="1822450"/>
          <a:ext cx="9163050" cy="3578860"/>
        </p:xfrm>
        <a:graphic>
          <a:graphicData uri="http://schemas.openxmlformats.org/drawingml/2006/table">
            <a:tbl>
              <a:tblPr firstRow="1" bandRow="1">
                <a:tableStyleId>{2D5ABB26-0587-4C30-8999-92F81FD0307C}</a:tableStyleId>
              </a:tblPr>
              <a:tblGrid>
                <a:gridCol w="6431915"/>
                <a:gridCol w="697864"/>
                <a:gridCol w="1024254"/>
                <a:gridCol w="990600"/>
              </a:tblGrid>
              <a:tr h="426720">
                <a:tc>
                  <a:txBody>
                    <a:bodyPr/>
                    <a:lstStyle/>
                    <a:p>
                      <a:pPr algn="ctr">
                        <a:lnSpc>
                          <a:spcPct val="100000"/>
                        </a:lnSpc>
                        <a:spcBef>
                          <a:spcPts val="285"/>
                        </a:spcBef>
                      </a:pPr>
                      <a:r>
                        <a:rPr dirty="0" sz="2200" b="1">
                          <a:latin typeface="Times New Roman"/>
                          <a:cs typeface="Times New Roman"/>
                        </a:rPr>
                        <a:t>Item</a:t>
                      </a:r>
                      <a:endParaRPr sz="2200">
                        <a:latin typeface="Times New Roman"/>
                        <a:cs typeface="Times New Roman"/>
                      </a:endParaRPr>
                    </a:p>
                  </a:txBody>
                  <a:tcPr marL="0" marR="0" marB="0" marT="36195">
                    <a:lnL w="12700">
                      <a:solidFill>
                        <a:srgbClr val="D16248"/>
                      </a:solidFill>
                      <a:prstDash val="solid"/>
                    </a:lnL>
                    <a:lnR w="12700">
                      <a:solidFill>
                        <a:srgbClr val="D16248"/>
                      </a:solidFill>
                      <a:prstDash val="solid"/>
                    </a:lnR>
                    <a:lnT w="12700">
                      <a:solidFill>
                        <a:srgbClr val="D16248"/>
                      </a:solidFill>
                      <a:prstDash val="solid"/>
                    </a:lnT>
                    <a:lnB w="28575">
                      <a:solidFill>
                        <a:srgbClr val="D16248"/>
                      </a:solidFill>
                      <a:prstDash val="solid"/>
                    </a:lnB>
                    <a:solidFill>
                      <a:srgbClr val="E9EEE8"/>
                    </a:solidFill>
                  </a:tcPr>
                </a:tc>
                <a:tc>
                  <a:txBody>
                    <a:bodyPr/>
                    <a:lstStyle/>
                    <a:p>
                      <a:pPr algn="ctr" marR="31115">
                        <a:lnSpc>
                          <a:spcPct val="100000"/>
                        </a:lnSpc>
                        <a:spcBef>
                          <a:spcPts val="540"/>
                        </a:spcBef>
                      </a:pPr>
                      <a:r>
                        <a:rPr dirty="0" sz="1800" spc="-60" b="1">
                          <a:latin typeface="Times New Roman"/>
                          <a:cs typeface="Times New Roman"/>
                        </a:rPr>
                        <a:t>CAY</a:t>
                      </a:r>
                      <a:endParaRPr sz="1800">
                        <a:latin typeface="Times New Roman"/>
                        <a:cs typeface="Times New Roman"/>
                      </a:endParaRPr>
                    </a:p>
                  </a:txBody>
                  <a:tcPr marL="0" marR="0" marB="0" marT="68580">
                    <a:lnL w="12700">
                      <a:solidFill>
                        <a:srgbClr val="D16248"/>
                      </a:solidFill>
                      <a:prstDash val="solid"/>
                    </a:lnL>
                    <a:lnR w="12700">
                      <a:solidFill>
                        <a:srgbClr val="D16248"/>
                      </a:solidFill>
                      <a:prstDash val="solid"/>
                    </a:lnR>
                    <a:lnT w="12700">
                      <a:solidFill>
                        <a:srgbClr val="D16248"/>
                      </a:solidFill>
                      <a:prstDash val="solid"/>
                    </a:lnT>
                    <a:lnB w="28575">
                      <a:solidFill>
                        <a:srgbClr val="D16248"/>
                      </a:solidFill>
                      <a:prstDash val="solid"/>
                    </a:lnB>
                    <a:solidFill>
                      <a:srgbClr val="E9EEE8"/>
                    </a:solidFill>
                  </a:tcPr>
                </a:tc>
                <a:tc>
                  <a:txBody>
                    <a:bodyPr/>
                    <a:lstStyle/>
                    <a:p>
                      <a:pPr algn="ctr" marR="53340">
                        <a:lnSpc>
                          <a:spcPct val="100000"/>
                        </a:lnSpc>
                        <a:spcBef>
                          <a:spcPts val="540"/>
                        </a:spcBef>
                      </a:pPr>
                      <a:r>
                        <a:rPr dirty="0" sz="1800" spc="-35" b="1">
                          <a:latin typeface="Times New Roman"/>
                          <a:cs typeface="Times New Roman"/>
                        </a:rPr>
                        <a:t>CAYm1</a:t>
                      </a:r>
                      <a:endParaRPr sz="1800">
                        <a:latin typeface="Times New Roman"/>
                        <a:cs typeface="Times New Roman"/>
                      </a:endParaRPr>
                    </a:p>
                  </a:txBody>
                  <a:tcPr marL="0" marR="0" marB="0" marT="68580">
                    <a:lnL w="12700">
                      <a:solidFill>
                        <a:srgbClr val="D16248"/>
                      </a:solidFill>
                      <a:prstDash val="solid"/>
                    </a:lnL>
                    <a:lnR w="12700">
                      <a:solidFill>
                        <a:srgbClr val="D16248"/>
                      </a:solidFill>
                      <a:prstDash val="solid"/>
                    </a:lnR>
                    <a:lnT w="12700">
                      <a:solidFill>
                        <a:srgbClr val="D16248"/>
                      </a:solidFill>
                      <a:prstDash val="solid"/>
                    </a:lnT>
                    <a:lnB w="28575">
                      <a:solidFill>
                        <a:srgbClr val="D16248"/>
                      </a:solidFill>
                      <a:prstDash val="solid"/>
                    </a:lnB>
                    <a:solidFill>
                      <a:srgbClr val="E9EEE8"/>
                    </a:solidFill>
                  </a:tcPr>
                </a:tc>
                <a:tc>
                  <a:txBody>
                    <a:bodyPr/>
                    <a:lstStyle/>
                    <a:p>
                      <a:pPr algn="ctr" marR="19050">
                        <a:lnSpc>
                          <a:spcPct val="100000"/>
                        </a:lnSpc>
                        <a:spcBef>
                          <a:spcPts val="540"/>
                        </a:spcBef>
                      </a:pPr>
                      <a:r>
                        <a:rPr dirty="0" sz="1800" spc="-35" b="1">
                          <a:latin typeface="Times New Roman"/>
                          <a:cs typeface="Times New Roman"/>
                        </a:rPr>
                        <a:t>CAYm2</a:t>
                      </a:r>
                      <a:endParaRPr sz="1800">
                        <a:latin typeface="Times New Roman"/>
                        <a:cs typeface="Times New Roman"/>
                      </a:endParaRPr>
                    </a:p>
                  </a:txBody>
                  <a:tcPr marL="0" marR="0" marB="0" marT="68580">
                    <a:lnL w="12700">
                      <a:solidFill>
                        <a:srgbClr val="D16248"/>
                      </a:solidFill>
                      <a:prstDash val="solid"/>
                    </a:lnL>
                    <a:lnR w="12700">
                      <a:solidFill>
                        <a:srgbClr val="D16248"/>
                      </a:solidFill>
                      <a:prstDash val="solid"/>
                    </a:lnR>
                    <a:lnT w="12700">
                      <a:solidFill>
                        <a:srgbClr val="D16248"/>
                      </a:solidFill>
                      <a:prstDash val="solid"/>
                    </a:lnT>
                    <a:lnB w="28575">
                      <a:solidFill>
                        <a:srgbClr val="D16248"/>
                      </a:solidFill>
                      <a:prstDash val="solid"/>
                    </a:lnB>
                    <a:solidFill>
                      <a:srgbClr val="E9EEE8"/>
                    </a:solidFill>
                  </a:tcPr>
                </a:tc>
              </a:tr>
              <a:tr h="370839">
                <a:tc>
                  <a:txBody>
                    <a:bodyPr/>
                    <a:lstStyle/>
                    <a:p>
                      <a:pPr marL="91440">
                        <a:lnSpc>
                          <a:spcPct val="100000"/>
                        </a:lnSpc>
                        <a:spcBef>
                          <a:spcPts val="300"/>
                        </a:spcBef>
                      </a:pPr>
                      <a:r>
                        <a:rPr dirty="0" sz="1800" spc="-30">
                          <a:latin typeface="Times New Roman"/>
                          <a:cs typeface="Times New Roman"/>
                        </a:rPr>
                        <a:t>Total </a:t>
                      </a:r>
                      <a:r>
                        <a:rPr dirty="0" sz="1800" spc="-5">
                          <a:latin typeface="Times New Roman"/>
                          <a:cs typeface="Times New Roman"/>
                        </a:rPr>
                        <a:t>No. </a:t>
                      </a:r>
                      <a:r>
                        <a:rPr dirty="0" sz="1800">
                          <a:latin typeface="Times New Roman"/>
                          <a:cs typeface="Times New Roman"/>
                        </a:rPr>
                        <a:t>of Final </a:t>
                      </a:r>
                      <a:r>
                        <a:rPr dirty="0" sz="1800" spc="-50">
                          <a:latin typeface="Times New Roman"/>
                          <a:cs typeface="Times New Roman"/>
                        </a:rPr>
                        <a:t>Year </a:t>
                      </a:r>
                      <a:r>
                        <a:rPr dirty="0" sz="1800">
                          <a:latin typeface="Times New Roman"/>
                          <a:cs typeface="Times New Roman"/>
                        </a:rPr>
                        <a:t>Students</a:t>
                      </a:r>
                      <a:r>
                        <a:rPr dirty="0" sz="1800" spc="5">
                          <a:latin typeface="Times New Roman"/>
                          <a:cs typeface="Times New Roman"/>
                        </a:rPr>
                        <a:t> </a:t>
                      </a:r>
                      <a:r>
                        <a:rPr dirty="0" sz="1800" spc="-5">
                          <a:latin typeface="Times New Roman"/>
                          <a:cs typeface="Times New Roman"/>
                        </a:rPr>
                        <a:t>(N)</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28575">
                      <a:solidFill>
                        <a:srgbClr val="D16248"/>
                      </a:solidFill>
                      <a:prstDash val="solid"/>
                    </a:lnT>
                    <a:lnB w="12700">
                      <a:solidFill>
                        <a:srgbClr val="D16248"/>
                      </a:solidFill>
                      <a:prstDash val="solid"/>
                    </a:lnB>
                    <a:solidFill>
                      <a:srgbClr val="F5DFDA"/>
                    </a:solidFill>
                  </a:tcPr>
                </a:tc>
              </a:tr>
              <a:tr h="370839">
                <a:tc>
                  <a:txBody>
                    <a:bodyPr/>
                    <a:lstStyle/>
                    <a:p>
                      <a:pPr marL="91440">
                        <a:lnSpc>
                          <a:spcPct val="100000"/>
                        </a:lnSpc>
                        <a:spcBef>
                          <a:spcPts val="300"/>
                        </a:spcBef>
                      </a:pPr>
                      <a:r>
                        <a:rPr dirty="0" sz="1800" spc="-5">
                          <a:latin typeface="Times New Roman"/>
                          <a:cs typeface="Times New Roman"/>
                        </a:rPr>
                        <a:t>No. </a:t>
                      </a:r>
                      <a:r>
                        <a:rPr dirty="0" sz="1800">
                          <a:latin typeface="Times New Roman"/>
                          <a:cs typeface="Times New Roman"/>
                        </a:rPr>
                        <a:t>of students </a:t>
                      </a:r>
                      <a:r>
                        <a:rPr dirty="0" sz="1800" spc="-5">
                          <a:latin typeface="Times New Roman"/>
                          <a:cs typeface="Times New Roman"/>
                        </a:rPr>
                        <a:t>placed in companies </a:t>
                      </a:r>
                      <a:r>
                        <a:rPr dirty="0" sz="1800">
                          <a:latin typeface="Times New Roman"/>
                          <a:cs typeface="Times New Roman"/>
                        </a:rPr>
                        <a:t>or Government Sector</a:t>
                      </a:r>
                      <a:r>
                        <a:rPr dirty="0" sz="1800" spc="25">
                          <a:latin typeface="Times New Roman"/>
                          <a:cs typeface="Times New Roman"/>
                        </a:rPr>
                        <a:t> </a:t>
                      </a:r>
                      <a:r>
                        <a:rPr dirty="0" sz="1800">
                          <a:latin typeface="Times New Roman"/>
                          <a:cs typeface="Times New Roman"/>
                        </a:rPr>
                        <a:t>(x)</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r>
              <a:tr h="914400">
                <a:tc>
                  <a:txBody>
                    <a:bodyPr/>
                    <a:lstStyle/>
                    <a:p>
                      <a:pPr algn="just" marL="91440" marR="82550">
                        <a:lnSpc>
                          <a:spcPct val="100000"/>
                        </a:lnSpc>
                        <a:spcBef>
                          <a:spcPts val="300"/>
                        </a:spcBef>
                      </a:pPr>
                      <a:r>
                        <a:rPr dirty="0" sz="1800" spc="-5">
                          <a:latin typeface="Times New Roman"/>
                          <a:cs typeface="Times New Roman"/>
                        </a:rPr>
                        <a:t>No. </a:t>
                      </a:r>
                      <a:r>
                        <a:rPr dirty="0" sz="1800">
                          <a:latin typeface="Times New Roman"/>
                          <a:cs typeface="Times New Roman"/>
                        </a:rPr>
                        <a:t>of students </a:t>
                      </a:r>
                      <a:r>
                        <a:rPr dirty="0" sz="1800" spc="-5">
                          <a:latin typeface="Times New Roman"/>
                          <a:cs typeface="Times New Roman"/>
                        </a:rPr>
                        <a:t>admitted to </a:t>
                      </a:r>
                      <a:r>
                        <a:rPr dirty="0" sz="1800">
                          <a:latin typeface="Times New Roman"/>
                          <a:cs typeface="Times New Roman"/>
                        </a:rPr>
                        <a:t>higher </a:t>
                      </a:r>
                      <a:r>
                        <a:rPr dirty="0" sz="1800" spc="-5">
                          <a:latin typeface="Times New Roman"/>
                          <a:cs typeface="Times New Roman"/>
                        </a:rPr>
                        <a:t>studies </a:t>
                      </a:r>
                      <a:r>
                        <a:rPr dirty="0" sz="1800" spc="-5" b="1">
                          <a:latin typeface="Times New Roman"/>
                          <a:cs typeface="Times New Roman"/>
                        </a:rPr>
                        <a:t>with </a:t>
                      </a:r>
                      <a:r>
                        <a:rPr dirty="0" sz="1800" b="1">
                          <a:latin typeface="Times New Roman"/>
                          <a:cs typeface="Times New Roman"/>
                        </a:rPr>
                        <a:t>valid </a:t>
                      </a:r>
                      <a:r>
                        <a:rPr dirty="0" sz="1800" spc="-5" b="1">
                          <a:latin typeface="Times New Roman"/>
                          <a:cs typeface="Times New Roman"/>
                        </a:rPr>
                        <a:t>qualifying  </a:t>
                      </a:r>
                      <a:r>
                        <a:rPr dirty="0" sz="1800" spc="-10" b="1">
                          <a:latin typeface="Times New Roman"/>
                          <a:cs typeface="Times New Roman"/>
                        </a:rPr>
                        <a:t>scores </a:t>
                      </a:r>
                      <a:r>
                        <a:rPr dirty="0" sz="1800" spc="-40">
                          <a:latin typeface="Times New Roman"/>
                          <a:cs typeface="Times New Roman"/>
                        </a:rPr>
                        <a:t>(GATE </a:t>
                      </a:r>
                      <a:r>
                        <a:rPr dirty="0" sz="1800">
                          <a:latin typeface="Times New Roman"/>
                          <a:cs typeface="Times New Roman"/>
                        </a:rPr>
                        <a:t>or equivalent State or National Level </a:t>
                      </a:r>
                      <a:r>
                        <a:rPr dirty="0" sz="1800" spc="-25">
                          <a:latin typeface="Times New Roman"/>
                          <a:cs typeface="Times New Roman"/>
                        </a:rPr>
                        <a:t>Tests, </a:t>
                      </a:r>
                      <a:r>
                        <a:rPr dirty="0" sz="1800">
                          <a:latin typeface="Times New Roman"/>
                          <a:cs typeface="Times New Roman"/>
                        </a:rPr>
                        <a:t>GRE,  </a:t>
                      </a:r>
                      <a:r>
                        <a:rPr dirty="0" sz="1800" spc="-50">
                          <a:latin typeface="Times New Roman"/>
                          <a:cs typeface="Times New Roman"/>
                        </a:rPr>
                        <a:t>GMAT </a:t>
                      </a:r>
                      <a:r>
                        <a:rPr dirty="0" sz="1800" spc="-5">
                          <a:latin typeface="Times New Roman"/>
                          <a:cs typeface="Times New Roman"/>
                        </a:rPr>
                        <a:t>etc.)</a:t>
                      </a:r>
                      <a:r>
                        <a:rPr dirty="0" sz="1800" spc="10">
                          <a:latin typeface="Times New Roman"/>
                          <a:cs typeface="Times New Roman"/>
                        </a:rPr>
                        <a:t> </a:t>
                      </a:r>
                      <a:r>
                        <a:rPr dirty="0" sz="1800">
                          <a:latin typeface="Times New Roman"/>
                          <a:cs typeface="Times New Roman"/>
                        </a:rPr>
                        <a:t>(y)</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r>
              <a:tr h="370839">
                <a:tc>
                  <a:txBody>
                    <a:bodyPr/>
                    <a:lstStyle/>
                    <a:p>
                      <a:pPr marL="91440">
                        <a:lnSpc>
                          <a:spcPct val="100000"/>
                        </a:lnSpc>
                        <a:spcBef>
                          <a:spcPts val="300"/>
                        </a:spcBef>
                      </a:pPr>
                      <a:r>
                        <a:rPr dirty="0" sz="1800" spc="-5">
                          <a:latin typeface="Times New Roman"/>
                          <a:cs typeface="Times New Roman"/>
                        </a:rPr>
                        <a:t>No. </a:t>
                      </a:r>
                      <a:r>
                        <a:rPr dirty="0" sz="1800">
                          <a:latin typeface="Times New Roman"/>
                          <a:cs typeface="Times New Roman"/>
                        </a:rPr>
                        <a:t>of students turned </a:t>
                      </a:r>
                      <a:r>
                        <a:rPr dirty="0" sz="1800" spc="-5">
                          <a:latin typeface="Times New Roman"/>
                          <a:cs typeface="Times New Roman"/>
                        </a:rPr>
                        <a:t>entrepreneur in </a:t>
                      </a:r>
                      <a:r>
                        <a:rPr dirty="0" sz="1800" spc="-5" b="1">
                          <a:latin typeface="Times New Roman"/>
                          <a:cs typeface="Times New Roman"/>
                        </a:rPr>
                        <a:t>engineering </a:t>
                      </a:r>
                      <a:r>
                        <a:rPr dirty="0" sz="1800" b="1">
                          <a:latin typeface="Times New Roman"/>
                          <a:cs typeface="Times New Roman"/>
                        </a:rPr>
                        <a:t>/ technology</a:t>
                      </a:r>
                      <a:r>
                        <a:rPr dirty="0" sz="1800" spc="35" b="1">
                          <a:latin typeface="Times New Roman"/>
                          <a:cs typeface="Times New Roman"/>
                        </a:rPr>
                        <a:t> </a:t>
                      </a:r>
                      <a:r>
                        <a:rPr dirty="0" sz="1800">
                          <a:latin typeface="Times New Roman"/>
                          <a:cs typeface="Times New Roman"/>
                        </a:rPr>
                        <a:t>(z)</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r>
              <a:tr h="370840">
                <a:tc>
                  <a:txBody>
                    <a:bodyPr/>
                    <a:lstStyle/>
                    <a:p>
                      <a:pPr marL="91440">
                        <a:lnSpc>
                          <a:spcPct val="100000"/>
                        </a:lnSpc>
                        <a:spcBef>
                          <a:spcPts val="305"/>
                        </a:spcBef>
                      </a:pPr>
                      <a:r>
                        <a:rPr dirty="0" sz="1800">
                          <a:latin typeface="Times New Roman"/>
                          <a:cs typeface="Times New Roman"/>
                        </a:rPr>
                        <a:t>x + y + z</a:t>
                      </a:r>
                      <a:r>
                        <a:rPr dirty="0" sz="1800" spc="-20">
                          <a:latin typeface="Times New Roman"/>
                          <a:cs typeface="Times New Roman"/>
                        </a:rPr>
                        <a:t> </a:t>
                      </a:r>
                      <a:r>
                        <a:rPr dirty="0" sz="1800">
                          <a:latin typeface="Times New Roman"/>
                          <a:cs typeface="Times New Roman"/>
                        </a:rPr>
                        <a:t>=</a:t>
                      </a:r>
                      <a:endParaRPr sz="1800">
                        <a:latin typeface="Times New Roman"/>
                        <a:cs typeface="Times New Roman"/>
                      </a:endParaRPr>
                    </a:p>
                  </a:txBody>
                  <a:tcPr marL="0" marR="0" marB="0" marT="38735">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r>
              <a:tr h="370839">
                <a:tc>
                  <a:txBody>
                    <a:bodyPr/>
                    <a:lstStyle/>
                    <a:p>
                      <a:pPr marL="91440">
                        <a:lnSpc>
                          <a:spcPct val="100000"/>
                        </a:lnSpc>
                        <a:spcBef>
                          <a:spcPts val="305"/>
                        </a:spcBef>
                      </a:pPr>
                      <a:r>
                        <a:rPr dirty="0" sz="1800" spc="-5">
                          <a:latin typeface="Times New Roman"/>
                          <a:cs typeface="Times New Roman"/>
                        </a:rPr>
                        <a:t>Placement </a:t>
                      </a:r>
                      <a:r>
                        <a:rPr dirty="0" sz="1800">
                          <a:latin typeface="Times New Roman"/>
                          <a:cs typeface="Times New Roman"/>
                        </a:rPr>
                        <a:t>Index : (x </a:t>
                      </a:r>
                      <a:r>
                        <a:rPr dirty="0" sz="1800" spc="-5">
                          <a:latin typeface="Times New Roman"/>
                          <a:cs typeface="Times New Roman"/>
                        </a:rPr>
                        <a:t>+ </a:t>
                      </a:r>
                      <a:r>
                        <a:rPr dirty="0" sz="1800">
                          <a:latin typeface="Times New Roman"/>
                          <a:cs typeface="Times New Roman"/>
                        </a:rPr>
                        <a:t>y </a:t>
                      </a:r>
                      <a:r>
                        <a:rPr dirty="0" sz="1800" spc="-5">
                          <a:latin typeface="Times New Roman"/>
                          <a:cs typeface="Times New Roman"/>
                        </a:rPr>
                        <a:t>+ </a:t>
                      </a:r>
                      <a:r>
                        <a:rPr dirty="0" sz="1800">
                          <a:latin typeface="Times New Roman"/>
                          <a:cs typeface="Times New Roman"/>
                        </a:rPr>
                        <a:t>z )/N</a:t>
                      </a:r>
                      <a:endParaRPr sz="1800">
                        <a:latin typeface="Times New Roman"/>
                        <a:cs typeface="Times New Roman"/>
                      </a:endParaRPr>
                    </a:p>
                  </a:txBody>
                  <a:tcPr marL="0" marR="0" marB="0" marT="38735">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gn="ctr" marL="635">
                        <a:lnSpc>
                          <a:spcPct val="100000"/>
                        </a:lnSpc>
                        <a:spcBef>
                          <a:spcPts val="320"/>
                        </a:spcBef>
                      </a:pPr>
                      <a:r>
                        <a:rPr dirty="0" sz="1800" spc="-5" b="1">
                          <a:latin typeface="Times New Roman"/>
                          <a:cs typeface="Times New Roman"/>
                        </a:rPr>
                        <a:t>P1</a:t>
                      </a:r>
                      <a:endParaRPr sz="1800">
                        <a:latin typeface="Times New Roman"/>
                        <a:cs typeface="Times New Roman"/>
                      </a:endParaRPr>
                    </a:p>
                  </a:txBody>
                  <a:tcPr marL="0" marR="0" marB="0" marT="4064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gn="ctr">
                        <a:lnSpc>
                          <a:spcPct val="100000"/>
                        </a:lnSpc>
                        <a:spcBef>
                          <a:spcPts val="320"/>
                        </a:spcBef>
                      </a:pPr>
                      <a:r>
                        <a:rPr dirty="0" sz="1800" spc="-5" b="1">
                          <a:latin typeface="Times New Roman"/>
                          <a:cs typeface="Times New Roman"/>
                        </a:rPr>
                        <a:t>P2</a:t>
                      </a:r>
                      <a:endParaRPr sz="1800">
                        <a:latin typeface="Times New Roman"/>
                        <a:cs typeface="Times New Roman"/>
                      </a:endParaRPr>
                    </a:p>
                  </a:txBody>
                  <a:tcPr marL="0" marR="0" marB="0" marT="4064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c>
                  <a:txBody>
                    <a:bodyPr/>
                    <a:lstStyle/>
                    <a:p>
                      <a:pPr algn="ctr">
                        <a:lnSpc>
                          <a:spcPct val="100000"/>
                        </a:lnSpc>
                        <a:spcBef>
                          <a:spcPts val="320"/>
                        </a:spcBef>
                      </a:pPr>
                      <a:r>
                        <a:rPr dirty="0" sz="1800" spc="-5" b="1">
                          <a:latin typeface="Times New Roman"/>
                          <a:cs typeface="Times New Roman"/>
                        </a:rPr>
                        <a:t>P3</a:t>
                      </a:r>
                      <a:endParaRPr sz="1800">
                        <a:latin typeface="Times New Roman"/>
                        <a:cs typeface="Times New Roman"/>
                      </a:endParaRPr>
                    </a:p>
                  </a:txBody>
                  <a:tcPr marL="0" marR="0" marB="0" marT="4064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E9EEE8"/>
                    </a:solidFill>
                  </a:tcPr>
                </a:tc>
              </a:tr>
              <a:tr h="370840">
                <a:tc>
                  <a:txBody>
                    <a:bodyPr/>
                    <a:lstStyle/>
                    <a:p>
                      <a:pPr marL="91440">
                        <a:lnSpc>
                          <a:spcPct val="100000"/>
                        </a:lnSpc>
                        <a:spcBef>
                          <a:spcPts val="300"/>
                        </a:spcBef>
                      </a:pPr>
                      <a:r>
                        <a:rPr dirty="0" sz="1800" spc="-20">
                          <a:latin typeface="Times New Roman"/>
                          <a:cs typeface="Times New Roman"/>
                        </a:rPr>
                        <a:t>Average </a:t>
                      </a:r>
                      <a:r>
                        <a:rPr dirty="0" sz="1800" spc="-5">
                          <a:latin typeface="Times New Roman"/>
                          <a:cs typeface="Times New Roman"/>
                        </a:rPr>
                        <a:t>placement= (P1 </a:t>
                      </a:r>
                      <a:r>
                        <a:rPr dirty="0" sz="1800">
                          <a:latin typeface="Times New Roman"/>
                          <a:cs typeface="Times New Roman"/>
                        </a:rPr>
                        <a:t>+ </a:t>
                      </a:r>
                      <a:r>
                        <a:rPr dirty="0" sz="1800" spc="-5">
                          <a:latin typeface="Times New Roman"/>
                          <a:cs typeface="Times New Roman"/>
                        </a:rPr>
                        <a:t>P2 </a:t>
                      </a:r>
                      <a:r>
                        <a:rPr dirty="0" sz="1800">
                          <a:latin typeface="Times New Roman"/>
                          <a:cs typeface="Times New Roman"/>
                        </a:rPr>
                        <a:t>+</a:t>
                      </a:r>
                      <a:r>
                        <a:rPr dirty="0" sz="1800" spc="15">
                          <a:latin typeface="Times New Roman"/>
                          <a:cs typeface="Times New Roman"/>
                        </a:rPr>
                        <a:t> </a:t>
                      </a:r>
                      <a:r>
                        <a:rPr dirty="0" sz="1800" spc="-5">
                          <a:latin typeface="Times New Roman"/>
                          <a:cs typeface="Times New Roman"/>
                        </a:rPr>
                        <a:t>P3)/3</a:t>
                      </a:r>
                      <a:endParaRPr sz="1800">
                        <a:latin typeface="Times New Roman"/>
                        <a:cs typeface="Times New Roman"/>
                      </a:endParaRPr>
                    </a:p>
                  </a:txBody>
                  <a:tcPr marL="0" marR="0" marB="0" marT="3810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c>
                  <a:txBody>
                    <a:bodyPr/>
                    <a:lstStyle/>
                    <a:p>
                      <a:pPr>
                        <a:lnSpc>
                          <a:spcPct val="100000"/>
                        </a:lnSpc>
                      </a:pPr>
                      <a:endParaRPr sz="1800">
                        <a:latin typeface="Times New Roman"/>
                        <a:cs typeface="Times New Roman"/>
                      </a:endParaRPr>
                    </a:p>
                  </a:txBody>
                  <a:tcPr marL="0" marR="0" marB="0" marT="0">
                    <a:lnL w="12700">
                      <a:solidFill>
                        <a:srgbClr val="D16248"/>
                      </a:solidFill>
                      <a:prstDash val="solid"/>
                    </a:lnL>
                    <a:lnR w="12700">
                      <a:solidFill>
                        <a:srgbClr val="D16248"/>
                      </a:solidFill>
                      <a:prstDash val="solid"/>
                    </a:lnR>
                    <a:lnT w="12700">
                      <a:solidFill>
                        <a:srgbClr val="D16248"/>
                      </a:solidFill>
                      <a:prstDash val="solid"/>
                    </a:lnT>
                    <a:lnB w="12700">
                      <a:solidFill>
                        <a:srgbClr val="D16248"/>
                      </a:solidFill>
                      <a:prstDash val="solid"/>
                    </a:lnB>
                    <a:solidFill>
                      <a:srgbClr val="F5DFDA"/>
                    </a:solidFill>
                  </a:tcPr>
                </a:tc>
              </a:tr>
            </a:tbl>
          </a:graphicData>
        </a:graphic>
      </p:graphicFrame>
      <p:sp>
        <p:nvSpPr>
          <p:cNvPr id="10" name="object 10"/>
          <p:cNvSpPr txBox="1"/>
          <p:nvPr/>
        </p:nvSpPr>
        <p:spPr>
          <a:xfrm>
            <a:off x="408940" y="282193"/>
            <a:ext cx="723265"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Georgia"/>
                <a:cs typeface="Georgia"/>
              </a:rPr>
              <a:t>Contd.</a:t>
            </a:r>
            <a:endParaRPr sz="1600">
              <a:latin typeface="Georgia"/>
              <a:cs typeface="Georgia"/>
            </a:endParaRPr>
          </a:p>
        </p:txBody>
      </p:sp>
      <p:sp>
        <p:nvSpPr>
          <p:cNvPr id="11" name="object 11"/>
          <p:cNvSpPr txBox="1"/>
          <p:nvPr/>
        </p:nvSpPr>
        <p:spPr>
          <a:xfrm>
            <a:off x="535940" y="5461433"/>
            <a:ext cx="4797425" cy="815975"/>
          </a:xfrm>
          <a:prstGeom prst="rect">
            <a:avLst/>
          </a:prstGeom>
        </p:spPr>
        <p:txBody>
          <a:bodyPr wrap="square" lIns="0" tIns="156210" rIns="0" bIns="0" rtlCol="0" vert="horz">
            <a:spAutoFit/>
          </a:bodyPr>
          <a:lstStyle/>
          <a:p>
            <a:pPr marL="12700">
              <a:lnSpc>
                <a:spcPct val="100000"/>
              </a:lnSpc>
              <a:spcBef>
                <a:spcPts val="1230"/>
              </a:spcBef>
            </a:pPr>
            <a:r>
              <a:rPr dirty="0" sz="1800" spc="-5" b="1" i="1">
                <a:solidFill>
                  <a:srgbClr val="00AF50"/>
                </a:solidFill>
                <a:latin typeface="Times New Roman"/>
                <a:cs typeface="Times New Roman"/>
              </a:rPr>
              <a:t>Exhibits/Context to </a:t>
            </a:r>
            <a:r>
              <a:rPr dirty="0" sz="1800" b="1" i="1">
                <a:solidFill>
                  <a:srgbClr val="00AF50"/>
                </a:solidFill>
                <a:latin typeface="Times New Roman"/>
                <a:cs typeface="Times New Roman"/>
              </a:rPr>
              <a:t>be</a:t>
            </a:r>
            <a:r>
              <a:rPr dirty="0" sz="1800" spc="5" b="1" i="1">
                <a:solidFill>
                  <a:srgbClr val="00AF50"/>
                </a:solidFill>
                <a:latin typeface="Times New Roman"/>
                <a:cs typeface="Times New Roman"/>
              </a:rPr>
              <a:t> </a:t>
            </a:r>
            <a:r>
              <a:rPr dirty="0" sz="1800" b="1" i="1">
                <a:solidFill>
                  <a:srgbClr val="00AF50"/>
                </a:solidFill>
                <a:latin typeface="Times New Roman"/>
                <a:cs typeface="Times New Roman"/>
              </a:rPr>
              <a:t>Observed/Assessed:</a:t>
            </a:r>
            <a:endParaRPr sz="1800">
              <a:latin typeface="Times New Roman"/>
              <a:cs typeface="Times New Roman"/>
            </a:endParaRPr>
          </a:p>
          <a:p>
            <a:pPr marL="12700">
              <a:lnSpc>
                <a:spcPct val="100000"/>
              </a:lnSpc>
              <a:spcBef>
                <a:spcPts val="1010"/>
              </a:spcBef>
            </a:pPr>
            <a:r>
              <a:rPr dirty="0" sz="1600" i="1">
                <a:latin typeface="Times New Roman"/>
                <a:cs typeface="Times New Roman"/>
              </a:rPr>
              <a:t>Data </a:t>
            </a:r>
            <a:r>
              <a:rPr dirty="0" sz="1600" spc="-5" i="1">
                <a:latin typeface="Times New Roman"/>
                <a:cs typeface="Times New Roman"/>
              </a:rPr>
              <a:t>to </a:t>
            </a:r>
            <a:r>
              <a:rPr dirty="0" sz="1600" i="1">
                <a:latin typeface="Times New Roman"/>
                <a:cs typeface="Times New Roman"/>
              </a:rPr>
              <a:t>be verified for atleast one of the assessment</a:t>
            </a:r>
            <a:r>
              <a:rPr dirty="0" sz="1600" spc="-25" i="1">
                <a:latin typeface="Times New Roman"/>
                <a:cs typeface="Times New Roman"/>
              </a:rPr>
              <a:t> </a:t>
            </a:r>
            <a:r>
              <a:rPr dirty="0" sz="1600" i="1">
                <a:latin typeface="Times New Roman"/>
                <a:cs typeface="Times New Roman"/>
              </a:rPr>
              <a:t>years.</a:t>
            </a:r>
            <a:endParaRPr sz="1600">
              <a:latin typeface="Times New Roman"/>
              <a:cs typeface="Times New Roman"/>
            </a:endParaRPr>
          </a:p>
        </p:txBody>
      </p:sp>
      <p:graphicFrame>
        <p:nvGraphicFramePr>
          <p:cNvPr id="12" name="object 12"/>
          <p:cNvGraphicFramePr>
            <a:graphicFrameLocks noGrp="1"/>
          </p:cNvGraphicFramePr>
          <p:nvPr/>
        </p:nvGraphicFramePr>
        <p:xfrm>
          <a:off x="457200" y="1828800"/>
          <a:ext cx="9144000" cy="3566160"/>
        </p:xfrm>
        <a:graphic>
          <a:graphicData uri="http://schemas.openxmlformats.org/drawingml/2006/table">
            <a:tbl>
              <a:tblPr firstRow="1" bandRow="1">
                <a:tableStyleId>{2D5ABB26-0587-4C30-8999-92F81FD0307C}</a:tableStyleId>
              </a:tblPr>
              <a:tblGrid>
                <a:gridCol w="6431915"/>
                <a:gridCol w="697864"/>
                <a:gridCol w="1024254"/>
                <a:gridCol w="990600"/>
              </a:tblGrid>
              <a:tr h="426720">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r>
              <a:tr h="370839">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r>
              <a:tr h="370839">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r>
              <a:tr h="914400">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r>
              <a:tr h="370839">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r>
              <a:tr h="370840">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r>
              <a:tr h="370839">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c>
                  <a:txBody>
                    <a:bodyPr/>
                    <a:lstStyle/>
                    <a:p>
                      <a:pPr>
                        <a:lnSpc>
                          <a:spcPct val="100000"/>
                        </a:lnSpc>
                      </a:pPr>
                      <a:endParaRPr sz="1800">
                        <a:latin typeface="Times New Roman"/>
                        <a:cs typeface="Times New Roman"/>
                      </a:endParaRPr>
                    </a:p>
                  </a:txBody>
                  <a:tcPr marL="0" marR="0" marB="0" marT="0">
                    <a:solidFill>
                      <a:srgbClr val="E9EEE8"/>
                    </a:solidFill>
                  </a:tcPr>
                </a:tc>
              </a:tr>
              <a:tr h="370840">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c>
                  <a:txBody>
                    <a:bodyPr/>
                    <a:lstStyle/>
                    <a:p>
                      <a:pPr>
                        <a:lnSpc>
                          <a:spcPct val="100000"/>
                        </a:lnSpc>
                      </a:pPr>
                      <a:endParaRPr sz="1800">
                        <a:latin typeface="Times New Roman"/>
                        <a:cs typeface="Times New Roman"/>
                      </a:endParaRPr>
                    </a:p>
                  </a:txBody>
                  <a:tcPr marL="0" marR="0" marB="0" marT="0">
                    <a:solidFill>
                      <a:srgbClr val="F5DFDA"/>
                    </a:solid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C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dc:title>NBA Orientation Workshop</dc:title>
  <dcterms:created xsi:type="dcterms:W3CDTF">2020-12-10T11:28:19Z</dcterms:created>
  <dcterms:modified xsi:type="dcterms:W3CDTF">2020-12-10T11:28:19Z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2020-12-02T00:00:00Z</vt:filetime>
  </property>
  <property fmtid="{D5CDD505-2E9C-101B-9397-08002B2CF9AE}" pid="3" name="Creator">
    <vt:lpwstr>Microsoft® PowerPoint® 2013</vt:lpwstr>
  </property>
  <property fmtid="{D5CDD505-2E9C-101B-9397-08002B2CF9AE}" pid="4" name="LastSaved">
    <vt:filetime>2020-12-10T00:00:00Z</vt:filetime>
  </property>
</Properties>
</file>