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268" r:id="rId3"/>
    <p:sldId id="269" r:id="rId4"/>
    <p:sldId id="274" r:id="rId5"/>
    <p:sldId id="275" r:id="rId6"/>
    <p:sldId id="317" r:id="rId7"/>
    <p:sldId id="276" r:id="rId8"/>
    <p:sldId id="277" r:id="rId9"/>
    <p:sldId id="316" r:id="rId10"/>
    <p:sldId id="278" r:id="rId11"/>
    <p:sldId id="279" r:id="rId12"/>
    <p:sldId id="292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  <p:sldId id="290" r:id="rId23"/>
    <p:sldId id="291" r:id="rId24"/>
    <p:sldId id="320" r:id="rId25"/>
    <p:sldId id="321" r:id="rId26"/>
    <p:sldId id="322" r:id="rId27"/>
    <p:sldId id="323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6" r:id="rId41"/>
    <p:sldId id="319" r:id="rId42"/>
    <p:sldId id="308" r:id="rId43"/>
    <p:sldId id="309" r:id="rId44"/>
    <p:sldId id="307" r:id="rId45"/>
    <p:sldId id="312" r:id="rId46"/>
    <p:sldId id="313" r:id="rId47"/>
    <p:sldId id="314" r:id="rId48"/>
    <p:sldId id="315" r:id="rId49"/>
    <p:sldId id="311" r:id="rId50"/>
    <p:sldId id="305" r:id="rId51"/>
    <p:sldId id="31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89E40-F53A-499B-8ED6-905FAC208202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0E28-EC29-4439-BA5C-C8939304D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answer the question: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57B2D-4ACD-4945-A3E9-321EAA658F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EDCC5-E783-43BB-82BD-8C527AC466B5}" type="slidenum">
              <a:rPr lang="en-US"/>
              <a:pPr/>
              <a:t>34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Key words are in the bold. We come back to the second component again a little later. We can not be under ant illusion that we can teach all they will need in their lifetimes.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only a discussion item. Not NBA.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57B2D-4ACD-4945-A3E9-321EAA658F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539D9-90E6-4EB2-A379-5F9EFB2A8DA3}" type="slidenum">
              <a:rPr lang="en-US"/>
              <a:pPr/>
              <a:t>13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content delivery- class notes of students, course files, text books used. In P1 we have separated curriculum into two parts- common and program specific.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Demos can be very helpful at some places. </a:t>
            </a:r>
            <a:r>
              <a:rPr lang="en-US" dirty="0" err="1"/>
              <a:t>Cla</a:t>
            </a:r>
            <a:r>
              <a:rPr lang="en-US" dirty="0"/>
              <a:t> </a:t>
            </a:r>
            <a:r>
              <a:rPr lang="en-US" dirty="0" err="1"/>
              <a:t>ss</a:t>
            </a:r>
            <a:r>
              <a:rPr lang="en-US" dirty="0"/>
              <a:t> notes of students reveal quite a lot. It tells</a:t>
            </a:r>
            <a:r>
              <a:rPr lang="en-US" baseline="0" dirty="0"/>
              <a:t> as to what happened in the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9507C-283B-4398-878A-501A0BBE5A4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Begin with a level 0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57B2D-4ACD-4945-A3E9-321EAA658FF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course belongs to Engineering Foundation of the curriculum.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9507C-283B-4398-878A-501A0BBE5A4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*In ABET one can find some excellent tracks</a:t>
            </a:r>
            <a:r>
              <a:rPr lang="en-US" baseline="0" dirty="0"/>
              <a:t> of such documentation. How the meeting dates are finalized. How the homework (on curriculum) is allotted to different committee members etc is also a part of the documentation.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9507C-283B-4398-878A-501A0BBE5A4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Curriculum takes into account your PEO, vision and Mission. So, can not be Universal.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9507C-283B-4398-878A-501A0BBE5A4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has all the components cited in slides 15 and 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9507C-283B-4398-878A-501A0BBE5A4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F77BE-7915-4A16-83B6-CE64ADB2C36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368E9-EA12-4EC3-8F75-CCA013E24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riosity_killed_the_cat,_but_satisfaction_brought_it_back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001000" cy="2209800"/>
          </a:xfrm>
        </p:spPr>
        <p:txBody>
          <a:bodyPr>
            <a:normAutofit fontScale="90000"/>
          </a:bodyPr>
          <a:lstStyle/>
          <a:p>
            <a:pPr marL="742950" lvl="0" indent="-742950">
              <a:spcBef>
                <a:spcPts val="0"/>
              </a:spcBef>
            </a:pPr>
            <a:r>
              <a:rPr lang="en-US" sz="49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Curriculum Design </a:t>
            </a:r>
            <a:br>
              <a:rPr lang="en-US" sz="49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49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&amp; </a:t>
            </a:r>
            <a:br>
              <a:rPr lang="en-US" sz="49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49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Teaching-Learning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August,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4384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For Tier-1, the entire responsibility rests with the Institutions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Structure of Curriculum of a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Typical Engineering Program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28600" y="1295400"/>
            <a:ext cx="8686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latin typeface="Times New Roman" pitchFamily="18" charset="0"/>
              </a:rPr>
              <a:t>Mathematics, Physics, Basic Engineering Sciences, </a:t>
            </a:r>
          </a:p>
          <a:p>
            <a:pPr algn="ctr"/>
            <a:r>
              <a:rPr lang="en-US" sz="2800">
                <a:latin typeface="Times New Roman" pitchFamily="18" charset="0"/>
              </a:rPr>
              <a:t>Humanities, Communication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81000" y="2667000"/>
            <a:ext cx="8305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5800" y="29718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Core (Compulsory) Electrical Engineering Courses</a:t>
            </a: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4343400" y="2133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228600" y="4419600"/>
            <a:ext cx="85344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2133600" y="4419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4267200" y="4419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6781800" y="4419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381000" y="4648200"/>
            <a:ext cx="838200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{Electives}</a:t>
            </a:r>
          </a:p>
          <a:p>
            <a:pPr>
              <a:spcBef>
                <a:spcPct val="50000"/>
              </a:spcBef>
            </a:pPr>
            <a:r>
              <a:rPr lang="en-US" dirty="0"/>
              <a:t>Type 1                          Type 2                                      Type 3                                     Type 4</a:t>
            </a:r>
          </a:p>
          <a:p>
            <a:pPr algn="ctr">
              <a:spcBef>
                <a:spcPct val="5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457200" y="3048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Broad Outline</a:t>
            </a: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343400" y="3886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228600" y="5867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555625" y="6088063"/>
            <a:ext cx="7978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Projects, Internships, Assignments, 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   Contents of Basic Science, Humanities, and Program Specific Courses – Core, Elective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   Content Delivery*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   Laboratory Work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066800" y="33528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  Project Work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85800" y="4267200"/>
            <a:ext cx="8153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Questions in slide 5 need to be answered along with evidence: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Processes of Development with documentation?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Content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Class notes of students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Course files*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Text books used.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Any Demos during the lectures?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Attending lecture(s)-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{Visit Schedule}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Course Files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6764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Much (though not all) of the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Evidence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for Direct Evaluations will come  from the course files.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Importance of Detailed and well maintained course files can not be overstated.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It is the 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prime responsibility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of the faculty.</a:t>
            </a:r>
          </a:p>
        </p:txBody>
      </p:sp>
      <p:sp>
        <p:nvSpPr>
          <p:cNvPr id="1026" name="File"/>
          <p:cNvSpPr>
            <a:spLocks noEditPoints="1" noChangeArrowheads="1"/>
          </p:cNvSpPr>
          <p:nvPr/>
        </p:nvSpPr>
        <p:spPr bwMode="auto">
          <a:xfrm>
            <a:off x="3048000" y="5048250"/>
            <a:ext cx="2971800" cy="158115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5334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lgerian" pitchFamily="82" charset="0"/>
              </a:rPr>
              <a:t>EE-201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Framework</a:t>
            </a:r>
          </a:p>
        </p:txBody>
      </p:sp>
      <p:sp>
        <p:nvSpPr>
          <p:cNvPr id="70659" name="Oval 3"/>
          <p:cNvSpPr>
            <a:spLocks noChangeArrowheads="1"/>
          </p:cNvSpPr>
          <p:nvPr/>
        </p:nvSpPr>
        <p:spPr bwMode="auto">
          <a:xfrm>
            <a:off x="1828800" y="1447800"/>
            <a:ext cx="5638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743200" y="1676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590800" y="16002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PEO</a:t>
            </a:r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2286000" y="2743200"/>
            <a:ext cx="47244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895600" y="29718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Program Outcomes</a:t>
            </a: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457200" y="4343400"/>
            <a:ext cx="3581400" cy="2514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762000" y="4814888"/>
            <a:ext cx="36576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Curriculum &amp;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Teaching, Learning</a:t>
            </a:r>
          </a:p>
          <a:p>
            <a:pPr>
              <a:spcBef>
                <a:spcPct val="50000"/>
              </a:spcBef>
            </a:pPr>
            <a:endParaRPr lang="en-US" sz="3200" dirty="0">
              <a:latin typeface="Times New Roman" pitchFamily="18" charset="0"/>
            </a:endParaRP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5486400" y="4267200"/>
            <a:ext cx="3505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5638800" y="50292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Course Outcomes</a:t>
            </a:r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2819400" y="3810000"/>
            <a:ext cx="381000" cy="609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6400800" y="36576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4038600" y="5562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1447800" y="609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16002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1</a:t>
            </a:r>
          </a:p>
        </p:txBody>
      </p:sp>
      <p:sp>
        <p:nvSpPr>
          <p:cNvPr id="70674" name="Rectangle 18"/>
          <p:cNvSpPr>
            <a:spLocks noChangeArrowheads="1"/>
          </p:cNvSpPr>
          <p:nvPr/>
        </p:nvSpPr>
        <p:spPr bwMode="auto">
          <a:xfrm>
            <a:off x="6324600" y="56388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553200" y="5715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 2</a:t>
            </a:r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3886200" y="3505200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4572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</a:rPr>
              <a:t>Curriculum Design Flow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7239000" cy="3429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</a:rPr>
              <a:t>Define PEOs</a:t>
            </a:r>
          </a:p>
          <a:p>
            <a:r>
              <a:rPr lang="en-US" dirty="0">
                <a:latin typeface="Times New Roman" pitchFamily="18" charset="0"/>
              </a:rPr>
              <a:t>Place Starting Design alongside NBA’s Program Outcomes.</a:t>
            </a:r>
          </a:p>
          <a:p>
            <a:r>
              <a:rPr lang="en-US" dirty="0">
                <a:latin typeface="Times New Roman" pitchFamily="18" charset="0"/>
              </a:rPr>
              <a:t>Can you </a:t>
            </a:r>
            <a:r>
              <a:rPr lang="en-US" b="1" dirty="0">
                <a:latin typeface="Times New Roman" pitchFamily="18" charset="0"/>
              </a:rPr>
              <a:t>cover All POs</a:t>
            </a:r>
            <a:r>
              <a:rPr lang="en-US" dirty="0">
                <a:latin typeface="Times New Roman" pitchFamily="18" charset="0"/>
              </a:rPr>
              <a:t> within the Credit Limit Requirements?</a:t>
            </a:r>
          </a:p>
          <a:p>
            <a:r>
              <a:rPr lang="en-US" b="1" dirty="0">
                <a:latin typeface="Times New Roman" pitchFamily="18" charset="0"/>
              </a:rPr>
              <a:t>If Yes, then</a:t>
            </a:r>
            <a:r>
              <a:rPr lang="en-US" dirty="0">
                <a:latin typeface="Times New Roman" pitchFamily="18" charset="0"/>
              </a:rPr>
              <a:t> Sequencing Requirements? </a:t>
            </a:r>
            <a:r>
              <a:rPr lang="en-US" b="1" dirty="0">
                <a:latin typeface="Times New Roman" pitchFamily="18" charset="0"/>
              </a:rPr>
              <a:t>Else,</a:t>
            </a:r>
          </a:p>
          <a:p>
            <a:r>
              <a:rPr lang="en-US" dirty="0">
                <a:latin typeface="Times New Roman" pitchFamily="18" charset="0"/>
              </a:rPr>
              <a:t>In a Few iterations a Solution should emerge </a:t>
            </a:r>
            <a:r>
              <a:rPr lang="en-US" i="1" dirty="0">
                <a:latin typeface="Times New Roman" pitchFamily="18" charset="0"/>
              </a:rPr>
              <a:t>{Hopefully}</a:t>
            </a:r>
            <a:endParaRPr lang="en-US" dirty="0">
              <a:latin typeface="Times New Roman" pitchFamily="18" charset="0"/>
            </a:endParaRPr>
          </a:p>
        </p:txBody>
      </p:sp>
      <p:pic>
        <p:nvPicPr>
          <p:cNvPr id="71684" name="Picture 4" descr="MC91021699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8768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Line 5"/>
          <p:cNvSpPr>
            <a:spLocks noChangeShapeType="1"/>
          </p:cNvSpPr>
          <p:nvPr/>
        </p:nvSpPr>
        <p:spPr bwMode="auto">
          <a:xfrm flipH="1" flipV="1">
            <a:off x="7696199" y="2209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 flipV="1">
            <a:off x="7086599" y="3733800"/>
            <a:ext cx="609600" cy="45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0" y="228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0" y="2286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0" y="0"/>
            <a:ext cx="47244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itchFamily="18" charset="0"/>
              </a:rPr>
              <a:t>For Evaluators – Records?</a:t>
            </a:r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pic>
        <p:nvPicPr>
          <p:cNvPr id="10" name="Picture 3" descr="C:\Users\Administrator\AppData\Local\Microsoft\Windows\Temporary Internet Files\Content.IE5\M7FC6M78\BasicFlowDiagram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7244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</a:rPr>
              <a:t>Sample Syllabus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6868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Course: Electrical Circuits and Network Theory.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Offered in either 2nd or 3rd semester to students of Electrical Sciences.  Credits: (Typical) 3-1-0.  Course is Compulsory.</a:t>
            </a:r>
          </a:p>
          <a:p>
            <a:r>
              <a:rPr lang="en-US" sz="2400" dirty="0">
                <a:latin typeface="Times New Roman" pitchFamily="18" charset="0"/>
              </a:rPr>
              <a:t>Course Objective: To prepare a student to take courses normally offered in subsequent semesters, like: Electronic Circuits, Signals and Systems, Advanced Electronics, etc.</a:t>
            </a:r>
          </a:p>
          <a:p>
            <a:r>
              <a:rPr lang="en-US" sz="2400" dirty="0">
                <a:latin typeface="Times New Roman" pitchFamily="18" charset="0"/>
              </a:rPr>
              <a:t>Syllabus: The circuit concept as an approximation to a physical system </a:t>
            </a:r>
            <a:r>
              <a:rPr lang="en-US" sz="2400" b="1" i="1" dirty="0">
                <a:latin typeface="Times New Roman" pitchFamily="18" charset="0"/>
              </a:rPr>
              <a:t>{modeling, Application of laws of physics (PO 1)}.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Kirchoff’s</a:t>
            </a:r>
            <a:r>
              <a:rPr lang="en-US" sz="2400" dirty="0">
                <a:latin typeface="Times New Roman" pitchFamily="18" charset="0"/>
              </a:rPr>
              <a:t> Laws, voltage and current sources, Network equations,    use of source transformations, Loop and Nodal analysis, Matrix representation of circuit equations and their solutions </a:t>
            </a:r>
            <a:r>
              <a:rPr lang="en-US" sz="2400" b="1" i="1" dirty="0">
                <a:latin typeface="Times New Roman" pitchFamily="18" charset="0"/>
              </a:rPr>
              <a:t>{Apply knowledge of mathematics (PO1)}   Continued…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89916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Transient response, solution of differential equations with constant coefficients, initial and final conditions, time constant, its physical significance, and use in solving engineering problems </a:t>
            </a:r>
            <a:r>
              <a:rPr lang="en-US" sz="2400" b="1" i="1">
                <a:latin typeface="Times New Roman" pitchFamily="18" charset="0"/>
              </a:rPr>
              <a:t>{PO 2 particularly, switching circuits}.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Use of Laplace transform in circuit analysis </a:t>
            </a:r>
            <a:r>
              <a:rPr lang="en-US" sz="2400" b="1" i="1">
                <a:latin typeface="Times New Roman" pitchFamily="18" charset="0"/>
              </a:rPr>
              <a:t>{again PO 1}</a:t>
            </a:r>
            <a:endParaRPr lang="en-US" sz="2400" b="1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Two-port networks, two-port parameters </a:t>
            </a:r>
            <a:r>
              <a:rPr lang="en-US" sz="2400" i="1">
                <a:latin typeface="Times New Roman" pitchFamily="18" charset="0"/>
              </a:rPr>
              <a:t>{necessary for all the electronics systems that would follow}, </a:t>
            </a:r>
            <a:r>
              <a:rPr lang="en-US" sz="2400">
                <a:latin typeface="Times New Roman" pitchFamily="18" charset="0"/>
              </a:rPr>
              <a:t>sinusoidal steady state analysis and frequency response</a:t>
            </a:r>
          </a:p>
          <a:p>
            <a:r>
              <a:rPr lang="en-US" sz="2400">
                <a:latin typeface="Times New Roman" pitchFamily="18" charset="0"/>
              </a:rPr>
              <a:t>Use of computers for solving large problems </a:t>
            </a:r>
            <a:r>
              <a:rPr lang="en-US" sz="2400" b="1" i="1">
                <a:latin typeface="Times New Roman" pitchFamily="18" charset="0"/>
              </a:rPr>
              <a:t>{PO 5}</a:t>
            </a:r>
            <a:endParaRPr lang="en-US" sz="2400" b="1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Text books: 1.Van Valkenburg, Network Analysis, 3rd Edition, PHI. </a:t>
            </a:r>
            <a:r>
              <a:rPr lang="en-US" sz="2400" i="1">
                <a:latin typeface="Times New Roman" pitchFamily="18" charset="0"/>
              </a:rPr>
              <a:t>{For an 8 credit advanced course}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2. V Del Toro, Electrical Engineering Fundamentals, 2nd Edition </a:t>
            </a:r>
            <a:endParaRPr lang="en-US" sz="2400" i="1">
              <a:latin typeface="Times New Roman" pitchFamily="18" charset="0"/>
            </a:endParaRPr>
          </a:p>
          <a:p>
            <a:r>
              <a:rPr lang="en-US" sz="2400" i="1">
                <a:latin typeface="Times New Roman" pitchFamily="18" charset="0"/>
              </a:rPr>
              <a:t>{For a 6 credit standard course}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Course Outcomes: PO 1, PO 2, PO 5</a:t>
            </a:r>
          </a:p>
          <a:p>
            <a:r>
              <a:rPr lang="en-US" sz="2400">
                <a:latin typeface="Times New Roman" pitchFamily="18" charset="0"/>
              </a:rPr>
              <a:t>Reference: The Mathematics of Circuit Analysis, E.A. Guillemin, Oxford &amp; IBH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Critical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Terms- CO &amp; PO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Sample COs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600200"/>
          <a:ext cx="7924800" cy="425342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Course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imes New Roman"/>
                          <a:ea typeface="Times New Roman"/>
                          <a:cs typeface="Times New Roman"/>
                        </a:rPr>
                        <a:t>Module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imes New Roman"/>
                          <a:ea typeface="Times New Roman"/>
                          <a:cs typeface="Times New Roman"/>
                        </a:rPr>
                        <a:t>Course Outcome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5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Digital Electronics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 err="1">
                          <a:latin typeface="Times New Roman"/>
                          <a:ea typeface="Times New Roman"/>
                          <a:cs typeface="Times New Roman"/>
                        </a:rPr>
                        <a:t>Karnaugh</a:t>
                      </a: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 Map of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Logic Functions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Students will be Able to simplify Boolean Expressions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imes New Roman"/>
                          <a:ea typeface="Times New Roman"/>
                          <a:cs typeface="Times New Roman"/>
                        </a:rPr>
                        <a:t>          “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imes New Roman"/>
                          <a:ea typeface="Times New Roman"/>
                          <a:cs typeface="Times New Roman"/>
                        </a:rPr>
                        <a:t>Interfacing different Logic Families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imes New Roman"/>
                          <a:ea typeface="Times New Roman"/>
                          <a:cs typeface="Times New Roman"/>
                        </a:rPr>
                        <a:t>Students acquire ability to design digital systems by selecting different families in view of speed and power requirements.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8" marR="651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0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It is a Good Practice to embed Course Outcomes (CO) in the Syllabus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1" y="1524001"/>
          <a:ext cx="6781798" cy="3149156"/>
        </p:xfrm>
        <a:graphic>
          <a:graphicData uri="http://schemas.openxmlformats.org/drawingml/2006/table">
            <a:tbl>
              <a:tblPr/>
              <a:tblGrid>
                <a:gridCol w="339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26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Course Outcomes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ABET outcomes   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Basic electrical circuits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UC Davis, 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Relationship to Outcomes: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Students who have successfully completed this course should have achieved: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Professional Component -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Engineering Foundation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800600"/>
            <a:ext cx="8229600" cy="1189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>
                <a:latin typeface="Times New Roman"/>
                <a:ea typeface="Times New Roman"/>
                <a:cs typeface="Times New Roman"/>
              </a:rPr>
              <a:t>A--An ability to apply   knowledge of mathematics, science, and engineering</a:t>
            </a:r>
            <a:endParaRPr lang="en-US" sz="3200" dirty="0"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One More Example of COs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2655188"/>
          <a:ext cx="7391400" cy="3593211"/>
        </p:xfrm>
        <a:graphic>
          <a:graphicData uri="http://schemas.openxmlformats.org/drawingml/2006/table">
            <a:tbl>
              <a:tblPr/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3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Course Outcomes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ABET outcomes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3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An ability to apply knowledge of mathematics, science, and engineering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12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An ability to use the techniques, skills, and modern engineering tools necessary for engineering practice.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Electronic Circuits And Systems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Students who have successfully completed this course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should have achieved: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43000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One more Example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Next Three Slides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University of Florida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Department of Electrical and Computer Engineering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From the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Course : Foundations of Digital Signal Processing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Semester – Fall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28600"/>
            <a:ext cx="731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Foundations of Digital Signal Processing, EEL 4750/5502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371600"/>
            <a:ext cx="8763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Course Description–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{Good Idea}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This course covers topics related to the foundations of digital signal processing. After completing this course, students should understand the essential properties of discrete -time signals and systems; understand the sampling and reconstruction of signals; be able to perform transform analysis of digital signals and systems, and apply filter design techniques; as well as understand the fundamental principles…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9916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Course Objectives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{Course Outcomes}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conclusion of this course, you should be able to: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Apply discrete-time systems to discrete-time signals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Explain aliasing caused by under-sampling data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Apply convolution and correlation to modify and locate signals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Design a system with the Z-transform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Create a Fast Fourier transform algorithm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Analyze data with the short-time Fourier transform / spectrogram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Design FIR &amp; IIR filters for modifying time-domain signals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Analyze data with a multi-channel filter bank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Apply linear prediction for optimal filtering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534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Recommended Materials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Digital Signal Processing, 4th edition o Authors: John G.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Proakis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Dimitris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Manolakis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 Publisher: Prentice Hall, 2006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EEL 4750/EEL 5525 Course notes o Author: Joel B. Harley </a:t>
            </a:r>
          </a:p>
          <a:p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Recommended Software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MATLAB (maybe Python)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Typical Documents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Needed by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Evaluators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Curriculum Development Process Documents-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{Committee constitution, Participants, Agendas and </a:t>
            </a:r>
            <a:r>
              <a:rPr lang="en-US" sz="3600" i="1" u="sng" dirty="0"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of meetings, etc}* </a:t>
            </a:r>
          </a:p>
          <a:p>
            <a:pPr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Courses of Study Bulletin-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{Syllabi, Text books, Reference material, Credit structure, etc.}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384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Have we answered all the questions that we had raised at the beginning?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Short Definitions of CO, PO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Program Outcomes- POs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These are knowledge and skill sets that the graduates have at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time of graduations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Course Outcomes- COs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Again, these are knowledge and skills that are attained by the graduates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in a course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{Could be a part of a PO}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COs are mapped onto POs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 CO-PO matrix}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 Curriculum, SAR Seeks Answers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Process for developing the curriculum exists and has been followed?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The curriculum is well balanced?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Level of syllabi is at the degree level?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It allows the NBA  Program Outcomes to be attained (critical)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305800" cy="2743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Q1. Process for developing the curriculum exists and has been followed?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Yes / No?</a:t>
            </a:r>
            <a:br>
              <a:rPr lang="en-US" dirty="0"/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>
          <a:xfrm>
            <a:off x="762000" y="762000"/>
            <a:ext cx="3048000" cy="1981200"/>
          </a:xfrm>
          <a:prstGeom prst="wedge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ular Callout 2"/>
          <p:cNvSpPr/>
          <p:nvPr/>
        </p:nvSpPr>
        <p:spPr>
          <a:xfrm>
            <a:off x="5867400" y="609600"/>
            <a:ext cx="3048000" cy="1981200"/>
          </a:xfrm>
          <a:prstGeom prst="wedge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9144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Baskerville Old Face" pitchFamily="18" charset="0"/>
              </a:rPr>
              <a:t>Here, an Excellent curriculum!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9800" y="9144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skerville Old Face" pitchFamily="18" charset="0"/>
              </a:rPr>
              <a:t>Yes, Surely, But How did it come into being?</a:t>
            </a:r>
          </a:p>
        </p:txBody>
      </p:sp>
      <p:pic>
        <p:nvPicPr>
          <p:cNvPr id="1029" name="Picture 5" descr="C:\Users\Administrator\AppData\Local\Microsoft\Windows\Temporary Internet Files\Content.IE5\L6ZRXYIJ\university-147290_64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352800"/>
            <a:ext cx="3200400" cy="1765221"/>
          </a:xfrm>
          <a:prstGeom prst="rect">
            <a:avLst/>
          </a:prstGeom>
          <a:noFill/>
        </p:spPr>
      </p:pic>
      <p:pic>
        <p:nvPicPr>
          <p:cNvPr id="1030" name="Picture 6" descr="C:\Users\Administrator\AppData\Local\Microsoft\Windows\Temporary Internet Files\Content.IE5\395XT4RE\logo[1]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819400"/>
            <a:ext cx="2362200" cy="24316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638800" y="55626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Evaluator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715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     Dean /HOD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Q.2 Curriculum Well Balanced?</a:t>
            </a:r>
          </a:p>
        </p:txBody>
      </p:sp>
      <p:pic>
        <p:nvPicPr>
          <p:cNvPr id="2050" name="Picture 2" descr="C:\Users\Administrator\AppData\Local\Microsoft\Windows\Temporary Internet Files\Content.IE5\L6ZRXYIJ\balance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752600"/>
            <a:ext cx="5257800" cy="34993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57150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What does it mean?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457200" y="2514600"/>
            <a:ext cx="82296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General Institute Requirements,” the rigorous foundation in natural science, mathematics, technology, humanities, arts, and social sciences that forms the </a:t>
            </a:r>
            <a:r>
              <a:rPr lang="en-US" sz="2800" b="1" i="1">
                <a:latin typeface="Arial" charset="0"/>
              </a:rPr>
              <a:t>core curriculum</a:t>
            </a:r>
            <a:r>
              <a:rPr lang="en-US" sz="2400">
                <a:latin typeface="Arial" charset="0"/>
              </a:rPr>
              <a:t> of an MIT undergraduate education. </a:t>
            </a:r>
          </a:p>
          <a:p>
            <a:pPr>
              <a:buFontTx/>
              <a:buChar char="•"/>
            </a:pPr>
            <a:endParaRPr lang="en-US" sz="2400">
              <a:latin typeface="Arial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Arial" charset="0"/>
              </a:rPr>
              <a:t>The Task Force affirms the many ways in which this common curriculum has successfully prepared MIT’s graduates for a </a:t>
            </a:r>
            <a:r>
              <a:rPr lang="en-US" sz="2800" b="1" i="1">
                <a:latin typeface="Arial" charset="0"/>
              </a:rPr>
              <a:t>lifetime of learning and leadership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Arial" charset="0"/>
              </a:rPr>
              <a:t>Task Force on the Undergraduate Educational Commons</a:t>
            </a:r>
          </a:p>
          <a:p>
            <a:pPr algn="ctr"/>
            <a:r>
              <a:rPr lang="en-US" sz="2400" b="1">
                <a:latin typeface="Arial" charset="0"/>
              </a:rPr>
              <a:t>Massachusetts Institute of Technology, October 2006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ABET’s Take on Balance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curriculum must support attainment of the student outcomes and must include: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(a) one academic year of a combination of college-level mathematics and basic sciences (some with experimental experience).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(b) one and one-half academic years of engineering topics, of engineering sciences and engineering and utilizing modern engineering tools.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609600"/>
            <a:ext cx="75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(c) a broad education component that includes humanities and social sciences, complements the technical content of the curriculum, and is consistent with the PEOs.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Students must be prepared to enter the professional practice of engineering through a curriculum culminating in a major design experience based on the knowledge and skills acquired in earlier course work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Qu.:</a:t>
            </a:r>
            <a:r>
              <a:rPr lang="en-US" sz="3600" dirty="0"/>
              <a:t> Rank the curriculum content distributions of the four programs in the table below</a:t>
            </a:r>
            <a:r>
              <a:rPr lang="en-US" dirty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76402"/>
          <a:ext cx="8305800" cy="4351338"/>
        </p:xfrm>
        <a:graphic>
          <a:graphicData uri="http://schemas.openxmlformats.org/drawingml/2006/table">
            <a:tbl>
              <a:tblPr/>
              <a:tblGrid>
                <a:gridCol w="2429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7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Course Cont.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Curriculum Content (%) of total number of credits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(a)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(b)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(c)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(d)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Basic Sciences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Engineering Sciences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H &amp; Soc. Sc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Program Core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Program Electives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Open Electives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Projects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0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Internships/seminars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9265" algn="ctr"/>
                          <a:tab pos="938530" algn="l"/>
                        </a:tabLs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	5	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 have seen the broad structure of an Engineering Curriculum and examined it for balance.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So, it could be: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Well Balanced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Fairly Balanced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Could have been better Balanced</a:t>
            </a:r>
          </a:p>
        </p:txBody>
      </p:sp>
      <p:pic>
        <p:nvPicPr>
          <p:cNvPr id="4" name="Picture 4" descr="C:\Users\Administrator\AppData\Local\Microsoft\Windows\Temporary Internet Files\Content.IE5\M7FC6M78\balanc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463142"/>
            <a:ext cx="3352800" cy="22424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43600" y="5410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Review Committee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305800" cy="1676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Q 3. </a:t>
            </a:r>
            <a:r>
              <a:rPr lang="en-US" b="1" dirty="0"/>
              <a:t>Level of syllabi is at the degree level?</a:t>
            </a:r>
            <a:br>
              <a:rPr lang="en-US" dirty="0"/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3528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This is a </a:t>
            </a:r>
            <a:r>
              <a:rPr lang="en-US" sz="4000" u="sng" dirty="0">
                <a:latin typeface="Times New Roman" pitchFamily="18" charset="0"/>
                <a:cs typeface="Times New Roman" pitchFamily="18" charset="0"/>
              </a:rPr>
              <a:t>judgment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call that </a:t>
            </a:r>
          </a:p>
          <a:p>
            <a:pPr algn="ctr"/>
            <a:r>
              <a:rPr lang="en-US" sz="4000" u="sng" dirty="0">
                <a:latin typeface="Times New Roman" pitchFamily="18" charset="0"/>
                <a:cs typeface="Times New Roman" pitchFamily="18" charset="0"/>
              </a:rPr>
              <a:t>Experts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have to take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sz="4800" b="1">
                <a:latin typeface="Times New Roman" pitchFamily="18" charset="0"/>
              </a:rPr>
              <a:t>Curriculum</a:t>
            </a:r>
          </a:p>
        </p:txBody>
      </p:sp>
      <p:sp>
        <p:nvSpPr>
          <p:cNvPr id="64515" name="Text Box 5"/>
          <p:cNvSpPr txBox="1">
            <a:spLocks noChangeArrowheads="1"/>
          </p:cNvSpPr>
          <p:nvPr/>
        </p:nvSpPr>
        <p:spPr bwMode="auto">
          <a:xfrm>
            <a:off x="228600" y="2362200"/>
            <a:ext cx="8686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Curriculum, Assessment and Evaluation are the major tools by which Program Outcomes are attained. We should look at all of these together. </a:t>
            </a:r>
            <a:r>
              <a:rPr lang="en-US" sz="3600" b="1" i="1" dirty="0">
                <a:latin typeface="Times New Roman" pitchFamily="18" charset="0"/>
              </a:rPr>
              <a:t>These need to be designed well.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305800" cy="4038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Q4. Does it ( the Curriculum)allow the NBA  Program Outcomes to be attained (critical)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How? Was Answered in Part- 1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905000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If All the Four Questions </a:t>
            </a:r>
          </a:p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can be Answered in the</a:t>
            </a:r>
          </a:p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Affirmative</a:t>
            </a:r>
          </a:p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The Job is Done!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25908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End Part 2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/>
          <a:lstStyle/>
          <a:p>
            <a:r>
              <a:rPr lang="en-US" dirty="0">
                <a:latin typeface="Algerian" pitchFamily="82" charset="0"/>
              </a:rPr>
              <a:t>Thank You!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Summary- as per SAR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676400"/>
            <a:ext cx="8763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2.1.1. State the process for designing the program curriculum (10)*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2.1.2. Structure of the Curriculum (5) 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2.1.3. State the components of the curriculum (5)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2.1.4. State the process used to identify extent of compliance of the curriculum for attaining the Program Outcomes. (10)*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7543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Curriculum</a:t>
            </a:r>
          </a:p>
          <a:p>
            <a:pPr algn="ctr">
              <a:spcBef>
                <a:spcPct val="50000"/>
              </a:spcBef>
            </a:pPr>
            <a:endParaRPr lang="en-US" sz="36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Course Outcomes</a:t>
            </a:r>
          </a:p>
          <a:p>
            <a:pPr algn="ctr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Program Outcomes</a:t>
            </a:r>
          </a:p>
          <a:p>
            <a:pPr algn="ctr">
              <a:spcBef>
                <a:spcPct val="50000"/>
              </a:spcBef>
            </a:pPr>
            <a:r>
              <a:rPr lang="en-US" sz="3600" b="1" i="1">
                <a:latin typeface="Times New Roman" pitchFamily="18" charset="0"/>
              </a:rPr>
              <a:t>If True, Done</a:t>
            </a:r>
          </a:p>
        </p:txBody>
      </p:sp>
      <p:sp>
        <p:nvSpPr>
          <p:cNvPr id="77827" name="Line 5"/>
          <p:cNvSpPr>
            <a:spLocks noChangeShapeType="1"/>
          </p:cNvSpPr>
          <p:nvPr/>
        </p:nvSpPr>
        <p:spPr bwMode="auto">
          <a:xfrm>
            <a:off x="4648200" y="19812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28" name="Line 6"/>
          <p:cNvSpPr>
            <a:spLocks noChangeShapeType="1"/>
          </p:cNvSpPr>
          <p:nvPr/>
        </p:nvSpPr>
        <p:spPr bwMode="auto">
          <a:xfrm>
            <a:off x="4495800" y="4343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09600" y="22860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Teaching/Learning/Assessment/Evaluations</a:t>
            </a:r>
          </a:p>
        </p:txBody>
      </p:sp>
      <p:sp>
        <p:nvSpPr>
          <p:cNvPr id="77830" name="Line 5"/>
          <p:cNvSpPr>
            <a:spLocks noChangeShapeType="1"/>
          </p:cNvSpPr>
          <p:nvPr/>
        </p:nvSpPr>
        <p:spPr bwMode="auto">
          <a:xfrm>
            <a:off x="4572000" y="27432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1" name="Line 5"/>
          <p:cNvSpPr>
            <a:spLocks noChangeShapeType="1"/>
          </p:cNvSpPr>
          <p:nvPr/>
        </p:nvSpPr>
        <p:spPr bwMode="auto">
          <a:xfrm>
            <a:off x="4572000" y="35052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Typical </a:t>
            </a:r>
            <a:r>
              <a:rPr lang="en-US" b="1">
                <a:latin typeface="Times New Roman" pitchFamily="18" charset="0"/>
              </a:rPr>
              <a:t>Core</a:t>
            </a:r>
            <a:r>
              <a:rPr lang="en-US">
                <a:latin typeface="Times New Roman" pitchFamily="18" charset="0"/>
              </a:rPr>
              <a:t> Composition for EE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Mathematics* – 4/5 courses</a:t>
            </a:r>
          </a:p>
          <a:p>
            <a:r>
              <a:rPr lang="en-US" dirty="0"/>
              <a:t>Physics – 3/4  Courses</a:t>
            </a:r>
          </a:p>
          <a:p>
            <a:r>
              <a:rPr lang="en-US" dirty="0"/>
              <a:t>Chemistry 1/2 </a:t>
            </a:r>
          </a:p>
          <a:p>
            <a:r>
              <a:rPr lang="en-US" dirty="0"/>
              <a:t>Biology (?)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Humanities and Social Sciences ¾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304800" y="1752600"/>
            <a:ext cx="84582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</a:rPr>
              <a:t>Maths</a:t>
            </a:r>
            <a:r>
              <a:rPr lang="en-US" sz="3600" dirty="0">
                <a:latin typeface="Times New Roman" pitchFamily="18" charset="0"/>
              </a:rPr>
              <a:t>: Calculus (1/2), Linear Algebra, Discrete </a:t>
            </a:r>
            <a:r>
              <a:rPr lang="en-US" sz="3600" dirty="0" err="1">
                <a:latin typeface="Times New Roman" pitchFamily="18" charset="0"/>
              </a:rPr>
              <a:t>Maths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i="1" dirty="0">
                <a:latin typeface="Times New Roman" pitchFamily="18" charset="0"/>
              </a:rPr>
              <a:t>Complex Variables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Physics: General Physics, Electricity &amp; Magnetism (Adv), Modern Physics, </a:t>
            </a:r>
          </a:p>
          <a:p>
            <a:pPr>
              <a:spcBef>
                <a:spcPct val="50000"/>
              </a:spcBef>
            </a:pPr>
            <a:endParaRPr lang="en-US" sz="36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Important Takeaways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Even in Curriculum Design Evidence matters.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Define, Follow and Record the entire Design Process.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All the Questions raised are answered.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Curiosity  &amp;</a:t>
            </a:r>
          </a:p>
        </p:txBody>
      </p:sp>
      <p:pic>
        <p:nvPicPr>
          <p:cNvPr id="1027" name="Picture 3" descr="C:\Users\Administrator\AppData\Local\Microsoft\Windows\Temporary Internet Files\Content.IE5\DSUXV14B\285580,1274912940,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76400"/>
            <a:ext cx="5181600" cy="370955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"curiosity killed the cat"                                    "</a:t>
            </a:r>
            <a:r>
              <a:rPr lang="en-US" sz="3200" dirty="0">
                <a:hlinkClick r:id="rId3" tooltip="Curiosity killed the cat, but satisfaction brought it back"/>
              </a:rPr>
              <a:t>but satisfaction brought it back</a:t>
            </a:r>
            <a:r>
              <a:rPr lang="en-US" sz="3200" dirty="0"/>
              <a:t>".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 Curriculum, SAR Seeks Answers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Process for developing the curriculum exists and has been followed?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The curriculum is well balanced?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Level of syllabi is at the degree level?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Does it allows the NBA  Program Outcomes to be attained (critical)?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Tier - 2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Curriculum – Affiliating University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may  or  may not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allow all POs to be attained.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If Not, then….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Administrator\AppData\Local\Microsoft\Windows\Temporary Internet Files\Content.IE5\M7FC6M78\Georgetown_University_-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352800"/>
            <a:ext cx="4114800" cy="308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Curriculum Design Process for Tier – 2: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Determine which POs are attainable by the University Curriculum..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Leads to gaps (if any) to be identified.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List All the Gaps.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Design additions to the curriculum to bridge gaps – and Document all these processes.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{May be, It’s a good idea to keep the University informed}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572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Two Themes: 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Process &amp; Results</a:t>
            </a:r>
          </a:p>
        </p:txBody>
      </p:sp>
      <p:pic>
        <p:nvPicPr>
          <p:cNvPr id="1027" name="Picture 3" descr="C:\Users\Administrator\AppData\Local\Microsoft\Windows\Temporary Internet Files\Content.IE5\M7FC6M78\BasicFlowDiagram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133600"/>
            <a:ext cx="4572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Qu. Will We be able to Attain POs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Under the Curriculum?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itchFamily="18" charset="0"/>
              </a:rPr>
              <a:t>Participants in Curriculum Review/ Design </a:t>
            </a:r>
            <a:r>
              <a:rPr lang="en-US" sz="4000" b="1" i="1" dirty="0">
                <a:latin typeface="Times New Roman" pitchFamily="18" charset="0"/>
              </a:rPr>
              <a:t>More True for Tier-1, But …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600">
                <a:latin typeface="Times New Roman" pitchFamily="18" charset="0"/>
              </a:rPr>
              <a:t>Faculty  {Team}</a:t>
            </a:r>
          </a:p>
          <a:p>
            <a:r>
              <a:rPr lang="en-US" sz="3600">
                <a:latin typeface="Times New Roman" pitchFamily="18" charset="0"/>
              </a:rPr>
              <a:t>Industry</a:t>
            </a:r>
          </a:p>
          <a:p>
            <a:r>
              <a:rPr lang="en-US" sz="3600">
                <a:latin typeface="Times New Roman" pitchFamily="18" charset="0"/>
              </a:rPr>
              <a:t>Academics from Peer Institutions     </a:t>
            </a:r>
            <a:r>
              <a:rPr lang="en-US" sz="3600" i="1">
                <a:latin typeface="Times New Roman" pitchFamily="18" charset="0"/>
              </a:rPr>
              <a:t>{Very Desirable}</a:t>
            </a:r>
            <a:endParaRPr lang="en-US" sz="3600">
              <a:latin typeface="Times New Roman" pitchFamily="18" charset="0"/>
            </a:endParaRPr>
          </a:p>
          <a:p>
            <a:r>
              <a:rPr lang="en-US" sz="3600">
                <a:latin typeface="Times New Roman" pitchFamily="18" charset="0"/>
              </a:rPr>
              <a:t>Students and Alumni</a:t>
            </a:r>
          </a:p>
          <a:p>
            <a:r>
              <a:rPr lang="en-US" sz="3600">
                <a:latin typeface="Times New Roman" pitchFamily="18" charset="0"/>
              </a:rPr>
              <a:t>Academic Bodies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905000"/>
            <a:ext cx="845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The Curriculum Committee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Needs to Keep in view </a:t>
            </a:r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also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The PEOs &amp; Resources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2151</Words>
  <Application>Microsoft Office PowerPoint</Application>
  <PresentationFormat>On-screen Show (4:3)</PresentationFormat>
  <Paragraphs>304</Paragraphs>
  <Slides>51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Algerian</vt:lpstr>
      <vt:lpstr>Arial</vt:lpstr>
      <vt:lpstr>Baskerville Old Face</vt:lpstr>
      <vt:lpstr>Calibri</vt:lpstr>
      <vt:lpstr>Times New Roman</vt:lpstr>
      <vt:lpstr>Office Theme</vt:lpstr>
      <vt:lpstr>Curriculum Design  &amp;  Teaching-Learning</vt:lpstr>
      <vt:lpstr> Critical Terms- CO &amp; PO</vt:lpstr>
      <vt:lpstr>Short Definitions of CO, PO</vt:lpstr>
      <vt:lpstr>Curriculum</vt:lpstr>
      <vt:lpstr>In Curriculum, SAR Seeks Answers to:</vt:lpstr>
      <vt:lpstr>PowerPoint Presentation</vt:lpstr>
      <vt:lpstr>Qu. Will We be able to Attain POs Under the Curriculum?</vt:lpstr>
      <vt:lpstr>Participants in Curriculum Review/ Design More True for Tier-1, But …</vt:lpstr>
      <vt:lpstr>PowerPoint Presentation</vt:lpstr>
      <vt:lpstr>PowerPoint Presentation</vt:lpstr>
      <vt:lpstr>Structure of Curriculum of a  Typical Engineering Program</vt:lpstr>
      <vt:lpstr>PowerPoint Presentation</vt:lpstr>
      <vt:lpstr>PowerPoint Presentation</vt:lpstr>
      <vt:lpstr>Content Delivery</vt:lpstr>
      <vt:lpstr>Course Files</vt:lpstr>
      <vt:lpstr>Framework</vt:lpstr>
      <vt:lpstr>Curriculum Design Flow</vt:lpstr>
      <vt:lpstr>Sample Syllabus</vt:lpstr>
      <vt:lpstr>PowerPoint Presentation</vt:lpstr>
      <vt:lpstr>Some Sample COs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Typical Documents Needed by Evaluators</vt:lpstr>
      <vt:lpstr>PowerPoint Presentation</vt:lpstr>
      <vt:lpstr>In Curriculum, SAR Seeks Answers to:</vt:lpstr>
      <vt:lpstr>Q1. Process for developing the curriculum exists and has been followed? Yes / No? </vt:lpstr>
      <vt:lpstr>PowerPoint Presentation</vt:lpstr>
      <vt:lpstr>Q.2 Curriculum Well Balanced?</vt:lpstr>
      <vt:lpstr>PowerPoint Presentation</vt:lpstr>
      <vt:lpstr>ABET’s Take on Balance</vt:lpstr>
      <vt:lpstr>PowerPoint Presentation</vt:lpstr>
      <vt:lpstr>Qu.: Rank the curriculum content distributions of the four programs in the table below.</vt:lpstr>
      <vt:lpstr>PowerPoint Presentation</vt:lpstr>
      <vt:lpstr>Q 3. Level of syllabi is at the degree level? </vt:lpstr>
      <vt:lpstr>Q4. Does it ( the Curriculum)allow the NBA  Program Outcomes to be attained (critical)  How? Was Answered in Part- 1 </vt:lpstr>
      <vt:lpstr>PowerPoint Presentation</vt:lpstr>
      <vt:lpstr>PowerPoint Presentation</vt:lpstr>
      <vt:lpstr>Thank You!</vt:lpstr>
      <vt:lpstr>Summary- as per SAR</vt:lpstr>
      <vt:lpstr>PowerPoint Presentation</vt:lpstr>
      <vt:lpstr>Typical Core Composition for EE</vt:lpstr>
      <vt:lpstr>PowerPoint Presentation</vt:lpstr>
      <vt:lpstr>Important Takeaways </vt:lpstr>
      <vt:lpstr>Curiosity  &amp;</vt:lpstr>
      <vt:lpstr>Tier - 2</vt:lpstr>
      <vt:lpstr>Curriculum Design Process for Tier – 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NBA Accreditation</dc:title>
  <dc:creator>home</dc:creator>
  <cp:lastModifiedBy>Sudhakar Sahasrabudhe</cp:lastModifiedBy>
  <cp:revision>17</cp:revision>
  <dcterms:created xsi:type="dcterms:W3CDTF">2017-12-21T12:31:19Z</dcterms:created>
  <dcterms:modified xsi:type="dcterms:W3CDTF">2019-08-19T09:08:05Z</dcterms:modified>
</cp:coreProperties>
</file>