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1" r:id="rId2"/>
    <p:sldId id="259" r:id="rId3"/>
    <p:sldId id="260" r:id="rId4"/>
    <p:sldId id="283" r:id="rId5"/>
    <p:sldId id="285" r:id="rId6"/>
    <p:sldId id="261" r:id="rId7"/>
    <p:sldId id="256" r:id="rId8"/>
    <p:sldId id="284" r:id="rId9"/>
    <p:sldId id="262" r:id="rId10"/>
    <p:sldId id="264" r:id="rId11"/>
    <p:sldId id="287" r:id="rId12"/>
    <p:sldId id="265" r:id="rId13"/>
    <p:sldId id="271" r:id="rId14"/>
    <p:sldId id="274" r:id="rId15"/>
    <p:sldId id="275" r:id="rId16"/>
    <p:sldId id="276" r:id="rId17"/>
    <p:sldId id="277" r:id="rId18"/>
    <p:sldId id="278" r:id="rId19"/>
    <p:sldId id="286" r:id="rId20"/>
    <p:sldId id="279" r:id="rId21"/>
    <p:sldId id="280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6A6AA-4D85-4C27-BF69-090A449A740A}" type="datetimeFigureOut">
              <a:rPr lang="en-US" smtClean="0"/>
              <a:pPr/>
              <a:t>30-Aug-19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94079-E3DF-4EF2-A20A-143B16F28D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7758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AD04E4-36D9-4B21-8A01-75E5FDF7F8C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5252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E17DB5-8B31-44A4-BED4-7CCD311DD24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4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C4EB80-4081-4604-8733-00D10B10BE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240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30-Aug-19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i="1" dirty="0" smtClean="0">
                <a:ln/>
                <a:solidFill>
                  <a:srgbClr val="0070C0"/>
                </a:solidFill>
                <a:latin typeface="Bookman Old Style" pitchFamily="18" charset="0"/>
              </a:rPr>
              <a:t>“</a:t>
            </a:r>
            <a:r>
              <a:rPr lang="en-US" sz="3600" b="1" i="1" u="sng" dirty="0" smtClean="0">
                <a:ln/>
                <a:solidFill>
                  <a:srgbClr val="0070C0"/>
                </a:solidFill>
                <a:latin typeface="Bookman Old Style" pitchFamily="18" charset="0"/>
              </a:rPr>
              <a:t>Orientation Workshop on Outcome Based Accreditation</a:t>
            </a:r>
            <a:r>
              <a:rPr lang="en-US" sz="3600" b="1" i="1" dirty="0" smtClean="0">
                <a:ln/>
                <a:solidFill>
                  <a:srgbClr val="0070C0"/>
                </a:solidFill>
                <a:latin typeface="Bookman Old Style" pitchFamily="18" charset="0"/>
              </a:rPr>
              <a:t>”</a:t>
            </a:r>
            <a:endParaRPr lang="en-IN" sz="3600" b="1" i="1" dirty="0" smtClean="0">
              <a:ln/>
              <a:solidFill>
                <a:srgbClr val="0070C0"/>
              </a:solidFill>
              <a:latin typeface="Bookman Old Style" pitchFamily="18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124200" y="2590800"/>
            <a:ext cx="3200400" cy="2438400"/>
            <a:chOff x="3378135" y="3216689"/>
            <a:chExt cx="2565465" cy="1979336"/>
          </a:xfrm>
        </p:grpSpPr>
        <p:sp>
          <p:nvSpPr>
            <p:cNvPr id="6" name="Rectangle 5"/>
            <p:cNvSpPr/>
            <p:nvPr/>
          </p:nvSpPr>
          <p:spPr>
            <a:xfrm>
              <a:off x="3378135" y="3216689"/>
              <a:ext cx="2565465" cy="19793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N"/>
            </a:p>
          </p:txBody>
        </p:sp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54334" y="3327183"/>
              <a:ext cx="2387731" cy="1794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3"/>
          <p:cNvSpPr txBox="1">
            <a:spLocks noChangeArrowheads="1"/>
          </p:cNvSpPr>
          <p:nvPr/>
        </p:nvSpPr>
        <p:spPr bwMode="auto">
          <a:xfrm>
            <a:off x="1066800" y="2895600"/>
            <a:ext cx="7010400" cy="708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00CC"/>
                </a:solidFill>
                <a:latin typeface="Calibri" pitchFamily="34" charset="0"/>
              </a:rPr>
              <a:t>The DO’S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What the PEVs looks for</a:t>
            </a:r>
            <a:r>
              <a:rPr lang="en-GB" u="sng" dirty="0" smtClean="0">
                <a:solidFill>
                  <a:srgbClr val="C00000"/>
                </a:solidFill>
              </a:rPr>
              <a:t>?</a:t>
            </a:r>
            <a:endParaRPr lang="en-US" u="sng" dirty="0" smtClean="0">
              <a:solidFill>
                <a:srgbClr val="C000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Bookman Old Style" panose="02050604050505020204" pitchFamily="18" charset="0"/>
              </a:rPr>
              <a:t>PEVs are sent to evaluate programs, certifying that they satisfy the criteria stipulated</a:t>
            </a:r>
          </a:p>
          <a:p>
            <a:endParaRPr lang="en-GB" sz="2800" dirty="0" smtClean="0">
              <a:latin typeface="Bookman Old Style" panose="02050604050505020204" pitchFamily="18" charset="0"/>
            </a:endParaRPr>
          </a:p>
          <a:p>
            <a:r>
              <a:rPr lang="en-GB" sz="2800" dirty="0" smtClean="0">
                <a:latin typeface="Bookman Old Style" panose="02050604050505020204" pitchFamily="18" charset="0"/>
              </a:rPr>
              <a:t>They look for evidences that the required criteria are met</a:t>
            </a:r>
          </a:p>
          <a:p>
            <a:endParaRPr lang="en-GB" sz="2800" dirty="0" smtClean="0">
              <a:latin typeface="Bookman Old Style" panose="02050604050505020204" pitchFamily="18" charset="0"/>
            </a:endParaRPr>
          </a:p>
          <a:p>
            <a:r>
              <a:rPr lang="en-GB" sz="2800" dirty="0" smtClean="0">
                <a:latin typeface="Bookman Old Style" panose="02050604050505020204" pitchFamily="18" charset="0"/>
              </a:rPr>
              <a:t>They identify </a:t>
            </a:r>
            <a:r>
              <a:rPr lang="en-GB" sz="2800" dirty="0">
                <a:latin typeface="Bookman Old Style" panose="02050604050505020204" pitchFamily="18" charset="0"/>
              </a:rPr>
              <a:t>strengths, </a:t>
            </a:r>
            <a:r>
              <a:rPr lang="en-GB" sz="2800" dirty="0" smtClean="0">
                <a:latin typeface="Bookman Old Style" panose="02050604050505020204" pitchFamily="18" charset="0"/>
              </a:rPr>
              <a:t>concerns, weaknesses </a:t>
            </a:r>
            <a:r>
              <a:rPr lang="en-GB" sz="2800" dirty="0">
                <a:latin typeface="Bookman Old Style" panose="02050604050505020204" pitchFamily="18" charset="0"/>
              </a:rPr>
              <a:t>and deficiencies </a:t>
            </a:r>
            <a:endParaRPr lang="en-GB" sz="28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52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During Campus Visit</a:t>
            </a:r>
            <a:endParaRPr lang="en-US" u="sng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Discuss </a:t>
            </a:r>
            <a:r>
              <a:rPr lang="en-US" dirty="0">
                <a:latin typeface="Bookman Old Style" panose="02050604050505020204" pitchFamily="18" charset="0"/>
              </a:rPr>
              <a:t>issues of concern 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Interview </a:t>
            </a:r>
            <a:r>
              <a:rPr lang="en-US" dirty="0">
                <a:latin typeface="Bookman Old Style" panose="02050604050505020204" pitchFamily="18" charset="0"/>
              </a:rPr>
              <a:t>Dean, HOD, management team, faculty, alumni and students to </a:t>
            </a:r>
            <a:r>
              <a:rPr lang="en-US" dirty="0" smtClean="0">
                <a:latin typeface="Bookman Old Style" panose="02050604050505020204" pitchFamily="18" charset="0"/>
              </a:rPr>
              <a:t>assess: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Morale</a:t>
            </a:r>
            <a:r>
              <a:rPr lang="en-US" dirty="0">
                <a:latin typeface="Bookman Old Style" panose="02050604050505020204" pitchFamily="18" charset="0"/>
              </a:rPr>
              <a:t>, attitudes and </a:t>
            </a:r>
            <a:r>
              <a:rPr lang="en-US" dirty="0" smtClean="0">
                <a:latin typeface="Bookman Old Style" panose="02050604050505020204" pitchFamily="18" charset="0"/>
              </a:rPr>
              <a:t>motivation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Institutional </a:t>
            </a:r>
            <a:r>
              <a:rPr lang="en-US" dirty="0">
                <a:latin typeface="Bookman Old Style" panose="02050604050505020204" pitchFamily="18" charset="0"/>
              </a:rPr>
              <a:t>and industry </a:t>
            </a:r>
            <a:r>
              <a:rPr lang="en-US" dirty="0" smtClean="0">
                <a:latin typeface="Bookman Old Style" panose="02050604050505020204" pitchFamily="18" charset="0"/>
              </a:rPr>
              <a:t>support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Theoretical </a:t>
            </a:r>
            <a:r>
              <a:rPr lang="en-US" dirty="0">
                <a:latin typeface="Bookman Old Style" panose="02050604050505020204" pitchFamily="18" charset="0"/>
              </a:rPr>
              <a:t>and practical aspects of </a:t>
            </a:r>
            <a:r>
              <a:rPr lang="en-US" dirty="0" smtClean="0">
                <a:latin typeface="Bookman Old Style" panose="02050604050505020204" pitchFamily="18" charset="0"/>
              </a:rPr>
              <a:t>curriculum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Review </a:t>
            </a:r>
            <a:r>
              <a:rPr lang="en-US" dirty="0">
                <a:latin typeface="Bookman Old Style" panose="02050604050505020204" pitchFamily="18" charset="0"/>
              </a:rPr>
              <a:t>of examination papers, student reports, instruction </a:t>
            </a:r>
            <a:r>
              <a:rPr lang="en-US" dirty="0" smtClean="0">
                <a:latin typeface="Bookman Old Style" panose="02050604050505020204" pitchFamily="18" charset="0"/>
              </a:rPr>
              <a:t>materials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Exit meeting –present program strengths and weaknesses </a:t>
            </a:r>
            <a:endParaRPr lang="en-US" dirty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solidFill>
                  <a:srgbClr val="C00000"/>
                </a:solidFill>
                <a:latin typeface="Bookman Old Style" panose="02050604050505020204" pitchFamily="18" charset="0"/>
              </a:rPr>
              <a:t>Major focus during visit</a:t>
            </a:r>
            <a:endParaRPr lang="en-GB" u="sng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dirty="0" smtClean="0">
                <a:latin typeface="Bookman Old Style" panose="02050604050505020204" pitchFamily="18" charset="0"/>
              </a:rPr>
              <a:t>Quality assurance processes, including internal reviews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SG" sz="1200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dirty="0" smtClean="0">
                <a:latin typeface="Bookman Old Style" panose="02050604050505020204" pitchFamily="18" charset="0"/>
              </a:rPr>
              <a:t>Entry standards for admission of students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SG" sz="1200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dirty="0" smtClean="0">
                <a:latin typeface="Bookman Old Style" panose="02050604050505020204" pitchFamily="18" charset="0"/>
              </a:rPr>
              <a:t>Qualifications, enthusiasm, workload of faculty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SG" sz="1200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Facilities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1200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Industry participation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GB" sz="2200" dirty="0" smtClean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Title of a programme as shown on graduate’s certificate and transcript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Box 3"/>
          <p:cNvSpPr txBox="1">
            <a:spLocks noChangeArrowheads="1"/>
          </p:cNvSpPr>
          <p:nvPr/>
        </p:nvSpPr>
        <p:spPr bwMode="auto">
          <a:xfrm>
            <a:off x="1066800" y="2895600"/>
            <a:ext cx="7010400" cy="708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00CC"/>
                </a:solidFill>
                <a:latin typeface="Calibri" pitchFamily="34" charset="0"/>
              </a:rPr>
              <a:t>The DON’Ts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u="sng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DON’Ts</a:t>
            </a:r>
            <a:endParaRPr lang="en-US" sz="4000" u="sng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keep on talking most of the time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waste time listening to presentation of information already well-documented (e.g. in self-study report)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give solutions/advices to problems identified – no need to tell how you would have run the program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compare with your own institution /program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group diverse stakeholders in a joint feedback session, e.g. employers, alumni and parents all together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u="sng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DON’Ts</a:t>
            </a:r>
            <a:endParaRPr lang="en-US" sz="4000" u="sng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group HOD, senior Professors and junior staff in a single session for faculty feedback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engage in non-accreditation activities during the campus visit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be aloof, abusive – but should be assertive at times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Bookman Old Style" panose="02050604050505020204" pitchFamily="18" charset="0"/>
              </a:rPr>
              <a:t>Don’t be overly fault-finding – adopt a balanced assessment of strengths and weaknesses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u="sng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DON’Ts</a:t>
            </a:r>
            <a:endParaRPr lang="en-US" sz="4000" u="sng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Bookman Old Style" panose="02050604050505020204" pitchFamily="18" charset="0"/>
              </a:rPr>
              <a:t>Don’t engage in bean-counting – rather look at the bigger picture &amp; the outcomes</a:t>
            </a:r>
          </a:p>
          <a:p>
            <a:endParaRPr lang="en-GB" dirty="0" smtClean="0">
              <a:latin typeface="Bookman Old Style" panose="02050604050505020204" pitchFamily="18" charset="0"/>
            </a:endParaRPr>
          </a:p>
          <a:p>
            <a:r>
              <a:rPr lang="en-GB" dirty="0" smtClean="0">
                <a:latin typeface="Bookman Old Style" panose="02050604050505020204" pitchFamily="18" charset="0"/>
              </a:rPr>
              <a:t>Don’t examine all thoroughly – sufficient samples are good enough</a:t>
            </a:r>
          </a:p>
          <a:p>
            <a:endParaRPr lang="en-GB" dirty="0" smtClean="0">
              <a:latin typeface="Bookman Old Style" panose="02050604050505020204" pitchFamily="18" charset="0"/>
            </a:endParaRPr>
          </a:p>
          <a:p>
            <a:r>
              <a:rPr lang="en-GB" dirty="0" smtClean="0">
                <a:latin typeface="Bookman Old Style" panose="02050604050505020204" pitchFamily="18" charset="0"/>
              </a:rPr>
              <a:t>Don’t engage in conflict-of-interest activities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64294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Bookman Old Style" panose="02050604050505020204" pitchFamily="18" charset="0"/>
              </a:rPr>
              <a:t>Guidelines</a:t>
            </a:r>
            <a:endParaRPr lang="en-US" b="1" u="sng" dirty="0">
              <a:latin typeface="Bookman Old Style" panose="020506040505050202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428735"/>
            <a:ext cx="8715435" cy="4429157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Bookman Old Style" panose="02050604050505020204" pitchFamily="18" charset="0"/>
              </a:rPr>
              <a:t>The evenings of the visiting team are deliberately kept free of activities to enable the team to complete the writing of the report.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Bookman Old Style" panose="020506040505050202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Bookman Old Style" panose="02050604050505020204" pitchFamily="18" charset="0"/>
              </a:rPr>
              <a:t>It </a:t>
            </a:r>
            <a:r>
              <a:rPr lang="en-US" sz="2800" dirty="0">
                <a:latin typeface="Bookman Old Style" panose="02050604050505020204" pitchFamily="18" charset="0"/>
              </a:rPr>
              <a:t>is extremely important to note that the </a:t>
            </a:r>
            <a:r>
              <a:rPr lang="en-US" sz="2800" dirty="0" smtClean="0">
                <a:latin typeface="Bookman Old Style" panose="02050604050505020204" pitchFamily="18" charset="0"/>
              </a:rPr>
              <a:t>visiting team </a:t>
            </a:r>
            <a:r>
              <a:rPr lang="en-US" sz="2800" dirty="0">
                <a:latin typeface="Bookman Old Style" panose="02050604050505020204" pitchFamily="18" charset="0"/>
              </a:rPr>
              <a:t>members do not indicate to the institution whether they would accredit or not accredit the programme and that the report is strictly confidential</a:t>
            </a:r>
            <a:r>
              <a:rPr lang="en-US" sz="2800" dirty="0" smtClean="0">
                <a:latin typeface="Bookman Old Style" panose="02050604050505020204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Bookman Old Style" panose="020506040505050202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Bookman Old Style" panose="02050604050505020204" pitchFamily="18" charset="0"/>
              </a:rPr>
              <a:t>After the conclusion of the exit meeting, all contacts of the institution should be through NBA only. If Institution contacts the team members, they should be advised to contact NBA.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609600"/>
            <a:ext cx="8153400" cy="55165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>
                <a:latin typeface="Bookman Old Style" panose="02050604050505020204" pitchFamily="18" charset="0"/>
              </a:rPr>
              <a:t>Assessment by the Experts and the Chairperson should be holistic and fair.</a:t>
            </a:r>
          </a:p>
          <a:p>
            <a:pPr lvl="0"/>
            <a:endParaRPr lang="en-IN" dirty="0" smtClean="0">
              <a:latin typeface="Bookman Old Style" panose="02050604050505020204" pitchFamily="18" charset="0"/>
            </a:endParaRPr>
          </a:p>
          <a:p>
            <a:pPr lvl="0"/>
            <a:r>
              <a:rPr lang="en-US" dirty="0" smtClean="0">
                <a:latin typeface="Bookman Old Style" panose="02050604050505020204" pitchFamily="18" charset="0"/>
              </a:rPr>
              <a:t>Each cell shall be filled with any one observation Y for compliance, C for concern, W for weakness and D for deficiency and should be consistent with corresponding points awarded.</a:t>
            </a:r>
          </a:p>
          <a:p>
            <a:pPr lvl="0"/>
            <a:endParaRPr lang="en-IN" dirty="0" smtClean="0">
              <a:latin typeface="Bookman Old Style" panose="02050604050505020204" pitchFamily="18" charset="0"/>
            </a:endParaRPr>
          </a:p>
          <a:p>
            <a:pPr lvl="0"/>
            <a:r>
              <a:rPr lang="en-US" dirty="0" smtClean="0">
                <a:latin typeface="Bookman Old Style" panose="02050604050505020204" pitchFamily="18" charset="0"/>
              </a:rPr>
              <a:t>Finding must be filled in ink in each and every cell in Program Evaluation Worksheet. If there is any crossing, the same must be counter signed by both the experts.</a:t>
            </a:r>
          </a:p>
          <a:p>
            <a:pPr lvl="0"/>
            <a:endParaRPr lang="en-IN" dirty="0" smtClean="0">
              <a:latin typeface="Bookman Old Style" panose="02050604050505020204" pitchFamily="18" charset="0"/>
            </a:endParaRPr>
          </a:p>
          <a:p>
            <a:pPr lvl="0"/>
            <a:r>
              <a:rPr lang="en-US" dirty="0" smtClean="0">
                <a:latin typeface="Bookman Old Style" panose="02050604050505020204" pitchFamily="18" charset="0"/>
              </a:rPr>
              <a:t>Avoid subjectivity in awarding marks as far as possible.</a:t>
            </a:r>
            <a:endParaRPr lang="en-IN" dirty="0" smtClean="0">
              <a:latin typeface="Bookman Old Style" panose="020506040505050202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u="sng" dirty="0" smtClean="0">
                <a:latin typeface="Bookman Old Style" panose="02050604050505020204" pitchFamily="18" charset="0"/>
              </a:rPr>
              <a:t>Role &amp; Responsibilities </a:t>
            </a:r>
            <a:r>
              <a:rPr lang="en-US" sz="3200" b="1" u="sng" dirty="0">
                <a:latin typeface="Bookman Old Style" panose="02050604050505020204" pitchFamily="18" charset="0"/>
              </a:rPr>
              <a:t>of </a:t>
            </a:r>
            <a:r>
              <a:rPr lang="en-US" sz="3200" b="1" u="sng" dirty="0" smtClean="0">
                <a:latin typeface="Bookman Old Style" panose="02050604050505020204" pitchFamily="18" charset="0"/>
              </a:rPr>
              <a:t>Chairman</a:t>
            </a:r>
            <a:endParaRPr lang="en-US" sz="3200" b="1" u="sng" dirty="0">
              <a:latin typeface="Bookman Old Style" panose="02050604050505020204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Bookman Old Style" panose="02050604050505020204" pitchFamily="18" charset="0"/>
              </a:rPr>
              <a:t>Team Leader/Chairman: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latin typeface="Bookman Old Style" panose="02050604050505020204" pitchFamily="18" charset="0"/>
              </a:rPr>
              <a:t>Lead the evaluation team</a:t>
            </a:r>
            <a:endParaRPr lang="en-US" sz="2400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Bookman Old Style" panose="02050604050505020204" pitchFamily="18" charset="0"/>
              </a:rPr>
              <a:t>Chair Team meetings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latin typeface="Bookman Old Style" panose="02050604050505020204" pitchFamily="18" charset="0"/>
              </a:rPr>
              <a:t>Chair </a:t>
            </a:r>
            <a:r>
              <a:rPr lang="en-US" sz="2400" dirty="0" smtClean="0">
                <a:latin typeface="Bookman Old Style" panose="02050604050505020204" pitchFamily="18" charset="0"/>
              </a:rPr>
              <a:t>Exit meeting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Bookman Old Style" panose="02050604050505020204" pitchFamily="18" charset="0"/>
              </a:rPr>
              <a:t>Spokes person for the Team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latin typeface="Bookman Old Style" panose="02050604050505020204" pitchFamily="18" charset="0"/>
              </a:rPr>
              <a:t>Harmonise</a:t>
            </a:r>
            <a:r>
              <a:rPr lang="en-US" sz="2400" dirty="0" smtClean="0">
                <a:latin typeface="Bookman Old Style" panose="02050604050505020204" pitchFamily="18" charset="0"/>
              </a:rPr>
              <a:t> comments from team members while preparing report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latin typeface="Bookman Old Style" panose="02050604050505020204" pitchFamily="18" charset="0"/>
              </a:rPr>
              <a:t>Collate Team inputs from review of Self-Study-Report and request clarification or further information</a:t>
            </a:r>
            <a:endParaRPr lang="en-US" sz="2400" dirty="0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685800"/>
            <a:ext cx="7896225" cy="485775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Bookman Old Style" panose="02050604050505020204" pitchFamily="18" charset="0"/>
              </a:rPr>
              <a:t>NBA makes travel arrangement for the team members including accommodation and travel to or from the campus where the </a:t>
            </a:r>
            <a:r>
              <a:rPr lang="en-US" dirty="0" smtClean="0">
                <a:latin typeface="Bookman Old Style" panose="02050604050505020204" pitchFamily="18" charset="0"/>
              </a:rPr>
              <a:t>program </a:t>
            </a:r>
            <a:r>
              <a:rPr lang="en-US" dirty="0">
                <a:latin typeface="Bookman Old Style" panose="02050604050505020204" pitchFamily="18" charset="0"/>
              </a:rPr>
              <a:t>is delivered through the authorized travel agencies</a:t>
            </a:r>
            <a:r>
              <a:rPr lang="en-US" dirty="0" smtClean="0">
                <a:latin typeface="Bookman Old Style" panose="02050604050505020204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dirty="0">
              <a:latin typeface="Bookman Old Style" panose="020506040505050202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Bookman Old Style" panose="02050604050505020204" pitchFamily="18" charset="0"/>
              </a:rPr>
              <a:t>NBA requires every team member to exhibit the highest standard of professionalism, honesty and integrity. 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okman Old Style" panose="02050604050505020204" pitchFamily="18" charset="0"/>
              </a:rPr>
              <a:t>ET members must be objective and truthful in reports, statement and testimony.</a:t>
            </a:r>
          </a:p>
          <a:p>
            <a:pPr marL="0" indent="0" algn="just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7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762000"/>
            <a:ext cx="7958137" cy="5562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Bookman Old Style" panose="02050604050505020204" pitchFamily="18" charset="0"/>
              </a:rPr>
              <a:t>ET member must strictly adhere to visit schedule</a:t>
            </a:r>
            <a:r>
              <a:rPr lang="en-US" dirty="0" smtClean="0">
                <a:latin typeface="Bookman Old Style" panose="02050604050505020204" pitchFamily="18" charset="0"/>
              </a:rPr>
              <a:t>.</a:t>
            </a:r>
          </a:p>
          <a:p>
            <a:pPr algn="just"/>
            <a:endParaRPr lang="en-US" dirty="0" smtClean="0">
              <a:latin typeface="Bookman Old Style" panose="02050604050505020204" pitchFamily="18" charset="0"/>
            </a:endParaRPr>
          </a:p>
          <a:p>
            <a:pPr algn="just"/>
            <a:r>
              <a:rPr lang="en-US" dirty="0" smtClean="0">
                <a:latin typeface="Bookman Old Style" panose="02050604050505020204" pitchFamily="18" charset="0"/>
              </a:rPr>
              <a:t>ET members must avoid socializing event during the accreditation visit.</a:t>
            </a:r>
          </a:p>
          <a:p>
            <a:pPr algn="just"/>
            <a:endParaRPr lang="en-US" dirty="0" smtClean="0">
              <a:latin typeface="Bookman Old Style" panose="02050604050505020204" pitchFamily="18" charset="0"/>
            </a:endParaRPr>
          </a:p>
          <a:p>
            <a:pPr algn="just"/>
            <a:r>
              <a:rPr lang="en-US" dirty="0" smtClean="0">
                <a:latin typeface="Bookman Old Style" panose="02050604050505020204" pitchFamily="18" charset="0"/>
              </a:rPr>
              <a:t>ET members shall not solicit/accept gratuities from the institutions.</a:t>
            </a:r>
          </a:p>
          <a:p>
            <a:pPr algn="just"/>
            <a:endParaRPr lang="en-US" dirty="0" smtClean="0">
              <a:latin typeface="Bookman Old Style" panose="02050604050505020204" pitchFamily="18" charset="0"/>
            </a:endParaRPr>
          </a:p>
          <a:p>
            <a:pPr algn="just"/>
            <a:r>
              <a:rPr lang="en-US" dirty="0" smtClean="0">
                <a:latin typeface="Bookman Old Style" panose="02050604050505020204" pitchFamily="18" charset="0"/>
              </a:rPr>
              <a:t>The visit should be conducted in a very polite and cordial atmosphere.</a:t>
            </a:r>
          </a:p>
          <a:p>
            <a:pPr algn="just"/>
            <a:endParaRPr lang="en-US" dirty="0" smtClean="0">
              <a:latin typeface="Bookman Old Style" panose="02050604050505020204" pitchFamily="18" charset="0"/>
            </a:endParaRPr>
          </a:p>
          <a:p>
            <a:pPr algn="just"/>
            <a:r>
              <a:rPr lang="en-US" dirty="0" smtClean="0">
                <a:latin typeface="Bookman Old Style" panose="02050604050505020204" pitchFamily="18" charset="0"/>
              </a:rPr>
              <a:t>The behavior and attitude must not be authoritative and humiliating for the Institute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18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</a:p>
        </p:txBody>
      </p:sp>
      <p:grpSp>
        <p:nvGrpSpPr>
          <p:cNvPr id="3" name="Content Placeholder 3"/>
          <p:cNvGrpSpPr>
            <a:grpSpLocks noGrp="1"/>
          </p:cNvGrpSpPr>
          <p:nvPr/>
        </p:nvGrpSpPr>
        <p:grpSpPr bwMode="auto">
          <a:xfrm>
            <a:off x="2743200" y="1295400"/>
            <a:ext cx="3733800" cy="1600200"/>
            <a:chOff x="3378135" y="3216689"/>
            <a:chExt cx="2565465" cy="1979336"/>
          </a:xfrm>
        </p:grpSpPr>
        <p:sp>
          <p:nvSpPr>
            <p:cNvPr id="5" name="Rectangle 4"/>
            <p:cNvSpPr/>
            <p:nvPr/>
          </p:nvSpPr>
          <p:spPr>
            <a:xfrm>
              <a:off x="3378135" y="3216689"/>
              <a:ext cx="2565465" cy="19793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N"/>
            </a:p>
          </p:txBody>
        </p:sp>
        <p:pic>
          <p:nvPicPr>
            <p:cNvPr id="26629" name="Picture 5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54334" y="3327183"/>
              <a:ext cx="2387731" cy="1794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u="sng" dirty="0">
                <a:latin typeface="Bookman Old Style" panose="02050604050505020204" pitchFamily="18" charset="0"/>
              </a:rPr>
              <a:t>Role &amp; Responsibilities of Chairman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Bookman Old Style" panose="02050604050505020204" pitchFamily="18" charset="0"/>
              </a:rPr>
              <a:t>Team Leader:</a:t>
            </a:r>
          </a:p>
          <a:p>
            <a:pPr>
              <a:lnSpc>
                <a:spcPct val="90000"/>
              </a:lnSpc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Conduct a pre-visit meeting with all evaluators on day zero of the visit</a:t>
            </a:r>
          </a:p>
          <a:p>
            <a:pPr lvl="1">
              <a:lnSpc>
                <a:spcPct val="90000"/>
              </a:lnSpc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Initiates discussion on the observations made after going through SAR in the pre-visit meeting</a:t>
            </a:r>
          </a:p>
          <a:p>
            <a:pPr lvl="1">
              <a:lnSpc>
                <a:spcPct val="90000"/>
              </a:lnSpc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Prepares a list of documents to be verified, questions to be raised and information to be obtained from the institution/department</a:t>
            </a:r>
          </a:p>
          <a:p>
            <a:pPr lvl="1">
              <a:lnSpc>
                <a:spcPct val="90000"/>
              </a:lnSpc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Collects pre-visit report from each evaluator</a:t>
            </a:r>
          </a:p>
          <a:p>
            <a:pPr lvl="1">
              <a:lnSpc>
                <a:spcPct val="90000"/>
              </a:lnSpc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Ensures adherence of visit schedule </a:t>
            </a:r>
          </a:p>
          <a:p>
            <a:pPr lvl="1">
              <a:lnSpc>
                <a:spcPct val="90000"/>
              </a:lnSpc>
              <a:buNone/>
            </a:pPr>
            <a:endParaRPr lang="en-GB" dirty="0" smtClean="0"/>
          </a:p>
          <a:p>
            <a:pPr lvl="1">
              <a:lnSpc>
                <a:spcPct val="90000"/>
              </a:lnSpc>
              <a:buNone/>
            </a:pPr>
            <a:r>
              <a:rPr lang="en-GB" dirty="0" smtClean="0"/>
              <a:t>																             	Contd....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62000"/>
            <a:ext cx="8610600" cy="5791200"/>
          </a:xfrm>
        </p:spPr>
        <p:txBody>
          <a:bodyPr>
            <a:normAutofit fontScale="70000" lnSpcReduction="20000"/>
          </a:bodyPr>
          <a:lstStyle/>
          <a:p>
            <a:pPr lvl="1" algn="just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Verifies institutional record regarding constitution of GC, Proceedings, Finance, List of faculty members, non-teaching staff, their salaries, safety and security related matters etc</a:t>
            </a:r>
          </a:p>
          <a:p>
            <a:pPr lvl="1" algn="just">
              <a:lnSpc>
                <a:spcPct val="90000"/>
              </a:lnSpc>
              <a:buNone/>
            </a:pPr>
            <a:r>
              <a:rPr lang="en-GB" dirty="0" smtClean="0">
                <a:latin typeface="Bookman Old Style" panose="02050604050505020204" pitchFamily="18" charset="0"/>
              </a:rPr>
              <a:t>	</a:t>
            </a:r>
          </a:p>
          <a:p>
            <a:pPr lvl="1" algn="just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Conducts a meeting of all the experts in the evening for sharing their observations during the day and also preparing additional list of documents/evidences to be obtained.</a:t>
            </a:r>
          </a:p>
          <a:p>
            <a:pPr lvl="1" algn="just">
              <a:lnSpc>
                <a:spcPct val="90000"/>
              </a:lnSpc>
              <a:buNone/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Chairs meetings with the stakeholders in the institute</a:t>
            </a:r>
          </a:p>
          <a:p>
            <a:pPr lvl="1" algn="just">
              <a:lnSpc>
                <a:spcPct val="90000"/>
              </a:lnSpc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Conducts a meeting in the evening of second day and complete the evaluation process and finalize the report based on the evidences collected, interaction with stakeholders and reliable documents produced</a:t>
            </a:r>
          </a:p>
          <a:p>
            <a:pPr lvl="1" algn="just">
              <a:lnSpc>
                <a:spcPct val="90000"/>
              </a:lnSpc>
            </a:pPr>
            <a:endParaRPr lang="en-GB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Sign and be responsible for evaluation report</a:t>
            </a:r>
          </a:p>
          <a:p>
            <a:pPr lvl="1" algn="just">
              <a:lnSpc>
                <a:spcPct val="90000"/>
              </a:lnSpc>
              <a:buNone/>
            </a:pPr>
            <a:r>
              <a:rPr lang="en-GB" dirty="0" smtClean="0"/>
              <a:t>            </a:t>
            </a:r>
          </a:p>
          <a:p>
            <a:pPr lvl="1" algn="just">
              <a:lnSpc>
                <a:spcPct val="90000"/>
              </a:lnSpc>
              <a:buNone/>
            </a:pPr>
            <a:endParaRPr lang="en-GB" dirty="0" smtClean="0"/>
          </a:p>
          <a:p>
            <a:pPr lvl="1" algn="just">
              <a:lnSpc>
                <a:spcPct val="90000"/>
              </a:lnSpc>
              <a:buNone/>
            </a:pPr>
            <a:endParaRPr lang="en-GB" dirty="0" smtClean="0"/>
          </a:p>
          <a:p>
            <a:pPr lvl="1" algn="just">
              <a:lnSpc>
                <a:spcPct val="90000"/>
              </a:lnSpc>
              <a:buNone/>
            </a:pPr>
            <a:r>
              <a:rPr lang="en-GB" dirty="0" smtClean="0"/>
              <a:t>								             Contd....</a:t>
            </a:r>
          </a:p>
          <a:p>
            <a:pPr lvl="1" algn="just">
              <a:lnSpc>
                <a:spcPct val="90000"/>
              </a:lnSpc>
              <a:buNone/>
            </a:pPr>
            <a:endParaRPr lang="en-GB" dirty="0" smtClean="0"/>
          </a:p>
          <a:p>
            <a:pPr lvl="1" algn="just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62000"/>
            <a:ext cx="8610600" cy="5562600"/>
          </a:xfrm>
        </p:spPr>
        <p:txBody>
          <a:bodyPr>
            <a:normAutofit fontScale="85000" lnSpcReduction="20000"/>
          </a:bodyPr>
          <a:lstStyle/>
          <a:p>
            <a:pPr lvl="1" algn="just">
              <a:lnSpc>
                <a:spcPct val="90000"/>
              </a:lnSpc>
            </a:pPr>
            <a:r>
              <a:rPr lang="en-GB" sz="2600" dirty="0" smtClean="0">
                <a:latin typeface="Bookman Old Style" panose="02050604050505020204" pitchFamily="18" charset="0"/>
              </a:rPr>
              <a:t>Conducts exit meeting on day three with head of the institution </a:t>
            </a:r>
          </a:p>
          <a:p>
            <a:pPr lvl="1" algn="just">
              <a:lnSpc>
                <a:spcPct val="90000"/>
              </a:lnSpc>
            </a:pPr>
            <a:endParaRPr lang="en-GB" sz="2600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600" dirty="0" smtClean="0">
                <a:latin typeface="Bookman Old Style" panose="02050604050505020204" pitchFamily="18" charset="0"/>
              </a:rPr>
              <a:t>Ensures no discussion on the findings of the outcome of accreditation</a:t>
            </a:r>
          </a:p>
          <a:p>
            <a:pPr lvl="1" algn="just">
              <a:lnSpc>
                <a:spcPct val="90000"/>
              </a:lnSpc>
            </a:pPr>
            <a:endParaRPr lang="en-GB" sz="2600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600" dirty="0" smtClean="0">
                <a:latin typeface="Bookman Old Style" panose="02050604050505020204" pitchFamily="18" charset="0"/>
              </a:rPr>
              <a:t>Presents orally strengths and weaknesses of common facilities in the colleges while experts present details of the respective program strengths and weaknesses</a:t>
            </a:r>
          </a:p>
          <a:p>
            <a:pPr lvl="1" algn="just">
              <a:lnSpc>
                <a:spcPct val="90000"/>
              </a:lnSpc>
            </a:pPr>
            <a:endParaRPr lang="en-GB" sz="2600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600" dirty="0" smtClean="0">
                <a:latin typeface="Bookman Old Style" panose="02050604050505020204" pitchFamily="18" charset="0"/>
              </a:rPr>
              <a:t>All other aspects of the outcomes of visit are confidential and not to be leaked at any place under any situation</a:t>
            </a:r>
          </a:p>
          <a:p>
            <a:pPr lvl="1" algn="just">
              <a:lnSpc>
                <a:spcPct val="90000"/>
              </a:lnSpc>
            </a:pPr>
            <a:endParaRPr lang="en-GB" sz="2600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600" dirty="0" smtClean="0">
                <a:latin typeface="Bookman Old Style" panose="02050604050505020204" pitchFamily="18" charset="0"/>
              </a:rPr>
              <a:t>Provides a chance to the institute to continue with the accreditation process or withdraw the application for any program(s)</a:t>
            </a:r>
          </a:p>
          <a:p>
            <a:pPr lvl="1" algn="just">
              <a:lnSpc>
                <a:spcPct val="90000"/>
              </a:lnSpc>
            </a:pPr>
            <a:endParaRPr lang="en-GB" sz="2600" dirty="0" smtClean="0">
              <a:latin typeface="Bookman Old Style" panose="0205060405050502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600" dirty="0" smtClean="0">
                <a:latin typeface="Bookman Old Style" panose="02050604050505020204" pitchFamily="18" charset="0"/>
              </a:rPr>
              <a:t>In case of withdrawal, ensures that it is given in writing by the head of the institution there itself.</a:t>
            </a:r>
          </a:p>
          <a:p>
            <a:pPr lvl="1" algn="just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u="sng" dirty="0" smtClean="0">
                <a:latin typeface="Bookman Old Style" panose="02050604050505020204" pitchFamily="18" charset="0"/>
              </a:rPr>
              <a:t>Desirable Attributes of Chairman</a:t>
            </a:r>
            <a:endParaRPr lang="en-US" sz="3600" b="1" u="sng" dirty="0" smtClean="0">
              <a:latin typeface="Bookman Old Style" panose="02050604050505020204" pitchFamily="18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>
                <a:latin typeface="Bookman Old Style" panose="02050604050505020204" pitchFamily="18" charset="0"/>
              </a:rPr>
              <a:t>Good professional standing</a:t>
            </a:r>
          </a:p>
          <a:p>
            <a:endParaRPr lang="en-GB" sz="1800" dirty="0" smtClean="0">
              <a:latin typeface="Bookman Old Style" panose="02050604050505020204" pitchFamily="18" charset="0"/>
            </a:endParaRPr>
          </a:p>
          <a:p>
            <a:r>
              <a:rPr lang="en-GB" sz="2800" dirty="0" smtClean="0">
                <a:latin typeface="Bookman Old Style" panose="02050604050505020204" pitchFamily="18" charset="0"/>
              </a:rPr>
              <a:t>Expertise in subject matter and/or accreditation system &amp; process</a:t>
            </a:r>
          </a:p>
          <a:p>
            <a:endParaRPr lang="en-GB" sz="1400" dirty="0" smtClean="0">
              <a:latin typeface="Bookman Old Style" panose="02050604050505020204" pitchFamily="18" charset="0"/>
            </a:endParaRPr>
          </a:p>
          <a:p>
            <a:r>
              <a:rPr lang="en-GB" sz="2800" dirty="0" smtClean="0">
                <a:latin typeface="Bookman Old Style" panose="02050604050505020204" pitchFamily="18" charset="0"/>
              </a:rPr>
              <a:t>Professional approach</a:t>
            </a:r>
          </a:p>
          <a:p>
            <a:endParaRPr lang="en-GB" sz="1900" dirty="0" smtClean="0">
              <a:latin typeface="Bookman Old Style" panose="02050604050505020204" pitchFamily="18" charset="0"/>
            </a:endParaRPr>
          </a:p>
          <a:p>
            <a:r>
              <a:rPr lang="en-GB" sz="2800" dirty="0" smtClean="0">
                <a:latin typeface="Bookman Old Style" panose="02050604050505020204" pitchFamily="18" charset="0"/>
              </a:rPr>
              <a:t>Leadership skills</a:t>
            </a:r>
          </a:p>
          <a:p>
            <a:endParaRPr lang="en-GB" sz="2000" dirty="0" smtClean="0">
              <a:latin typeface="Bookman Old Style" panose="02050604050505020204" pitchFamily="18" charset="0"/>
            </a:endParaRPr>
          </a:p>
          <a:p>
            <a:r>
              <a:rPr lang="en-GB" sz="2800" dirty="0" smtClean="0">
                <a:latin typeface="Bookman Old Style" panose="02050604050505020204" pitchFamily="18" charset="0"/>
              </a:rPr>
              <a:t>Communication skills – Listening in particular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Bookman Old Style" panose="02050604050505020204" pitchFamily="18" charset="0"/>
              </a:rPr>
              <a:t>Role &amp; Responsibilities of PEV</a:t>
            </a:r>
            <a:endParaRPr lang="en-GB" sz="3600" b="1" u="sng" dirty="0" smtClean="0">
              <a:latin typeface="Bookman Old Style" panose="02050604050505020204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>
                <a:latin typeface="Bookman Old Style" panose="02050604050505020204" pitchFamily="18" charset="0"/>
              </a:rPr>
              <a:t>Team </a:t>
            </a:r>
            <a:r>
              <a:rPr lang="en-GB" sz="2000" dirty="0" smtClean="0">
                <a:latin typeface="Bookman Old Style" panose="02050604050505020204" pitchFamily="18" charset="0"/>
              </a:rPr>
              <a:t>Members, including Chairman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dirty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>
                <a:latin typeface="Bookman Old Style" panose="02050604050505020204" pitchFamily="18" charset="0"/>
              </a:rPr>
              <a:t>Evaluate programme together with Team </a:t>
            </a:r>
            <a:r>
              <a:rPr lang="en-GB" sz="2000" dirty="0" smtClean="0">
                <a:latin typeface="Bookman Old Style" panose="02050604050505020204" pitchFamily="18" charset="0"/>
              </a:rPr>
              <a:t>Leader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sz="2000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Bookman Old Style" panose="02050604050505020204" pitchFamily="18" charset="0"/>
              </a:rPr>
              <a:t>Familiar with accreditation system in general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sz="2000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Bookman Old Style" panose="02050604050505020204" pitchFamily="18" charset="0"/>
              </a:rPr>
              <a:t>Well-versed with accreditation criteria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sz="2000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Bookman Old Style" panose="02050604050505020204" pitchFamily="18" charset="0"/>
              </a:rPr>
              <a:t>Good understanding of outcomes-based system and assessment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sz="2000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Bookman Old Style" panose="02050604050505020204" pitchFamily="18" charset="0"/>
              </a:rPr>
              <a:t>Go through self study report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sz="2000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Bookman Old Style" panose="02050604050505020204" pitchFamily="18" charset="0"/>
              </a:rPr>
              <a:t>Thorough evaluation of criteria and outcomes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sz="2000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Bookman Old Style" panose="02050604050505020204" pitchFamily="18" charset="0"/>
              </a:rPr>
              <a:t>Professional approach, unbiased, free of conflict of interest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sz="2000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Bookman Old Style" panose="02050604050505020204" pitchFamily="18" charset="0"/>
              </a:rPr>
              <a:t>Committed full-time during accreditation visit, focused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Bookman Old Style" panose="02050604050505020204" pitchFamily="18" charset="0"/>
              </a:rPr>
              <a:t>Attributes of Program Evaluators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Enthusiastic volunteer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Technically competent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Well-regarded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Effective communication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Listening skill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Interpersonal skill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Team-oriented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Professional approach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Courteous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Time management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Organized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u="sng" dirty="0" smtClean="0">
                <a:latin typeface="Bookman Old Style" panose="02050604050505020204" pitchFamily="18" charset="0"/>
              </a:rPr>
              <a:t>Conflict of interest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dirty="0" smtClean="0">
                <a:latin typeface="Bookman Old Style" panose="02050604050505020204" pitchFamily="18" charset="0"/>
              </a:rPr>
              <a:t>Definition of possible conflict of interest:</a:t>
            </a:r>
          </a:p>
          <a:p>
            <a:pPr lvl="1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SG" dirty="0" smtClean="0">
                <a:latin typeface="Bookman Old Style" panose="02050604050505020204" pitchFamily="18" charset="0"/>
              </a:rPr>
              <a:t>have </a:t>
            </a:r>
            <a:r>
              <a:rPr lang="en-SG" b="1" dirty="0" smtClean="0">
                <a:latin typeface="Bookman Old Style" panose="02050604050505020204" pitchFamily="18" charset="0"/>
              </a:rPr>
              <a:t>financial or personal interest </a:t>
            </a:r>
            <a:r>
              <a:rPr lang="en-SG" dirty="0" smtClean="0">
                <a:latin typeface="Bookman Old Style" panose="02050604050505020204" pitchFamily="18" charset="0"/>
              </a:rPr>
              <a:t>in the university/institution; or</a:t>
            </a:r>
          </a:p>
          <a:p>
            <a:pPr lvl="1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SG" dirty="0" smtClean="0">
              <a:latin typeface="Bookman Old Style" panose="02050604050505020204" pitchFamily="18" charset="0"/>
            </a:endParaRPr>
          </a:p>
          <a:p>
            <a:pPr lvl="1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SG" dirty="0" smtClean="0">
                <a:latin typeface="Bookman Old Style" panose="02050604050505020204" pitchFamily="18" charset="0"/>
              </a:rPr>
              <a:t>have or have had a </a:t>
            </a:r>
            <a:r>
              <a:rPr lang="en-SG" b="1" dirty="0" smtClean="0">
                <a:latin typeface="Bookman Old Style" panose="02050604050505020204" pitchFamily="18" charset="0"/>
              </a:rPr>
              <a:t>close, active association with the programme or faculty/school </a:t>
            </a:r>
            <a:r>
              <a:rPr lang="en-SG" dirty="0" smtClean="0">
                <a:latin typeface="Bookman Old Style" panose="02050604050505020204" pitchFamily="18" charset="0"/>
              </a:rPr>
              <a:t>in the university/institution.  Close or active association are, for example:</a:t>
            </a:r>
          </a:p>
          <a:p>
            <a:pPr lvl="1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SG" dirty="0" smtClean="0">
              <a:latin typeface="Bookman Old Style" panose="02050604050505020204" pitchFamily="18" charset="0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b="1" dirty="0" smtClean="0">
                <a:latin typeface="Bookman Old Style" panose="02050604050505020204" pitchFamily="18" charset="0"/>
              </a:rPr>
              <a:t>Employment</a:t>
            </a:r>
            <a:r>
              <a:rPr lang="en-SG" dirty="0" smtClean="0">
                <a:latin typeface="Bookman Old Style" panose="02050604050505020204" pitchFamily="18" charset="0"/>
              </a:rPr>
              <a:t>, as staff or consultant;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b="1" dirty="0" smtClean="0">
                <a:latin typeface="Bookman Old Style" panose="02050604050505020204" pitchFamily="18" charset="0"/>
              </a:rPr>
              <a:t>Attendance</a:t>
            </a:r>
            <a:r>
              <a:rPr lang="en-SG" dirty="0" smtClean="0">
                <a:latin typeface="Bookman Old Style" panose="02050604050505020204" pitchFamily="18" charset="0"/>
              </a:rPr>
              <a:t>, as student at the faculty/school;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b="1" dirty="0" smtClean="0">
                <a:latin typeface="Bookman Old Style" panose="02050604050505020204" pitchFamily="18" charset="0"/>
              </a:rPr>
              <a:t>Receipt</a:t>
            </a:r>
            <a:r>
              <a:rPr lang="en-SG" dirty="0" smtClean="0">
                <a:latin typeface="Bookman Old Style" panose="02050604050505020204" pitchFamily="18" charset="0"/>
              </a:rPr>
              <a:t> of honorary degree from the faculty/school;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b="1" dirty="0" smtClean="0">
                <a:latin typeface="Bookman Old Style" panose="02050604050505020204" pitchFamily="18" charset="0"/>
              </a:rPr>
              <a:t>Membership</a:t>
            </a:r>
            <a:r>
              <a:rPr lang="en-SG" dirty="0" smtClean="0">
                <a:latin typeface="Bookman Old Style" panose="02050604050505020204" pitchFamily="18" charset="0"/>
              </a:rPr>
              <a:t> of a board of the university or any committee advising on the programme being accredited.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1042</Words>
  <Application>Microsoft Office PowerPoint</Application>
  <PresentationFormat>On-screen Show (4:3)</PresentationFormat>
  <Paragraphs>184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Bookman Old Style</vt:lpstr>
      <vt:lpstr>Calibri</vt:lpstr>
      <vt:lpstr>Tahoma</vt:lpstr>
      <vt:lpstr>Wingdings</vt:lpstr>
      <vt:lpstr>Office Theme</vt:lpstr>
      <vt:lpstr>“Orientation Workshop on Outcome Based Accreditation”</vt:lpstr>
      <vt:lpstr>Role &amp; Responsibilities of Chairman</vt:lpstr>
      <vt:lpstr>Role &amp; Responsibilities of Chairman</vt:lpstr>
      <vt:lpstr>PowerPoint Presentation</vt:lpstr>
      <vt:lpstr>PowerPoint Presentation</vt:lpstr>
      <vt:lpstr>Desirable Attributes of Chairman</vt:lpstr>
      <vt:lpstr>Role &amp; Responsibilities of PEV</vt:lpstr>
      <vt:lpstr>Attributes of Program Evaluators</vt:lpstr>
      <vt:lpstr>Conflict of interest</vt:lpstr>
      <vt:lpstr>PowerPoint Presentation</vt:lpstr>
      <vt:lpstr>What the PEVs looks for?</vt:lpstr>
      <vt:lpstr>During Campus Visit</vt:lpstr>
      <vt:lpstr>Major focus during visit</vt:lpstr>
      <vt:lpstr>PowerPoint Presentation</vt:lpstr>
      <vt:lpstr>DON’Ts</vt:lpstr>
      <vt:lpstr>DON’Ts</vt:lpstr>
      <vt:lpstr>DON’Ts</vt:lpstr>
      <vt:lpstr>Guidelines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&amp; Responsibilities of PEV</dc:title>
  <dc:creator>hp1</dc:creator>
  <cp:lastModifiedBy>admin</cp:lastModifiedBy>
  <cp:revision>50</cp:revision>
  <dcterms:created xsi:type="dcterms:W3CDTF">2006-08-16T00:00:00Z</dcterms:created>
  <dcterms:modified xsi:type="dcterms:W3CDTF">2019-08-29T19:06:51Z</dcterms:modified>
</cp:coreProperties>
</file>