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6"/>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32" r:id="rId17"/>
    <p:sldId id="349" r:id="rId18"/>
    <p:sldId id="334" r:id="rId19"/>
    <p:sldId id="350" r:id="rId20"/>
    <p:sldId id="351" r:id="rId21"/>
    <p:sldId id="338" r:id="rId22"/>
    <p:sldId id="339" r:id="rId23"/>
    <p:sldId id="340" r:id="rId24"/>
    <p:sldId id="343" r:id="rId25"/>
    <p:sldId id="344" r:id="rId26"/>
    <p:sldId id="345" r:id="rId27"/>
    <p:sldId id="352" r:id="rId28"/>
    <p:sldId id="353" r:id="rId29"/>
    <p:sldId id="354" r:id="rId30"/>
    <p:sldId id="355" r:id="rId31"/>
    <p:sldId id="356" r:id="rId32"/>
    <p:sldId id="357" r:id="rId33"/>
    <p:sldId id="341" r:id="rId34"/>
    <p:sldId id="342" r:id="rId35"/>
    <p:sldId id="362" r:id="rId36"/>
    <p:sldId id="361" r:id="rId37"/>
    <p:sldId id="363" r:id="rId38"/>
    <p:sldId id="364" r:id="rId39"/>
    <p:sldId id="365" r:id="rId40"/>
    <p:sldId id="366" r:id="rId41"/>
    <p:sldId id="358" r:id="rId42"/>
    <p:sldId id="359" r:id="rId43"/>
    <p:sldId id="360" r:id="rId44"/>
    <p:sldId id="29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02-Aug-18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02-Aug-18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02-Aug-18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02-Aug-18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b="1" i="1" dirty="0" smtClean="0">
                <a:ln/>
                <a:solidFill>
                  <a:srgbClr val="0070C0"/>
                </a:solidFill>
                <a:latin typeface="Bookman Old Style" pitchFamily="18" charset="0"/>
              </a:rPr>
              <a:t>“</a:t>
            </a:r>
            <a:r>
              <a:rPr lang="en-US" sz="3600" b="1" i="1" u="sng" dirty="0" smtClean="0">
                <a:ln/>
                <a:solidFill>
                  <a:srgbClr val="0070C0"/>
                </a:solidFill>
                <a:latin typeface="Bookman Old Style" pitchFamily="18" charset="0"/>
              </a:rPr>
              <a:t>Awareness Workshop </a:t>
            </a:r>
            <a:r>
              <a:rPr lang="en-US" sz="3600" b="1" i="1" u="sng" dirty="0" smtClean="0">
                <a:ln/>
                <a:solidFill>
                  <a:srgbClr val="0070C0"/>
                </a:solidFill>
                <a:latin typeface="Bookman Old Style" pitchFamily="18" charset="0"/>
              </a:rPr>
              <a:t>on Outcome Based Accreditation</a:t>
            </a:r>
            <a:r>
              <a:rPr lang="en-US" sz="3600" b="1" i="1" dirty="0" smtClean="0">
                <a:ln/>
                <a:solidFill>
                  <a:srgbClr val="0070C0"/>
                </a:solidFill>
                <a:latin typeface="Bookman Old Style" pitchFamily="18" charset="0"/>
              </a:rPr>
              <a:t>”</a:t>
            </a:r>
            <a:endParaRPr lang="en-IN" sz="3600" b="1" i="1" dirty="0" smtClean="0">
              <a:ln/>
              <a:solidFill>
                <a:srgbClr val="0070C0"/>
              </a:solidFill>
              <a:latin typeface="Bookman Old Style" pitchFamily="18" charset="0"/>
            </a:endParaRPr>
          </a:p>
        </p:txBody>
      </p:sp>
      <p:grpSp>
        <p:nvGrpSpPr>
          <p:cNvPr id="5" name="Group 10"/>
          <p:cNvGrpSpPr>
            <a:grpSpLocks/>
          </p:cNvGrpSpPr>
          <p:nvPr/>
        </p:nvGrpSpPr>
        <p:grpSpPr bwMode="auto">
          <a:xfrm>
            <a:off x="2819400" y="25146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smtClean="0">
                <a:latin typeface="Bookman Old Style" panose="02050604050505020204" pitchFamily="18" charset="0"/>
              </a:rPr>
              <a:t>Knowledge </a:t>
            </a:r>
            <a:r>
              <a:rPr lang="en-US" dirty="0">
                <a:latin typeface="Bookman Old Style" panose="02050604050505020204" pitchFamily="18" charset="0"/>
              </a:rPr>
              <a:t>and competencies </a:t>
            </a:r>
            <a:r>
              <a:rPr lang="en-US" dirty="0" smtClean="0">
                <a:latin typeface="Bookman Old Style" panose="02050604050505020204" pitchFamily="18" charset="0"/>
              </a:rPr>
              <a:t>profiles</a:t>
            </a:r>
          </a:p>
          <a:p>
            <a:pPr fontAlgn="auto">
              <a:spcAft>
                <a:spcPts val="0"/>
              </a:spcAft>
              <a:buFont typeface="Arial" pitchFamily="34" charset="0"/>
              <a:buChar char="•"/>
              <a:defRPr/>
            </a:pPr>
            <a:endParaRPr lang="en-US" dirty="0" smtClean="0">
              <a:latin typeface="Bookman Old Style" panose="02050604050505020204" pitchFamily="18" charset="0"/>
            </a:endParaRPr>
          </a:p>
          <a:p>
            <a:pPr fontAlgn="auto">
              <a:spcAft>
                <a:spcPts val="0"/>
              </a:spcAft>
              <a:buFont typeface="Arial" pitchFamily="34" charset="0"/>
              <a:buChar char="•"/>
              <a:defRPr/>
            </a:pPr>
            <a:r>
              <a:rPr lang="en-US" dirty="0" smtClean="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a:t>
            </a:r>
            <a:r>
              <a:rPr lang="en-US" dirty="0" smtClean="0">
                <a:latin typeface="Bookman Old Style" panose="02050604050505020204" pitchFamily="18" charset="0"/>
              </a:rPr>
              <a:t>learning</a:t>
            </a:r>
            <a:endParaRPr lang="en-US" dirty="0">
              <a:latin typeface="Bookman Old Style" panose="020506040505050202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r>
              <a:rPr lang="en-US" b="1" cap="all" dirty="0">
                <a:solidFill>
                  <a:schemeClr val="tx2"/>
                </a:solidFill>
                <a:effectLst>
                  <a:reflection blurRad="12700" stA="48000" endA="300" endPos="55000" dir="5400000" sy="-90000" algn="bl" rotWithShape="0"/>
                </a:effectLst>
              </a:rPr>
              <a:t/>
            </a:r>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smtClean="0">
                <a:latin typeface="Bookman Old Style" panose="02050604050505020204" pitchFamily="18" charset="0"/>
              </a:rPr>
              <a:t>Two Tier System</a:t>
            </a:r>
            <a:endParaRPr lang="en-GB" sz="3600" b="1" dirty="0">
              <a:latin typeface="Bookman Old Style" panose="02050604050505020204" pitchFamily="18" charset="0"/>
            </a:endParaRP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smtClean="0">
                <a:solidFill>
                  <a:schemeClr val="tx2">
                    <a:lumMod val="50000"/>
                  </a:schemeClr>
                </a:solidFill>
                <a:latin typeface="Bookman Old Style" panose="02050604050505020204" pitchFamily="18" charset="0"/>
              </a:rPr>
              <a:t>Introduction of Two-Tier System based on Types of Institutions. </a:t>
            </a:r>
            <a:endParaRPr lang="en-US" sz="2400" dirty="0" smtClean="0">
              <a:solidFill>
                <a:schemeClr val="tx2">
                  <a:lumMod val="50000"/>
                </a:schemeClr>
              </a:solidFill>
              <a:latin typeface="Bookman Old Style" panose="02050604050505020204" pitchFamily="18" charset="0"/>
            </a:endParaRPr>
          </a:p>
          <a:p>
            <a:pPr marL="109728" indent="0" algn="just">
              <a:buNone/>
            </a:pPr>
            <a:endParaRPr lang="en-US" sz="1200" dirty="0" smtClean="0">
              <a:latin typeface="Bookman Old Style" panose="02050604050505020204" pitchFamily="18" charset="0"/>
            </a:endParaRPr>
          </a:p>
          <a:p>
            <a:pPr lvl="0" algn="just"/>
            <a:r>
              <a:rPr lang="en-US" sz="2400" dirty="0" smtClean="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smtClean="0">
              <a:latin typeface="Bookman Old Style" panose="02050604050505020204" pitchFamily="18" charset="0"/>
            </a:endParaRPr>
          </a:p>
          <a:p>
            <a:pPr lvl="0" algn="just"/>
            <a:r>
              <a:rPr lang="en-US" sz="2400" dirty="0" smtClean="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smtClean="0">
              <a:latin typeface="Bookman Old Style" panose="02050604050505020204" pitchFamily="18" charset="0"/>
            </a:endParaRPr>
          </a:p>
          <a:p>
            <a:pPr lvl="0" algn="just"/>
            <a:r>
              <a:rPr lang="en-US" sz="2400" dirty="0" smtClean="0">
                <a:latin typeface="Bookman Old Style" panose="02050604050505020204" pitchFamily="18" charset="0"/>
              </a:rPr>
              <a:t>For both: Same set of criteria have been prescribed for accreditation.</a:t>
            </a:r>
          </a:p>
          <a:p>
            <a:pPr marL="0" lvl="0" indent="0" algn="just">
              <a:buNone/>
            </a:pPr>
            <a:r>
              <a:rPr lang="en-US" sz="2400" dirty="0" smtClean="0">
                <a:latin typeface="Bookman Old Style" panose="02050604050505020204" pitchFamily="18" charset="0"/>
              </a:rPr>
              <a:t> </a:t>
            </a:r>
          </a:p>
        </p:txBody>
      </p:sp>
    </p:spTree>
    <p:extLst>
      <p:ext uri="{BB962C8B-B14F-4D97-AF65-F5344CB8AC3E}">
        <p14:creationId xmlns:p14="http://schemas.microsoft.com/office/powerpoint/2010/main" val="49326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smtClean="0">
                <a:latin typeface="Bookman Old Style" panose="02050604050505020204" pitchFamily="18" charset="0"/>
                <a:ea typeface="Calibri" pitchFamily="34" charset="0"/>
                <a:cs typeface="Vrinda" pitchFamily="34" charset="0"/>
              </a:rPr>
              <a:t>Marks Comparison of SAR of UG Engineering </a:t>
            </a:r>
            <a:br>
              <a:rPr lang="en-US" sz="2700" b="1" u="sng" dirty="0" smtClean="0">
                <a:latin typeface="Bookman Old Style" panose="02050604050505020204" pitchFamily="18" charset="0"/>
                <a:ea typeface="Calibri" pitchFamily="34" charset="0"/>
                <a:cs typeface="Vrinda" pitchFamily="34" charset="0"/>
              </a:rPr>
            </a:br>
            <a:r>
              <a:rPr lang="en-US" sz="2700" b="1" u="sng" dirty="0" smtClean="0">
                <a:latin typeface="Bookman Old Style" panose="02050604050505020204" pitchFamily="18" charset="0"/>
                <a:ea typeface="Calibri" pitchFamily="34" charset="0"/>
                <a:cs typeface="Vrinda" pitchFamily="34" charset="0"/>
              </a:rPr>
              <a:t>Tier-I &amp; Tier II</a:t>
            </a:r>
            <a:r>
              <a:rPr lang="en-US" sz="800" dirty="0" smtClean="0">
                <a:latin typeface="Arial" pitchFamily="34" charset="0"/>
                <a:cs typeface="Arial" pitchFamily="34" charset="0"/>
              </a:rPr>
              <a:t/>
            </a:r>
            <a:br>
              <a:rPr lang="en-US" sz="8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gridCol w="4987680"/>
                <a:gridCol w="1425052"/>
                <a:gridCol w="1345881"/>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148">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t>
                      </a:r>
                      <a:r>
                        <a:rPr lang="en-IN" sz="1200" b="1" dirty="0" smtClean="0">
                          <a:latin typeface="Bookman Old Style" panose="02050604050505020204" pitchFamily="18" charset="0"/>
                          <a:ea typeface="Times New Roman"/>
                          <a:cs typeface="Vrinda"/>
                        </a:rPr>
                        <a:t>and Teaching </a:t>
                      </a:r>
                      <a:r>
                        <a:rPr lang="en-IN" sz="1200" b="1" dirty="0">
                          <a:latin typeface="Bookman Old Style" panose="02050604050505020204" pitchFamily="18" charset="0"/>
                          <a:ea typeface="Times New Roman"/>
                          <a:cs typeface="Vrinda"/>
                        </a:rPr>
                        <a:t>–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259">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smtClean="0">
                <a:latin typeface="Bookman Old Style" panose="02050604050505020204" pitchFamily="18" charset="0"/>
              </a:rPr>
              <a:t>Tier – I Grades</a:t>
            </a:r>
            <a:endParaRPr lang="en-US" sz="4000" u="sng" dirty="0">
              <a:latin typeface="Bookman Old Style" panose="0205060405050502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gridCol w="3020457"/>
              </a:tblGrid>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≈75% </a:t>
                      </a:r>
                      <a:r>
                        <a:rPr lang="en-IN" sz="2400" dirty="0" smtClean="0">
                          <a:solidFill>
                            <a:srgbClr val="4D3A2F"/>
                          </a:solidFill>
                          <a:latin typeface="Franklin Gothic Book"/>
                          <a:cs typeface="Franklin Gothic Book"/>
                        </a:rPr>
                        <a:t>&amp; </a:t>
                      </a:r>
                      <a:r>
                        <a:rPr lang="en-IN" sz="2400" spc="-25" dirty="0" smtClean="0">
                          <a:solidFill>
                            <a:srgbClr val="4D3A2F"/>
                          </a:solidFill>
                          <a:latin typeface="Franklin Gothic Book"/>
                          <a:cs typeface="Franklin Gothic Book"/>
                        </a:rPr>
                        <a:t>Above</a:t>
                      </a:r>
                      <a:r>
                        <a:rPr lang="en-IN" sz="2400" spc="300" dirty="0" smtClean="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 60%</a:t>
                      </a:r>
                      <a:r>
                        <a:rPr lang="en-IN" sz="2400" spc="-30"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a:t>
                      </a:r>
                      <a:r>
                        <a:rPr lang="en-IN" sz="2400" spc="-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a:t>
                      </a:r>
                      <a:r>
                        <a:rPr lang="en-IN" sz="2400" spc="-1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40%</a:t>
                      </a:r>
                      <a:r>
                        <a:rPr lang="en-IN" sz="2400" spc="-21"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2665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smtClean="0"/>
              <a:t>	POSTGRADUATE ENGINEERING </a:t>
            </a:r>
            <a:r>
              <a:rPr sz="3200" b="1" spc="-4" dirty="0" smtClean="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gridCol w="4749640"/>
                <a:gridCol w="1727359"/>
              </a:tblGrid>
              <a:tr h="1034305">
                <a:tc>
                  <a:txBody>
                    <a:bodyPr/>
                    <a:lstStyle/>
                    <a:p>
                      <a:pPr marL="354330" marR="159385" indent="-174625">
                        <a:lnSpc>
                          <a:spcPct val="150000"/>
                        </a:lnSpc>
                      </a:pPr>
                      <a:r>
                        <a:rPr sz="1600" spc="-5" dirty="0" smtClean="0">
                          <a:solidFill>
                            <a:sysClr val="windowText" lastClr="000000"/>
                          </a:solidFill>
                        </a:rPr>
                        <a:t>Criteria  </a:t>
                      </a:r>
                      <a:r>
                        <a:rPr sz="1600" spc="-5" dirty="0">
                          <a:solidFill>
                            <a:sysClr val="windowText" lastClr="000000"/>
                          </a:solidFill>
                        </a:rPr>
                        <a:t>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smtClean="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smtClean="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smtClean="0">
                          <a:solidFill>
                            <a:sysClr val="windowText" lastClr="000000"/>
                          </a:solidFill>
                        </a:rPr>
                        <a:t>Department </a:t>
                      </a:r>
                      <a:r>
                        <a:rPr sz="1600" b="1" spc="-5" dirty="0" smtClean="0">
                          <a:solidFill>
                            <a:sysClr val="windowText" lastClr="000000"/>
                          </a:solidFill>
                        </a:rPr>
                        <a:t>Level </a:t>
                      </a:r>
                      <a:r>
                        <a:rPr sz="1600" b="1" spc="5" dirty="0" smtClean="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Program Curriculum and Teaching </a:t>
                      </a:r>
                      <a:r>
                        <a:rPr lang="en-IN" sz="1600" dirty="0" smtClean="0">
                          <a:solidFill>
                            <a:sysClr val="windowText" lastClr="000000"/>
                          </a:solidFill>
                        </a:rPr>
                        <a:t>– </a:t>
                      </a:r>
                      <a:r>
                        <a:rPr lang="en-IN" sz="1600" spc="-5" dirty="0" smtClean="0">
                          <a:solidFill>
                            <a:sysClr val="windowText" lastClr="000000"/>
                          </a:solidFill>
                        </a:rPr>
                        <a:t>Learning </a:t>
                      </a:r>
                      <a:r>
                        <a:rPr lang="en-IN" sz="1600" spc="-10" dirty="0" smtClean="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smtClean="0">
                          <a:solidFill>
                            <a:sysClr val="windowText" lastClr="000000"/>
                          </a:solidFill>
                        </a:rPr>
                        <a:t>Program</a:t>
                      </a:r>
                      <a:r>
                        <a:rPr lang="en-IN" sz="1600" spc="10" dirty="0" smtClean="0">
                          <a:solidFill>
                            <a:sysClr val="windowText" lastClr="000000"/>
                          </a:solidFill>
                        </a:rPr>
                        <a:t> </a:t>
                      </a:r>
                      <a:r>
                        <a:rPr lang="en-IN" sz="1600" spc="-5" dirty="0" smtClean="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Students’</a:t>
                      </a:r>
                      <a:r>
                        <a:rPr lang="en-IN" sz="1600" spc="-10" dirty="0" smtClean="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smtClean="0">
                          <a:solidFill>
                            <a:sysClr val="windowText" lastClr="000000"/>
                          </a:solidFill>
                        </a:rPr>
                        <a:t>Faculty </a:t>
                      </a:r>
                      <a:r>
                        <a:rPr lang="en-IN" sz="1600" spc="-10" dirty="0" smtClean="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smtClean="0">
                          <a:solidFill>
                            <a:sysClr val="windowText" lastClr="000000"/>
                          </a:solidFill>
                        </a:rPr>
                        <a:t>Laboratories</a:t>
                      </a:r>
                      <a:r>
                        <a:rPr lang="en-US" sz="1600" spc="-5" baseline="0" dirty="0" smtClean="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smtClean="0">
                          <a:solidFill>
                            <a:sysClr val="windowText" lastClr="000000"/>
                          </a:solidFill>
                        </a:rPr>
                        <a:t>Continuous</a:t>
                      </a:r>
                      <a:r>
                        <a:rPr lang="en-IN" sz="1600" spc="-10" dirty="0" smtClean="0">
                          <a:solidFill>
                            <a:sysClr val="windowText" lastClr="000000"/>
                          </a:solidFill>
                        </a:rPr>
                        <a:t> </a:t>
                      </a:r>
                      <a:r>
                        <a:rPr lang="en-IN" sz="1600" spc="-5" dirty="0" smtClean="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smtClean="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5487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5650170"/>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smtClean="0">
                <a:latin typeface="Arial" pitchFamily="34" charset="0"/>
                <a:cs typeface="Arial" pitchFamily="34" charset="0"/>
              </a:rPr>
              <a:t> :</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spcBef>
                <a:spcPts val="83"/>
              </a:spcBef>
            </a:pPr>
            <a:r>
              <a:rPr lang="en-US" sz="1600" spc="-4" dirty="0">
                <a:latin typeface="Arial" pitchFamily="34" charset="0"/>
                <a:cs typeface="Arial" pitchFamily="34" charset="0"/>
              </a:rPr>
              <a:t>If there </a:t>
            </a:r>
            <a:r>
              <a:rPr lang="en-US" sz="1600" spc="-4" dirty="0" smtClean="0">
                <a:latin typeface="Arial" pitchFamily="34" charset="0"/>
                <a:cs typeface="Arial" pitchFamily="34" charset="0"/>
              </a:rPr>
              <a:t>is no “Deficiency” or “Weakness” in any of the criteria laid down by NBA with at least “07 Criteria” shall be fully compliant and “Concerns” in the remaining criteria.</a:t>
            </a:r>
          </a:p>
          <a:p>
            <a:pPr algn="just"/>
            <a:r>
              <a:rPr lang="en-IN" sz="1600" dirty="0">
                <a:latin typeface="Arial" pitchFamily="34" charset="0"/>
                <a:cs typeface="Arial" pitchFamily="34" charset="0"/>
              </a:rPr>
              <a:t>Number of available Ph.D. in the department is greater than or equal to </a:t>
            </a:r>
            <a:r>
              <a:rPr lang="en-IN" sz="1600" dirty="0" smtClean="0">
                <a:latin typeface="Arial" pitchFamily="34" charset="0"/>
                <a:cs typeface="Arial" pitchFamily="34" charset="0"/>
              </a:rPr>
              <a:t>30</a:t>
            </a:r>
            <a:r>
              <a:rPr lang="en-IN" sz="1600" dirty="0">
                <a:latin typeface="Arial" pitchFamily="34" charset="0"/>
                <a:cs typeface="Arial" pitchFamily="34" charset="0"/>
              </a:rPr>
              <a:t>% of the required number of faculty </a:t>
            </a:r>
            <a:r>
              <a:rPr lang="en-IN" sz="1600" dirty="0" smtClean="0">
                <a:latin typeface="Arial" pitchFamily="34" charset="0"/>
                <a:cs typeface="Arial" pitchFamily="34" charset="0"/>
              </a:rPr>
              <a:t>averaged for </a:t>
            </a:r>
            <a:r>
              <a:rPr lang="en-IN" sz="1600" dirty="0">
                <a:latin typeface="Arial" pitchFamily="34" charset="0"/>
                <a:cs typeface="Arial" pitchFamily="34" charset="0"/>
              </a:rPr>
              <a:t>previous two academic years </a:t>
            </a:r>
            <a:r>
              <a:rPr lang="en-IN" sz="1600" dirty="0" smtClean="0">
                <a:latin typeface="Arial" pitchFamily="34" charset="0"/>
                <a:cs typeface="Arial" pitchFamily="34" charset="0"/>
              </a:rPr>
              <a:t>including </a:t>
            </a:r>
            <a:r>
              <a:rPr lang="en-IN" sz="1600" dirty="0">
                <a:latin typeface="Arial" pitchFamily="34" charset="0"/>
                <a:cs typeface="Arial" pitchFamily="34" charset="0"/>
              </a:rPr>
              <a:t>Current </a:t>
            </a:r>
            <a:r>
              <a:rPr lang="en-IN" sz="1600" dirty="0" smtClean="0">
                <a:latin typeface="Arial" pitchFamily="34" charset="0"/>
                <a:cs typeface="Arial" pitchFamily="34" charset="0"/>
              </a:rPr>
              <a:t>Academic </a:t>
            </a:r>
            <a:r>
              <a:rPr lang="en-IN" sz="1600" dirty="0">
                <a:latin typeface="Arial" pitchFamily="34" charset="0"/>
                <a:cs typeface="Arial" pitchFamily="34" charset="0"/>
              </a:rPr>
              <a:t>Year. </a:t>
            </a:r>
          </a:p>
          <a:p>
            <a:pPr algn="just"/>
            <a:r>
              <a:rPr lang="en-IN" sz="1600" dirty="0">
                <a:latin typeface="Arial" pitchFamily="34" charset="0"/>
                <a:cs typeface="Arial" pitchFamily="34" charset="0"/>
              </a:rPr>
              <a:t>The </a:t>
            </a:r>
            <a:r>
              <a:rPr lang="en-IN" sz="1600" dirty="0" smtClean="0">
                <a:latin typeface="Arial" pitchFamily="34" charset="0"/>
                <a:cs typeface="Arial" pitchFamily="34" charset="0"/>
              </a:rPr>
              <a:t>admissions </a:t>
            </a:r>
            <a:r>
              <a:rPr lang="en-IN" sz="1600" dirty="0">
                <a:latin typeface="Arial" pitchFamily="34" charset="0"/>
                <a:cs typeface="Arial" pitchFamily="34" charset="0"/>
              </a:rPr>
              <a:t>in the UG program at the program level are more than or </a:t>
            </a:r>
            <a:r>
              <a:rPr lang="en-IN" sz="1600" dirty="0" smtClean="0">
                <a:latin typeface="Arial" pitchFamily="34" charset="0"/>
                <a:cs typeface="Arial" pitchFamily="34" charset="0"/>
              </a:rPr>
              <a:t>equal </a:t>
            </a:r>
            <a:r>
              <a:rPr lang="en-IN" sz="1600" dirty="0">
                <a:latin typeface="Arial" pitchFamily="34" charset="0"/>
                <a:cs typeface="Arial" pitchFamily="34" charset="0"/>
              </a:rPr>
              <a:t>to 75% while at the institute level, the admissions are required to </a:t>
            </a:r>
            <a:r>
              <a:rPr lang="en-IN" sz="1600" dirty="0" smtClean="0">
                <a:latin typeface="Arial" pitchFamily="34" charset="0"/>
                <a:cs typeface="Arial" pitchFamily="34" charset="0"/>
              </a:rPr>
              <a:t> be </a:t>
            </a:r>
            <a:r>
              <a:rPr lang="en-IN" sz="1600" dirty="0">
                <a:latin typeface="Arial" pitchFamily="34" charset="0"/>
                <a:cs typeface="Arial" pitchFamily="34" charset="0"/>
              </a:rPr>
              <a:t>more than or equal </a:t>
            </a:r>
            <a:r>
              <a:rPr lang="en-IN" sz="1600" dirty="0" smtClean="0">
                <a:latin typeface="Arial" pitchFamily="34" charset="0"/>
                <a:cs typeface="Arial" pitchFamily="34" charset="0"/>
              </a:rPr>
              <a:t>to 60</a:t>
            </a:r>
            <a:r>
              <a:rPr lang="en-IN" sz="1600" dirty="0">
                <a:latin typeface="Arial" pitchFamily="34" charset="0"/>
                <a:cs typeface="Arial" pitchFamily="34" charset="0"/>
              </a:rPr>
              <a:t>%, averaged over previous three academic </a:t>
            </a:r>
            <a:r>
              <a:rPr lang="en-IN" sz="1600" dirty="0" smtClean="0">
                <a:latin typeface="Arial" pitchFamily="34" charset="0"/>
                <a:cs typeface="Arial" pitchFamily="34" charset="0"/>
              </a:rPr>
              <a:t>years </a:t>
            </a:r>
            <a:r>
              <a:rPr lang="en-IN" sz="1600" dirty="0">
                <a:latin typeface="Arial" pitchFamily="34" charset="0"/>
                <a:cs typeface="Arial" pitchFamily="34" charset="0"/>
              </a:rPr>
              <a:t>including Current Academic Year.</a:t>
            </a:r>
          </a:p>
          <a:p>
            <a:pPr algn="just"/>
            <a:r>
              <a:rPr lang="en-IN" sz="1600" dirty="0">
                <a:latin typeface="Arial" pitchFamily="34" charset="0"/>
                <a:cs typeface="Arial" pitchFamily="34" charset="0"/>
              </a:rPr>
              <a:t>Faculty </a:t>
            </a:r>
            <a:r>
              <a:rPr lang="en-IN" sz="1600" dirty="0" smtClean="0">
                <a:latin typeface="Arial" pitchFamily="34" charset="0"/>
                <a:cs typeface="Arial" pitchFamily="34" charset="0"/>
              </a:rPr>
              <a:t>Student </a:t>
            </a:r>
            <a:r>
              <a:rPr lang="en-IN" sz="1600" dirty="0">
                <a:latin typeface="Arial" pitchFamily="34" charset="0"/>
                <a:cs typeface="Arial" pitchFamily="34" charset="0"/>
              </a:rPr>
              <a:t>Ratio in the department is less than or equal to 1:15 </a:t>
            </a:r>
            <a:r>
              <a:rPr lang="en-IN" sz="1600" dirty="0" smtClean="0">
                <a:latin typeface="Arial" pitchFamily="34" charset="0"/>
                <a:cs typeface="Arial" pitchFamily="34" charset="0"/>
              </a:rPr>
              <a:t>averaged </a:t>
            </a:r>
            <a:r>
              <a:rPr lang="en-IN" sz="1600" dirty="0">
                <a:latin typeface="Arial" pitchFamily="34" charset="0"/>
                <a:cs typeface="Arial" pitchFamily="34" charset="0"/>
              </a:rPr>
              <a:t>for the previous three academic years including current academic </a:t>
            </a:r>
            <a:r>
              <a:rPr lang="en-IN" sz="1600" dirty="0" smtClean="0">
                <a:latin typeface="Arial" pitchFamily="34" charset="0"/>
                <a:cs typeface="Arial" pitchFamily="34" charset="0"/>
              </a:rPr>
              <a:t>year.</a:t>
            </a:r>
          </a:p>
          <a:p>
            <a:pPr algn="just"/>
            <a:r>
              <a:rPr lang="en-IN" sz="1600" dirty="0">
                <a:latin typeface="Arial" pitchFamily="34" charset="0"/>
                <a:cs typeface="Arial" pitchFamily="34" charset="0"/>
              </a:rPr>
              <a:t>At least 2 Professors or 1 Professor and 1 Associate Professor </a:t>
            </a:r>
            <a:r>
              <a:rPr lang="en-IN" sz="1600" dirty="0" smtClean="0">
                <a:latin typeface="Arial" pitchFamily="34" charset="0"/>
                <a:cs typeface="Arial" pitchFamily="34" charset="0"/>
              </a:rPr>
              <a:t>(</a:t>
            </a:r>
            <a:r>
              <a:rPr lang="en-IN" sz="1600" dirty="0">
                <a:latin typeface="Arial" pitchFamily="34" charset="0"/>
                <a:cs typeface="Arial" pitchFamily="34" charset="0"/>
              </a:rPr>
              <a:t>on a </a:t>
            </a:r>
            <a:r>
              <a:rPr lang="en-IN" sz="1600" dirty="0" smtClean="0">
                <a:latin typeface="Arial" pitchFamily="34" charset="0"/>
                <a:cs typeface="Arial" pitchFamily="34" charset="0"/>
              </a:rPr>
              <a:t>full-time/regular basis</a:t>
            </a:r>
            <a:r>
              <a:rPr lang="en-IN" sz="1600" dirty="0">
                <a:latin typeface="Arial" pitchFamily="34" charset="0"/>
                <a:cs typeface="Arial" pitchFamily="34" charset="0"/>
              </a:rPr>
              <a:t>) with Ph.D. degree </a:t>
            </a:r>
            <a:r>
              <a:rPr lang="en-IN" sz="1600" dirty="0" smtClean="0">
                <a:latin typeface="Arial" pitchFamily="34" charset="0"/>
                <a:cs typeface="Arial" pitchFamily="34" charset="0"/>
              </a:rPr>
              <a:t>are </a:t>
            </a:r>
            <a:r>
              <a:rPr lang="en-IN" sz="1600" dirty="0">
                <a:latin typeface="Arial" pitchFamily="34" charset="0"/>
                <a:cs typeface="Arial" pitchFamily="34" charset="0"/>
              </a:rPr>
              <a:t>available in the respective </a:t>
            </a:r>
            <a:r>
              <a:rPr lang="en-IN" sz="1600" dirty="0" smtClean="0">
                <a:latin typeface="Arial" pitchFamily="34" charset="0"/>
                <a:cs typeface="Arial" pitchFamily="34" charset="0"/>
              </a:rPr>
              <a:t>department </a:t>
            </a:r>
            <a:r>
              <a:rPr lang="en-IN" sz="1600" dirty="0">
                <a:latin typeface="Arial" pitchFamily="34" charset="0"/>
                <a:cs typeface="Arial" pitchFamily="34" charset="0"/>
              </a:rPr>
              <a:t>for previous two academic years including current academic </a:t>
            </a:r>
            <a:r>
              <a:rPr lang="en-IN" sz="1600" dirty="0" smtClean="0">
                <a:latin typeface="Arial" pitchFamily="34" charset="0"/>
                <a:cs typeface="Arial" pitchFamily="34" charset="0"/>
              </a:rPr>
              <a:t>year</a:t>
            </a:r>
            <a:r>
              <a:rPr lang="en-IN" sz="1600" dirty="0">
                <a:latin typeface="Arial" pitchFamily="34" charset="0"/>
                <a:cs typeface="Arial" pitchFamily="34" charset="0"/>
              </a:rPr>
              <a:t>. </a:t>
            </a:r>
            <a:endParaRPr lang="en-IN" sz="1600" dirty="0" smtClean="0">
              <a:latin typeface="Arial" pitchFamily="34" charset="0"/>
              <a:cs typeface="Arial" pitchFamily="34" charset="0"/>
            </a:endParaRPr>
          </a:p>
          <a:p>
            <a:pPr algn="just"/>
            <a:r>
              <a:rPr lang="en-IN" sz="1600" dirty="0">
                <a:latin typeface="Arial" pitchFamily="34" charset="0"/>
                <a:cs typeface="Arial" pitchFamily="34" charset="0"/>
              </a:rPr>
              <a:t>The placement ratio (Placement + higher studies) is greater than or equal </a:t>
            </a:r>
            <a:r>
              <a:rPr lang="en-IN" sz="1600" dirty="0" smtClean="0">
                <a:latin typeface="Arial" pitchFamily="34" charset="0"/>
                <a:cs typeface="Arial" pitchFamily="34" charset="0"/>
              </a:rPr>
              <a:t>to </a:t>
            </a:r>
            <a:r>
              <a:rPr lang="en-IN" sz="1600" dirty="0">
                <a:latin typeface="Arial" pitchFamily="34" charset="0"/>
                <a:cs typeface="Arial" pitchFamily="34" charset="0"/>
              </a:rPr>
              <a:t>40% averaged for the previous three academic </a:t>
            </a:r>
            <a:r>
              <a:rPr lang="en-IN" sz="1600" dirty="0" smtClean="0">
                <a:latin typeface="Arial" pitchFamily="34" charset="0"/>
                <a:cs typeface="Arial" pitchFamily="34" charset="0"/>
              </a:rPr>
              <a:t>years</a:t>
            </a:r>
          </a:p>
          <a:p>
            <a:r>
              <a:rPr lang="en-IN" sz="1600" dirty="0">
                <a:latin typeface="Arial" pitchFamily="34" charset="0"/>
                <a:cs typeface="Arial" pitchFamily="34" charset="0"/>
              </a:rPr>
              <a:t>HOD of the program </a:t>
            </a:r>
            <a:r>
              <a:rPr lang="en-IN" sz="1600" dirty="0" smtClean="0">
                <a:latin typeface="Arial" pitchFamily="34" charset="0"/>
                <a:cs typeface="Arial" pitchFamily="34" charset="0"/>
              </a:rPr>
              <a:t>under </a:t>
            </a:r>
            <a:r>
              <a:rPr lang="en-IN" sz="1600" dirty="0">
                <a:latin typeface="Arial" pitchFamily="34" charset="0"/>
                <a:cs typeface="Arial" pitchFamily="34" charset="0"/>
              </a:rPr>
              <a:t>consideration possesses Ph.D. </a:t>
            </a:r>
            <a:r>
              <a:rPr lang="en-IN" sz="1600" dirty="0" smtClean="0">
                <a:latin typeface="Arial" pitchFamily="34" charset="0"/>
                <a:cs typeface="Arial" pitchFamily="34" charset="0"/>
              </a:rPr>
              <a:t>degree</a:t>
            </a:r>
          </a:p>
          <a:p>
            <a:pPr marL="0" indent="0">
              <a:buNone/>
            </a:pPr>
            <a:r>
              <a:rPr lang="en-IN" sz="1400" b="1" dirty="0">
                <a:latin typeface="Arial" pitchFamily="34" charset="0"/>
                <a:cs typeface="Arial" pitchFamily="34" charset="0"/>
              </a:rPr>
              <a:t>#Y shall be &gt;=7, #W and #D shall be Zero (0), where the symbol # has </a:t>
            </a:r>
            <a:r>
              <a:rPr lang="en-IN" sz="1400" b="1" dirty="0" smtClean="0">
                <a:latin typeface="Arial" pitchFamily="34" charset="0"/>
                <a:cs typeface="Arial" pitchFamily="34" charset="0"/>
              </a:rPr>
              <a:t>been </a:t>
            </a:r>
            <a:r>
              <a:rPr lang="en-IN" sz="1400" b="1" dirty="0">
                <a:latin typeface="Arial" pitchFamily="34" charset="0"/>
                <a:cs typeface="Arial" pitchFamily="34" charset="0"/>
              </a:rPr>
              <a:t>used to indicate the count.</a:t>
            </a:r>
          </a:p>
          <a:p>
            <a:endParaRPr sz="1400" dirty="0">
              <a:latin typeface="Times New Roman"/>
              <a:cs typeface="Times New Roman"/>
            </a:endParaRPr>
          </a:p>
        </p:txBody>
      </p:sp>
    </p:spTree>
    <p:extLst>
      <p:ext uri="{BB962C8B-B14F-4D97-AF65-F5344CB8AC3E}">
        <p14:creationId xmlns:p14="http://schemas.microsoft.com/office/powerpoint/2010/main" val="2837428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1143000"/>
            <a:ext cx="8415304" cy="3950217"/>
          </a:xfrm>
          <a:prstGeom prst="rect">
            <a:avLst/>
          </a:prstGeom>
        </p:spPr>
        <p:txBody>
          <a:bodyPr vert="horz" wrap="square" lIns="0" tIns="10574" rIns="0" bIns="0" rtlCol="0">
            <a:spAutoFit/>
          </a:bodyPr>
          <a:lstStyle/>
          <a:p>
            <a:pPr marL="0" indent="0">
              <a:buNone/>
            </a:pPr>
            <a:r>
              <a:rPr lang="en-IN" sz="2800" b="1" dirty="0" smtClean="0"/>
              <a:t>Full </a:t>
            </a:r>
            <a:r>
              <a:rPr lang="en-IN" sz="2800" b="1" dirty="0"/>
              <a:t>Accreditation for six years may be considered for a program after </a:t>
            </a:r>
            <a:r>
              <a:rPr lang="en-IN" sz="2800" b="1" dirty="0" smtClean="0"/>
              <a:t>three months:</a:t>
            </a:r>
            <a:endParaRPr lang="en-IN" sz="2800" b="1" dirty="0"/>
          </a:p>
          <a:p>
            <a:pPr algn="just">
              <a:lnSpc>
                <a:spcPct val="150000"/>
              </a:lnSpc>
            </a:pPr>
            <a:r>
              <a:rPr lang="en-IN" sz="2000" dirty="0">
                <a:latin typeface="Arial" pitchFamily="34" charset="0"/>
                <a:cs typeface="Arial" pitchFamily="34" charset="0"/>
              </a:rPr>
              <a:t>“#</a:t>
            </a:r>
            <a:r>
              <a:rPr lang="en-IN" sz="2000" dirty="0" smtClean="0">
                <a:latin typeface="Arial" pitchFamily="34" charset="0"/>
                <a:cs typeface="Arial" pitchFamily="34" charset="0"/>
              </a:rPr>
              <a:t>Y” shall </a:t>
            </a:r>
            <a:r>
              <a:rPr lang="en-IN" sz="2000" dirty="0">
                <a:latin typeface="Arial" pitchFamily="34" charset="0"/>
                <a:cs typeface="Arial" pitchFamily="34" charset="0"/>
              </a:rPr>
              <a:t>be greater </a:t>
            </a:r>
            <a:r>
              <a:rPr lang="en-IN" sz="2000" dirty="0" smtClean="0">
                <a:latin typeface="Arial" pitchFamily="34" charset="0"/>
                <a:cs typeface="Arial" pitchFamily="34" charset="0"/>
              </a:rPr>
              <a:t>than </a:t>
            </a:r>
            <a:r>
              <a:rPr lang="en-IN" sz="2000" dirty="0">
                <a:latin typeface="Arial" pitchFamily="34" charset="0"/>
                <a:cs typeface="Arial" pitchFamily="34" charset="0"/>
              </a:rPr>
              <a:t>or equal to </a:t>
            </a:r>
            <a:r>
              <a:rPr lang="en-IN" sz="2000" dirty="0" smtClean="0">
                <a:latin typeface="Arial" pitchFamily="34" charset="0"/>
                <a:cs typeface="Arial" pitchFamily="34" charset="0"/>
              </a:rPr>
              <a:t>07</a:t>
            </a:r>
          </a:p>
          <a:p>
            <a:pPr algn="just">
              <a:lnSpc>
                <a:spcPct val="150000"/>
              </a:lnSpc>
            </a:pPr>
            <a:r>
              <a:rPr lang="en-IN" sz="2000" dirty="0">
                <a:latin typeface="Arial" pitchFamily="34" charset="0"/>
                <a:cs typeface="Arial" pitchFamily="34" charset="0"/>
              </a:rPr>
              <a:t>“#C”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“#W”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“#D” shall be zero</a:t>
            </a:r>
            <a:r>
              <a:rPr lang="en-IN" sz="2000" dirty="0" smtClean="0">
                <a:latin typeface="Arial" pitchFamily="34" charset="0"/>
                <a:cs typeface="Arial" pitchFamily="34" charset="0"/>
              </a:rPr>
              <a:t>.</a:t>
            </a:r>
          </a:p>
          <a:p>
            <a:pPr marL="0" indent="0" algn="just">
              <a:lnSpc>
                <a:spcPct val="150000"/>
              </a:lnSpc>
              <a:buNone/>
            </a:pPr>
            <a:r>
              <a:rPr lang="en-IN" sz="2000" dirty="0">
                <a:latin typeface="Arial" pitchFamily="34" charset="0"/>
                <a:cs typeface="Arial" pitchFamily="34" charset="0"/>
              </a:rPr>
              <a:t>The institution is required to submit a compliance report to NBA describing </a:t>
            </a:r>
            <a:r>
              <a:rPr lang="en-IN" sz="2000" dirty="0" smtClean="0">
                <a:latin typeface="Arial" pitchFamily="34" charset="0"/>
                <a:cs typeface="Arial" pitchFamily="34" charset="0"/>
              </a:rPr>
              <a:t>action </a:t>
            </a:r>
            <a:r>
              <a:rPr lang="en-IN" sz="2000" dirty="0">
                <a:latin typeface="Arial" pitchFamily="34" charset="0"/>
                <a:cs typeface="Arial" pitchFamily="34" charset="0"/>
              </a:rPr>
              <a:t>taken in response to the </a:t>
            </a:r>
            <a:r>
              <a:rPr lang="en-IN" sz="2000" dirty="0" smtClean="0">
                <a:latin typeface="Arial" pitchFamily="34" charset="0"/>
                <a:cs typeface="Arial" pitchFamily="34" charset="0"/>
              </a:rPr>
              <a:t>identified </a:t>
            </a:r>
            <a:r>
              <a:rPr lang="en-IN" sz="2000" dirty="0">
                <a:latin typeface="Arial" pitchFamily="34" charset="0"/>
                <a:cs typeface="Arial" pitchFamily="34" charset="0"/>
              </a:rPr>
              <a:t>“Weakness (</a:t>
            </a:r>
            <a:r>
              <a:rPr lang="en-IN" sz="2000" dirty="0" err="1" smtClean="0">
                <a:latin typeface="Arial" pitchFamily="34" charset="0"/>
                <a:cs typeface="Arial" pitchFamily="34" charset="0"/>
              </a:rPr>
              <a:t>es</a:t>
            </a:r>
            <a:r>
              <a:rPr lang="en-IN" sz="2000" dirty="0" smtClean="0">
                <a:latin typeface="Arial" pitchFamily="34" charset="0"/>
                <a:cs typeface="Arial" pitchFamily="34" charset="0"/>
              </a:rPr>
              <a:t>)” </a:t>
            </a:r>
            <a:r>
              <a:rPr lang="en-IN" sz="2000" dirty="0">
                <a:latin typeface="Arial" pitchFamily="34" charset="0"/>
                <a:cs typeface="Arial" pitchFamily="34" charset="0"/>
              </a:rPr>
              <a:t>and “Concerns”. </a:t>
            </a:r>
          </a:p>
        </p:txBody>
      </p:sp>
    </p:spTree>
    <p:extLst>
      <p:ext uri="{BB962C8B-B14F-4D97-AF65-F5344CB8AC3E}">
        <p14:creationId xmlns:p14="http://schemas.microsoft.com/office/powerpoint/2010/main" val="4110575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415304" cy="5840478"/>
          </a:xfrm>
          <a:prstGeom prst="rect">
            <a:avLst/>
          </a:prstGeom>
        </p:spPr>
        <p:txBody>
          <a:bodyPr vert="horz" wrap="square" lIns="0" tIns="10574" rIns="0" bIns="0" rtlCol="0">
            <a:spAutoFit/>
          </a:bodyPr>
          <a:lstStyle/>
          <a:p>
            <a:pPr marL="0" indent="0">
              <a:buNone/>
            </a:pPr>
            <a:r>
              <a:rPr lang="en-IN" sz="2400" b="1" dirty="0"/>
              <a:t>Provisional Accreditation 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a:t>
            </a:r>
            <a:r>
              <a:rPr lang="en-IN" sz="1800" spc="-4" dirty="0" smtClean="0">
                <a:latin typeface="Arial" pitchFamily="34" charset="0"/>
                <a:cs typeface="Arial" pitchFamily="34" charset="0"/>
              </a:rPr>
              <a:t>04</a:t>
            </a:r>
            <a:endParaRPr lang="en-US" sz="1800" spc="-4" dirty="0" smtClean="0">
              <a:latin typeface="Arial" pitchFamily="34" charset="0"/>
              <a:cs typeface="Arial" pitchFamily="34" charset="0"/>
            </a:endParaRPr>
          </a:p>
          <a:p>
            <a:pPr algn="just"/>
            <a:r>
              <a:rPr lang="en-IN" sz="1800" dirty="0">
                <a:latin typeface="Arial" pitchFamily="34" charset="0"/>
                <a:cs typeface="Arial" pitchFamily="34" charset="0"/>
              </a:rPr>
              <a:t>“#D” shall be less than or equal to </a:t>
            </a:r>
            <a:r>
              <a:rPr lang="en-IN" sz="1800" dirty="0" smtClean="0">
                <a:latin typeface="Arial" pitchFamily="34" charset="0"/>
                <a:cs typeface="Arial" pitchFamily="34" charset="0"/>
              </a:rPr>
              <a:t>02</a:t>
            </a:r>
          </a:p>
          <a:p>
            <a:pPr algn="just"/>
            <a:r>
              <a:rPr lang="en-IN" sz="1800" dirty="0">
                <a:latin typeface="Arial" pitchFamily="34" charset="0"/>
                <a:cs typeface="Arial" pitchFamily="34" charset="0"/>
              </a:rPr>
              <a:t>At least two Professors or one </a:t>
            </a:r>
            <a:r>
              <a:rPr lang="en-IN" sz="1800" dirty="0" smtClean="0">
                <a:latin typeface="Arial" pitchFamily="34" charset="0"/>
                <a:cs typeface="Arial" pitchFamily="34" charset="0"/>
              </a:rPr>
              <a:t>Professor </a:t>
            </a:r>
            <a:r>
              <a:rPr lang="en-IN" sz="1800" dirty="0">
                <a:latin typeface="Arial" pitchFamily="34" charset="0"/>
                <a:cs typeface="Arial" pitchFamily="34" charset="0"/>
              </a:rPr>
              <a:t>and one Associate Professor </a:t>
            </a:r>
            <a:r>
              <a:rPr lang="en-IN" sz="1800" dirty="0" smtClean="0">
                <a:latin typeface="Arial" pitchFamily="34" charset="0"/>
                <a:cs typeface="Arial" pitchFamily="34" charset="0"/>
              </a:rPr>
              <a:t>(</a:t>
            </a:r>
            <a:r>
              <a:rPr lang="en-IN" sz="1800" dirty="0">
                <a:latin typeface="Arial" pitchFamily="34" charset="0"/>
                <a:cs typeface="Arial" pitchFamily="34" charset="0"/>
              </a:rPr>
              <a:t>on a </a:t>
            </a:r>
            <a:r>
              <a:rPr lang="en-IN" sz="1800" dirty="0" smtClean="0">
                <a:latin typeface="Arial" pitchFamily="34" charset="0"/>
                <a:cs typeface="Arial" pitchFamily="34" charset="0"/>
              </a:rPr>
              <a:t>full-time/regular  </a:t>
            </a:r>
            <a:r>
              <a:rPr lang="en-IN" sz="1800" dirty="0">
                <a:latin typeface="Arial" pitchFamily="34" charset="0"/>
                <a:cs typeface="Arial" pitchFamily="34" charset="0"/>
              </a:rPr>
              <a:t>basis)  with  Ph.D.  </a:t>
            </a:r>
            <a:r>
              <a:rPr lang="en-IN" sz="1800" dirty="0" smtClean="0">
                <a:latin typeface="Arial" pitchFamily="34" charset="0"/>
                <a:cs typeface="Arial" pitchFamily="34" charset="0"/>
              </a:rPr>
              <a:t>Degree are  </a:t>
            </a:r>
            <a:r>
              <a:rPr lang="en-IN" sz="1800" dirty="0">
                <a:latin typeface="Arial" pitchFamily="34" charset="0"/>
                <a:cs typeface="Arial" pitchFamily="34" charset="0"/>
              </a:rPr>
              <a:t>available  in  the  </a:t>
            </a:r>
            <a:r>
              <a:rPr lang="en-IN" sz="1800" dirty="0" smtClean="0">
                <a:latin typeface="Arial" pitchFamily="34" charset="0"/>
                <a:cs typeface="Arial" pitchFamily="34" charset="0"/>
              </a:rPr>
              <a:t>respective Department </a:t>
            </a:r>
            <a:r>
              <a:rPr lang="en-IN" sz="1800" dirty="0">
                <a:latin typeface="Arial" pitchFamily="34" charset="0"/>
                <a:cs typeface="Arial" pitchFamily="34" charset="0"/>
              </a:rPr>
              <a:t>for previous two academic years including Current Academic </a:t>
            </a:r>
            <a:r>
              <a:rPr lang="en-IN" sz="1800" dirty="0" smtClean="0">
                <a:latin typeface="Arial" pitchFamily="34" charset="0"/>
                <a:cs typeface="Arial" pitchFamily="34" charset="0"/>
              </a:rPr>
              <a:t>Year</a:t>
            </a:r>
            <a:r>
              <a:rPr lang="en-IN" sz="1800" dirty="0">
                <a:latin typeface="Arial" pitchFamily="34" charset="0"/>
                <a:cs typeface="Arial" pitchFamily="34" charset="0"/>
              </a:rPr>
              <a:t>.</a:t>
            </a:r>
          </a:p>
          <a:p>
            <a:pPr algn="just"/>
            <a:r>
              <a:rPr lang="en-IN" sz="1800" dirty="0">
                <a:latin typeface="Arial" pitchFamily="34" charset="0"/>
                <a:cs typeface="Arial" pitchFamily="34" charset="0"/>
              </a:rPr>
              <a:t>The  faculty  student  ratio  in  the  department  under  consideration  </a:t>
            </a:r>
            <a:r>
              <a:rPr lang="en-IN" sz="1800" dirty="0" smtClean="0">
                <a:latin typeface="Arial" pitchFamily="34" charset="0"/>
                <a:cs typeface="Arial" pitchFamily="34" charset="0"/>
              </a:rPr>
              <a:t>is less than  or equal  </a:t>
            </a:r>
            <a:r>
              <a:rPr lang="en-IN" sz="1800" dirty="0">
                <a:latin typeface="Arial" pitchFamily="34" charset="0"/>
                <a:cs typeface="Arial" pitchFamily="34" charset="0"/>
              </a:rPr>
              <a:t>to  </a:t>
            </a:r>
            <a:r>
              <a:rPr lang="en-IN" sz="1800" dirty="0" smtClean="0">
                <a:latin typeface="Arial" pitchFamily="34" charset="0"/>
                <a:cs typeface="Arial" pitchFamily="34" charset="0"/>
              </a:rPr>
              <a:t>1:25  </a:t>
            </a:r>
            <a:r>
              <a:rPr lang="en-IN" sz="1800" dirty="0">
                <a:latin typeface="Arial" pitchFamily="34" charset="0"/>
                <a:cs typeface="Arial" pitchFamily="34" charset="0"/>
              </a:rPr>
              <a:t>averaged  for  the  previous  three  academic  years </a:t>
            </a:r>
            <a:r>
              <a:rPr lang="en-IN" sz="1800" dirty="0" smtClean="0">
                <a:latin typeface="Arial" pitchFamily="34" charset="0"/>
                <a:cs typeface="Arial" pitchFamily="34" charset="0"/>
              </a:rPr>
              <a:t>including </a:t>
            </a:r>
            <a:r>
              <a:rPr lang="en-IN" sz="1800" dirty="0">
                <a:latin typeface="Arial" pitchFamily="34" charset="0"/>
                <a:cs typeface="Arial" pitchFamily="34" charset="0"/>
              </a:rPr>
              <a:t>Current </a:t>
            </a:r>
            <a:r>
              <a:rPr lang="en-IN" sz="1800" dirty="0" smtClean="0">
                <a:latin typeface="Arial" pitchFamily="34" charset="0"/>
                <a:cs typeface="Arial" pitchFamily="34" charset="0"/>
              </a:rPr>
              <a:t>Academic </a:t>
            </a:r>
            <a:r>
              <a:rPr lang="en-IN" sz="1800" dirty="0">
                <a:latin typeface="Arial" pitchFamily="34" charset="0"/>
                <a:cs typeface="Arial" pitchFamily="34" charset="0"/>
              </a:rPr>
              <a:t>Year</a:t>
            </a:r>
            <a:r>
              <a:rPr lang="en-IN" sz="1800" dirty="0" smtClean="0">
                <a:latin typeface="Arial" pitchFamily="34" charset="0"/>
                <a:cs typeface="Arial" pitchFamily="34" charset="0"/>
              </a:rPr>
              <a:t>.</a:t>
            </a:r>
          </a:p>
          <a:p>
            <a:pPr algn="just"/>
            <a:r>
              <a:rPr lang="en-IN" sz="1800" dirty="0">
                <a:latin typeface="Arial" pitchFamily="34" charset="0"/>
                <a:cs typeface="Arial" pitchFamily="34" charset="0"/>
              </a:rPr>
              <a:t>Number  of  available  Ph.D.  in  the  department  is  greater  than  or  equal  to </a:t>
            </a:r>
            <a:r>
              <a:rPr lang="en-IN" sz="1800" dirty="0" smtClean="0">
                <a:latin typeface="Arial" pitchFamily="34" charset="0"/>
                <a:cs typeface="Arial" pitchFamily="34" charset="0"/>
              </a:rPr>
              <a:t>20</a:t>
            </a:r>
            <a:r>
              <a:rPr lang="en-IN" sz="1800" dirty="0">
                <a:latin typeface="Arial" pitchFamily="34" charset="0"/>
                <a:cs typeface="Arial" pitchFamily="34" charset="0"/>
              </a:rPr>
              <a:t>%  of  the  required  number  of  faculty  </a:t>
            </a:r>
            <a:r>
              <a:rPr lang="en-IN" sz="1800" dirty="0" smtClean="0">
                <a:latin typeface="Arial" pitchFamily="34" charset="0"/>
                <a:cs typeface="Arial" pitchFamily="34" charset="0"/>
              </a:rPr>
              <a:t>averaged for  </a:t>
            </a:r>
            <a:r>
              <a:rPr lang="en-IN" sz="1800" dirty="0">
                <a:latin typeface="Arial" pitchFamily="34" charset="0"/>
                <a:cs typeface="Arial" pitchFamily="34" charset="0"/>
              </a:rPr>
              <a:t>previous  two  academic  years </a:t>
            </a:r>
            <a:r>
              <a:rPr lang="en-IN" sz="1800" dirty="0" smtClean="0">
                <a:latin typeface="Arial" pitchFamily="34" charset="0"/>
                <a:cs typeface="Arial" pitchFamily="34" charset="0"/>
              </a:rPr>
              <a:t>including </a:t>
            </a:r>
            <a:r>
              <a:rPr lang="en-IN" sz="1800" dirty="0">
                <a:latin typeface="Arial" pitchFamily="34" charset="0"/>
                <a:cs typeface="Arial" pitchFamily="34" charset="0"/>
              </a:rPr>
              <a:t>Current Academic </a:t>
            </a:r>
            <a:r>
              <a:rPr lang="en-IN" sz="1800" dirty="0" smtClean="0">
                <a:latin typeface="Arial" pitchFamily="34" charset="0"/>
                <a:cs typeface="Arial" pitchFamily="34" charset="0"/>
              </a:rPr>
              <a:t>Year</a:t>
            </a:r>
          </a:p>
          <a:p>
            <a:pPr algn="just"/>
            <a:r>
              <a:rPr lang="en-IN" sz="1800" dirty="0">
                <a:latin typeface="Arial" pitchFamily="34" charset="0"/>
                <a:cs typeface="Arial" pitchFamily="34" charset="0"/>
              </a:rPr>
              <a:t>The placement ratio (Placement + higher studies) is greater than or equal </a:t>
            </a:r>
            <a:r>
              <a:rPr lang="en-IN" sz="1800" dirty="0" smtClean="0">
                <a:latin typeface="Arial" pitchFamily="34" charset="0"/>
                <a:cs typeface="Arial" pitchFamily="34" charset="0"/>
              </a:rPr>
              <a:t>to </a:t>
            </a:r>
            <a:r>
              <a:rPr lang="en-IN" sz="1800" dirty="0">
                <a:latin typeface="Arial" pitchFamily="34" charset="0"/>
                <a:cs typeface="Arial" pitchFamily="34" charset="0"/>
              </a:rPr>
              <a:t>40% </a:t>
            </a:r>
            <a:r>
              <a:rPr lang="en-IN" sz="1800" dirty="0" smtClean="0">
                <a:latin typeface="Arial" pitchFamily="34" charset="0"/>
                <a:cs typeface="Arial" pitchFamily="34" charset="0"/>
              </a:rPr>
              <a:t>averaged </a:t>
            </a:r>
            <a:r>
              <a:rPr lang="en-IN" sz="1800" dirty="0">
                <a:latin typeface="Arial" pitchFamily="34" charset="0"/>
                <a:cs typeface="Arial" pitchFamily="34" charset="0"/>
              </a:rPr>
              <a:t>over previous three </a:t>
            </a:r>
            <a:r>
              <a:rPr lang="en-IN" sz="1800" dirty="0" smtClean="0">
                <a:latin typeface="Arial" pitchFamily="34" charset="0"/>
                <a:cs typeface="Arial" pitchFamily="34" charset="0"/>
              </a:rPr>
              <a:t>academic years</a:t>
            </a:r>
          </a:p>
          <a:p>
            <a:pPr algn="just"/>
            <a:r>
              <a:rPr lang="en-IN" sz="1800" dirty="0">
                <a:latin typeface="Arial" pitchFamily="34" charset="0"/>
                <a:cs typeface="Arial" pitchFamily="34" charset="0"/>
              </a:rPr>
              <a:t>The HOD of the program under consideration possesses Ph.D. degree</a:t>
            </a:r>
            <a:r>
              <a:rPr lang="en-IN" sz="1800" dirty="0" smtClean="0">
                <a:latin typeface="Arial" pitchFamily="34" charset="0"/>
                <a:cs typeface="Arial" pitchFamily="34" charset="0"/>
              </a:rPr>
              <a:t>.</a:t>
            </a:r>
          </a:p>
          <a:p>
            <a:pPr marL="0" indent="0">
              <a:buNone/>
            </a:pPr>
            <a:r>
              <a:rPr lang="en-IN" sz="1800" b="1" dirty="0">
                <a:latin typeface="Arial" pitchFamily="34" charset="0"/>
                <a:cs typeface="Arial" pitchFamily="34" charset="0"/>
              </a:rPr>
              <a:t>In  case  of  a </a:t>
            </a:r>
            <a:r>
              <a:rPr lang="en-IN" sz="1800" b="1" dirty="0" smtClean="0">
                <a:latin typeface="Arial" pitchFamily="34" charset="0"/>
                <a:cs typeface="Arial" pitchFamily="34" charset="0"/>
              </a:rPr>
              <a:t>“D” in  </a:t>
            </a:r>
            <a:r>
              <a:rPr lang="en-IN" sz="1800" b="1" dirty="0">
                <a:latin typeface="Arial" pitchFamily="34" charset="0"/>
                <a:cs typeface="Arial" pitchFamily="34" charset="0"/>
              </a:rPr>
              <a:t>Criterion </a:t>
            </a:r>
            <a:r>
              <a:rPr lang="en-IN" sz="1800" b="1" dirty="0" smtClean="0">
                <a:latin typeface="Arial" pitchFamily="34" charset="0"/>
                <a:cs typeface="Arial" pitchFamily="34" charset="0"/>
              </a:rPr>
              <a:t>– V  </a:t>
            </a:r>
            <a:r>
              <a:rPr lang="en-IN" sz="1800" b="1" dirty="0">
                <a:latin typeface="Arial" pitchFamily="34" charset="0"/>
                <a:cs typeface="Arial" pitchFamily="34" charset="0"/>
              </a:rPr>
              <a:t>(Faculty  Information  &amp;  Contributions),  the </a:t>
            </a:r>
            <a:r>
              <a:rPr lang="en-IN" sz="1800" b="1" dirty="0" smtClean="0">
                <a:latin typeface="Arial" pitchFamily="34" charset="0"/>
                <a:cs typeface="Arial" pitchFamily="34" charset="0"/>
              </a:rPr>
              <a:t>program will </a:t>
            </a:r>
            <a:r>
              <a:rPr lang="en-IN" sz="1800" b="1" dirty="0">
                <a:latin typeface="Arial" pitchFamily="34" charset="0"/>
                <a:cs typeface="Arial" pitchFamily="34" charset="0"/>
              </a:rPr>
              <a:t>not be considered for accreditation</a:t>
            </a:r>
          </a:p>
          <a:p>
            <a:endParaRPr sz="1400" dirty="0">
              <a:latin typeface="Times New Roman"/>
              <a:cs typeface="Times New Roman"/>
            </a:endParaRPr>
          </a:p>
        </p:txBody>
      </p:sp>
    </p:spTree>
    <p:extLst>
      <p:ext uri="{BB962C8B-B14F-4D97-AF65-F5344CB8AC3E}">
        <p14:creationId xmlns:p14="http://schemas.microsoft.com/office/powerpoint/2010/main" val="1356454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357410"/>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provisional accreditation for 3 </a:t>
            </a:r>
            <a:r>
              <a:rPr lang="en-IN" sz="2400" spc="-4" dirty="0" smtClean="0">
                <a:latin typeface="Arial" pitchFamily="34" charset="0"/>
                <a:cs typeface="Arial" pitchFamily="34" charset="0"/>
              </a:rPr>
              <a:t>years</a:t>
            </a:r>
            <a:r>
              <a:rPr lang="en-IN" sz="2400" spc="-4" dirty="0">
                <a:latin typeface="Arial" pitchFamily="34" charset="0"/>
                <a:cs typeface="Arial" pitchFamily="34" charset="0"/>
              </a:rPr>
              <a:t>, the </a:t>
            </a:r>
            <a:r>
              <a:rPr lang="en-IN" sz="2400" spc="-4" dirty="0" smtClean="0">
                <a:latin typeface="Arial" pitchFamily="34" charset="0"/>
                <a:cs typeface="Arial" pitchFamily="34" charset="0"/>
              </a:rPr>
              <a:t>program will </a:t>
            </a:r>
            <a:r>
              <a:rPr lang="en-IN" sz="2400" spc="-4" dirty="0">
                <a:latin typeface="Arial" pitchFamily="34" charset="0"/>
                <a:cs typeface="Arial" pitchFamily="34" charset="0"/>
              </a:rPr>
              <a:t>not be considered </a:t>
            </a:r>
            <a:r>
              <a:rPr lang="en-IN" sz="2400" spc="-4" dirty="0" smtClean="0">
                <a:latin typeface="Arial" pitchFamily="34" charset="0"/>
                <a:cs typeface="Arial" pitchFamily="34" charset="0"/>
              </a:rPr>
              <a:t>for </a:t>
            </a:r>
            <a:r>
              <a:rPr lang="en-IN" sz="2400" spc="-4" dirty="0">
                <a:latin typeface="Arial" pitchFamily="34" charset="0"/>
                <a:cs typeface="Arial" pitchFamily="34" charset="0"/>
              </a:rPr>
              <a:t>accreditation.</a:t>
            </a:r>
            <a:endParaRPr sz="1800" dirty="0">
              <a:latin typeface="Times New Roman"/>
              <a:cs typeface="Times New Roman"/>
            </a:endParaRPr>
          </a:p>
        </p:txBody>
      </p:sp>
    </p:spTree>
    <p:extLst>
      <p:ext uri="{BB962C8B-B14F-4D97-AF65-F5344CB8AC3E}">
        <p14:creationId xmlns:p14="http://schemas.microsoft.com/office/powerpoint/2010/main" val="3586675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5103866"/>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US" sz="1800" spc="-4" dirty="0" smtClean="0">
              <a:latin typeface="Arial" pitchFamily="34" charset="0"/>
              <a:cs typeface="Arial" pitchFamily="34" charset="0"/>
            </a:endParaRPr>
          </a:p>
          <a:p>
            <a:pPr marL="300552" marR="4453" indent="-300552" algn="just">
              <a:spcBef>
                <a:spcPts val="83"/>
              </a:spcBef>
            </a:pPr>
            <a:r>
              <a:rPr lang="en-IN" sz="1600" spc="-4" dirty="0">
                <a:latin typeface="Arial" pitchFamily="34" charset="0"/>
                <a:cs typeface="Arial" pitchFamily="34" charset="0"/>
              </a:rPr>
              <a:t>Program scoring a minimum of 750 points in aggregate out of 1000 </a:t>
            </a:r>
            <a:r>
              <a:rPr lang="en-IN" sz="1600" spc="-4" dirty="0" smtClean="0">
                <a:latin typeface="Arial" pitchFamily="34" charset="0"/>
                <a:cs typeface="Arial" pitchFamily="34" charset="0"/>
              </a:rPr>
              <a:t>points </a:t>
            </a:r>
            <a:r>
              <a:rPr lang="en-IN" sz="1600" spc="-4" dirty="0">
                <a:latin typeface="Arial" pitchFamily="34" charset="0"/>
                <a:cs typeface="Arial" pitchFamily="34" charset="0"/>
              </a:rPr>
              <a:t>with minimum score of 60% in mandatory fields (criteria 4 to </a:t>
            </a:r>
            <a:r>
              <a:rPr lang="en-IN" sz="1600" spc="-4" dirty="0" smtClean="0">
                <a:latin typeface="Arial" pitchFamily="34" charset="0"/>
                <a:cs typeface="Arial" pitchFamily="34" charset="0"/>
              </a:rPr>
              <a:t>6)</a:t>
            </a:r>
          </a:p>
          <a:p>
            <a:pPr marL="300552" marR="4453" indent="-300552" algn="just">
              <a:spcBef>
                <a:spcPts val="83"/>
              </a:spcBef>
            </a:pPr>
            <a:r>
              <a:rPr lang="en-IN" sz="1600" spc="-4" dirty="0">
                <a:latin typeface="Arial" pitchFamily="34" charset="0"/>
                <a:cs typeface="Arial" pitchFamily="34" charset="0"/>
              </a:rPr>
              <a:t>The number of </a:t>
            </a:r>
            <a:r>
              <a:rPr lang="en-IN" sz="1600" spc="-4" dirty="0" smtClean="0">
                <a:latin typeface="Arial" pitchFamily="34" charset="0"/>
                <a:cs typeface="Arial" pitchFamily="34" charset="0"/>
              </a:rPr>
              <a:t>available Ph.D. in </a:t>
            </a:r>
            <a:r>
              <a:rPr lang="en-IN" sz="1600" spc="-4" dirty="0">
                <a:latin typeface="Arial" pitchFamily="34" charset="0"/>
                <a:cs typeface="Arial" pitchFamily="34" charset="0"/>
              </a:rPr>
              <a:t>the department </a:t>
            </a:r>
            <a:r>
              <a:rPr lang="en-IN" sz="1600" spc="-4" dirty="0" smtClean="0">
                <a:latin typeface="Arial" pitchFamily="34" charset="0"/>
                <a:cs typeface="Arial" pitchFamily="34" charset="0"/>
              </a:rPr>
              <a:t>is </a:t>
            </a:r>
            <a:r>
              <a:rPr lang="en-IN" sz="1600" spc="-4" dirty="0">
                <a:latin typeface="Arial" pitchFamily="34" charset="0"/>
                <a:cs typeface="Arial" pitchFamily="34" charset="0"/>
              </a:rPr>
              <a:t>greater than or </a:t>
            </a:r>
            <a:r>
              <a:rPr lang="en-IN" sz="1600" spc="-4" dirty="0" smtClean="0">
                <a:latin typeface="Arial" pitchFamily="34" charset="0"/>
                <a:cs typeface="Arial" pitchFamily="34" charset="0"/>
              </a:rPr>
              <a:t>equal  </a:t>
            </a:r>
            <a:r>
              <a:rPr lang="en-IN" sz="1600" spc="-4" dirty="0">
                <a:latin typeface="Arial" pitchFamily="34" charset="0"/>
                <a:cs typeface="Arial" pitchFamily="34" charset="0"/>
              </a:rPr>
              <a:t>to  </a:t>
            </a:r>
            <a:r>
              <a:rPr lang="en-IN" sz="1600" spc="-4" dirty="0" smtClean="0">
                <a:latin typeface="Arial" pitchFamily="34" charset="0"/>
                <a:cs typeface="Arial" pitchFamily="34" charset="0"/>
              </a:rPr>
              <a:t>30</a:t>
            </a:r>
            <a:r>
              <a:rPr lang="en-IN" sz="1600" spc="-4" dirty="0">
                <a:latin typeface="Arial" pitchFamily="34" charset="0"/>
                <a:cs typeface="Arial" pitchFamily="34" charset="0"/>
              </a:rPr>
              <a:t>%  of </a:t>
            </a:r>
            <a:r>
              <a:rPr lang="en-IN" sz="1600" spc="-4" dirty="0" smtClean="0">
                <a:latin typeface="Arial" pitchFamily="34" charset="0"/>
                <a:cs typeface="Arial" pitchFamily="34" charset="0"/>
              </a:rPr>
              <a:t>the  </a:t>
            </a:r>
            <a:r>
              <a:rPr lang="en-IN" sz="1600" spc="-4" dirty="0">
                <a:latin typeface="Arial" pitchFamily="34" charset="0"/>
                <a:cs typeface="Arial" pitchFamily="34" charset="0"/>
              </a:rPr>
              <a:t>required  number  of  faculty </a:t>
            </a:r>
            <a:r>
              <a:rPr lang="en-IN" sz="1600" spc="-4" dirty="0" smtClean="0">
                <a:latin typeface="Arial" pitchFamily="34" charset="0"/>
                <a:cs typeface="Arial" pitchFamily="34" charset="0"/>
              </a:rPr>
              <a:t>averaged for previous  </a:t>
            </a:r>
            <a:r>
              <a:rPr lang="en-IN" sz="1600" spc="-4" dirty="0">
                <a:latin typeface="Arial" pitchFamily="34" charset="0"/>
                <a:cs typeface="Arial" pitchFamily="34" charset="0"/>
              </a:rPr>
              <a:t>two </a:t>
            </a:r>
            <a:r>
              <a:rPr lang="en-IN" sz="1600" spc="-4" dirty="0" smtClean="0">
                <a:latin typeface="Arial" pitchFamily="34" charset="0"/>
                <a:cs typeface="Arial" pitchFamily="34" charset="0"/>
              </a:rPr>
              <a:t>academic </a:t>
            </a:r>
            <a:r>
              <a:rPr lang="en-IN" sz="1600" spc="-4" dirty="0">
                <a:latin typeface="Arial" pitchFamily="34" charset="0"/>
                <a:cs typeface="Arial" pitchFamily="34" charset="0"/>
              </a:rPr>
              <a:t>years </a:t>
            </a:r>
            <a:r>
              <a:rPr lang="en-IN" sz="1600" spc="-4" dirty="0" smtClean="0">
                <a:latin typeface="Arial" pitchFamily="34" charset="0"/>
                <a:cs typeface="Arial" pitchFamily="34" charset="0"/>
              </a:rPr>
              <a:t>including </a:t>
            </a:r>
            <a:r>
              <a:rPr lang="en-IN" sz="1600" spc="-4" dirty="0">
                <a:latin typeface="Arial" pitchFamily="34" charset="0"/>
                <a:cs typeface="Arial" pitchFamily="34" charset="0"/>
              </a:rPr>
              <a:t>current academic </a:t>
            </a:r>
            <a:r>
              <a:rPr lang="en-IN" sz="1600" spc="-4" dirty="0" smtClean="0">
                <a:latin typeface="Arial" pitchFamily="34" charset="0"/>
                <a:cs typeface="Arial" pitchFamily="34" charset="0"/>
              </a:rPr>
              <a:t>year</a:t>
            </a:r>
          </a:p>
          <a:p>
            <a:pPr algn="just"/>
            <a:r>
              <a:rPr lang="en-IN" sz="1600" spc="-4" dirty="0">
                <a:latin typeface="Arial" pitchFamily="34" charset="0"/>
                <a:cs typeface="Arial" pitchFamily="34" charset="0"/>
              </a:rPr>
              <a:t>Admissions in the UG program at the program level are more than or equal to 75% while at the institute level, the admissions are more than or equal to 50%, averaged for previous three academic years including Current Academic Year</a:t>
            </a:r>
          </a:p>
          <a:p>
            <a:pPr marL="300552" marR="4453" indent="-300552" algn="just">
              <a:spcBef>
                <a:spcPts val="83"/>
              </a:spcBef>
            </a:pPr>
            <a:r>
              <a:rPr lang="en-IN" sz="1600" spc="-4" dirty="0">
                <a:latin typeface="Arial" pitchFamily="34" charset="0"/>
                <a:cs typeface="Arial" pitchFamily="34" charset="0"/>
              </a:rPr>
              <a:t>Faculty Student Ratio in the department </a:t>
            </a:r>
            <a:r>
              <a:rPr lang="en-IN" sz="1600" spc="-4" dirty="0" smtClean="0">
                <a:latin typeface="Arial" pitchFamily="34" charset="0"/>
                <a:cs typeface="Arial" pitchFamily="34" charset="0"/>
              </a:rPr>
              <a:t>is less than </a:t>
            </a:r>
            <a:r>
              <a:rPr lang="en-IN" sz="1600" spc="-4" dirty="0">
                <a:latin typeface="Arial" pitchFamily="34" charset="0"/>
                <a:cs typeface="Arial" pitchFamily="34" charset="0"/>
              </a:rPr>
              <a:t>or equal to 1:15 </a:t>
            </a:r>
            <a:r>
              <a:rPr lang="en-IN" sz="1600" spc="-4" dirty="0" smtClean="0">
                <a:latin typeface="Arial" pitchFamily="34" charset="0"/>
                <a:cs typeface="Arial" pitchFamily="34" charset="0"/>
              </a:rPr>
              <a:t>averaged for  the previous  </a:t>
            </a:r>
            <a:r>
              <a:rPr lang="en-IN" sz="1600" spc="-4" dirty="0">
                <a:latin typeface="Arial" pitchFamily="34" charset="0"/>
                <a:cs typeface="Arial" pitchFamily="34" charset="0"/>
              </a:rPr>
              <a:t>three  academic  years  including  current </a:t>
            </a:r>
            <a:r>
              <a:rPr lang="en-IN" sz="1600" spc="-4" dirty="0" smtClean="0">
                <a:latin typeface="Arial" pitchFamily="34" charset="0"/>
                <a:cs typeface="Arial" pitchFamily="34" charset="0"/>
              </a:rPr>
              <a:t>academic year.</a:t>
            </a:r>
          </a:p>
          <a:p>
            <a:pPr algn="just"/>
            <a:r>
              <a:rPr lang="en-IN" sz="1600" spc="-4" dirty="0">
                <a:latin typeface="Arial" pitchFamily="34" charset="0"/>
                <a:cs typeface="Arial" pitchFamily="34" charset="0"/>
              </a:rPr>
              <a:t>At least 2 Professors or 1 Professor and 1 Associate Professor (on a full -time/regular basis) with Ph.D. Degree are available in the concerned department for previous two academic years including current academic year</a:t>
            </a:r>
            <a:r>
              <a:rPr lang="en-IN" sz="1600" spc="-4" dirty="0" smtClean="0">
                <a:latin typeface="Arial" pitchFamily="34" charset="0"/>
                <a:cs typeface="Arial" pitchFamily="34" charset="0"/>
              </a:rPr>
              <a:t>.</a:t>
            </a:r>
          </a:p>
          <a:p>
            <a:pPr algn="just"/>
            <a:r>
              <a:rPr lang="en-IN" sz="1600" dirty="0">
                <a:latin typeface="Arial" pitchFamily="34" charset="0"/>
                <a:cs typeface="Arial" pitchFamily="34" charset="0"/>
              </a:rPr>
              <a:t>The placement ratio (Placement + higher studies) is greater than or equal to 40% averaged for the previous three academic years</a:t>
            </a:r>
          </a:p>
          <a:p>
            <a:pPr algn="just"/>
            <a:r>
              <a:rPr lang="en-IN" sz="1600" spc="-4" dirty="0" smtClean="0">
                <a:latin typeface="Arial" pitchFamily="34" charset="0"/>
                <a:cs typeface="Arial" pitchFamily="34" charset="0"/>
              </a:rPr>
              <a:t>The </a:t>
            </a:r>
            <a:r>
              <a:rPr lang="en-IN" sz="1600" spc="-4" dirty="0">
                <a:latin typeface="Arial" pitchFamily="34" charset="0"/>
                <a:cs typeface="Arial" pitchFamily="34" charset="0"/>
              </a:rPr>
              <a:t>HOD of the  program  under  consideration possesses  Ph.D. Degree.</a:t>
            </a:r>
          </a:p>
          <a:p>
            <a:pPr marL="300552" marR="4453" indent="-300552" algn="just">
              <a:spcBef>
                <a:spcPts val="83"/>
              </a:spcBef>
            </a:pPr>
            <a:endParaRPr sz="1600" spc="-4" dirty="0">
              <a:latin typeface="Arial" pitchFamily="34" charset="0"/>
              <a:cs typeface="Arial" pitchFamily="34" charset="0"/>
            </a:endParaRPr>
          </a:p>
        </p:txBody>
      </p:sp>
    </p:spTree>
    <p:extLst>
      <p:ext uri="{BB962C8B-B14F-4D97-AF65-F5344CB8AC3E}">
        <p14:creationId xmlns:p14="http://schemas.microsoft.com/office/powerpoint/2010/main" val="2141764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smtClean="0">
                <a:latin typeface="Bookman Old Style" panose="02050604050505020204" pitchFamily="18" charset="0"/>
              </a:rPr>
              <a:t>ABOUT NBA</a:t>
            </a:r>
            <a:endParaRPr lang="en-US" sz="4000" b="1" u="sng" dirty="0">
              <a:latin typeface="Bookman Old Style" panose="02050604050505020204" pitchFamily="18" charset="0"/>
            </a:endParaRP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smtClean="0">
                <a:latin typeface="Bookman Old Style" panose="02050604050505020204" pitchFamily="18" charset="0"/>
              </a:rPr>
              <a:t>Established in the year 1994 under Section 10 </a:t>
            </a:r>
            <a:r>
              <a:rPr lang="en-IN" sz="2000" dirty="0">
                <a:latin typeface="Bookman Old Style" panose="02050604050505020204" pitchFamily="18" charset="0"/>
              </a:rPr>
              <a:t>(u</a:t>
            </a:r>
            <a:r>
              <a:rPr lang="en-IN" sz="2000" dirty="0" smtClean="0">
                <a:latin typeface="Bookman Old Style" panose="02050604050505020204" pitchFamily="18" charset="0"/>
              </a:rPr>
              <a:t>) of </a:t>
            </a:r>
            <a:r>
              <a:rPr lang="en-IN" sz="2000" dirty="0">
                <a:latin typeface="Bookman Old Style" panose="02050604050505020204" pitchFamily="18" charset="0"/>
              </a:rPr>
              <a:t>AICTE </a:t>
            </a:r>
            <a:r>
              <a:rPr lang="en-IN" sz="2000" dirty="0" smtClean="0">
                <a:latin typeface="Bookman Old Style" panose="02050604050505020204" pitchFamily="18" charset="0"/>
              </a:rPr>
              <a:t>Act.</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became Autonomous in January 2010 and in </a:t>
            </a:r>
            <a:r>
              <a:rPr lang="en-IN" sz="2000" dirty="0">
                <a:latin typeface="Bookman Old Style" panose="02050604050505020204" pitchFamily="18" charset="0"/>
              </a:rPr>
              <a:t>April 2013 the Memorandum of Association and Rules of NBA were amended to make it completely independent of AICTE, administratively as well as financially. </a:t>
            </a:r>
            <a:endParaRPr lang="en-IN" sz="2000" dirty="0" smtClean="0">
              <a:latin typeface="Bookman Old Style" panose="02050604050505020204" pitchFamily="18" charset="0"/>
            </a:endParaRP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now independent </a:t>
            </a:r>
            <a:r>
              <a:rPr lang="en-IN" sz="2000" dirty="0">
                <a:latin typeface="Bookman Old Style" panose="02050604050505020204" pitchFamily="18" charset="0"/>
              </a:rPr>
              <a:t>in its </a:t>
            </a:r>
            <a:r>
              <a:rPr lang="en-IN" sz="2000" dirty="0" smtClean="0">
                <a:latin typeface="Bookman Old Style" panose="02050604050505020204" pitchFamily="18" charset="0"/>
              </a:rPr>
              <a:t>functioning</a:t>
            </a:r>
            <a:r>
              <a:rPr lang="en-IN" sz="2000" dirty="0">
                <a:latin typeface="Bookman Old Style" panose="02050604050505020204" pitchFamily="18" charset="0"/>
              </a:rPr>
              <a:t>:</a:t>
            </a:r>
            <a:r>
              <a:rPr lang="en-IN" sz="2000" dirty="0" smtClean="0">
                <a:latin typeface="Bookman Old Style" panose="02050604050505020204" pitchFamily="18" charset="0"/>
              </a:rPr>
              <a:t> </a:t>
            </a:r>
            <a:r>
              <a:rPr lang="en-IN" sz="2000" dirty="0">
                <a:latin typeface="Bookman Old Style" panose="02050604050505020204" pitchFamily="18" charset="0"/>
              </a:rPr>
              <a:t>decision making as well as </a:t>
            </a:r>
            <a:r>
              <a:rPr lang="en-IN" sz="2000" dirty="0" smtClean="0">
                <a:latin typeface="Bookman Old Style" panose="02050604050505020204" pitchFamily="18" charset="0"/>
              </a:rPr>
              <a:t>financially.</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Does not receive </a:t>
            </a:r>
            <a:r>
              <a:rPr lang="en-IN" sz="2000" dirty="0">
                <a:latin typeface="Bookman Old Style" panose="02050604050505020204" pitchFamily="18" charset="0"/>
              </a:rPr>
              <a:t>any grant </a:t>
            </a:r>
            <a:r>
              <a:rPr lang="en-IN" sz="2000" dirty="0" smtClean="0">
                <a:latin typeface="Bookman Old Style" panose="02050604050505020204" pitchFamily="18" charset="0"/>
              </a:rPr>
              <a:t>either from </a:t>
            </a:r>
            <a:r>
              <a:rPr lang="en-IN" sz="2000" dirty="0">
                <a:latin typeface="Bookman Old Style" panose="02050604050505020204" pitchFamily="18" charset="0"/>
              </a:rPr>
              <a:t>the </a:t>
            </a:r>
            <a:r>
              <a:rPr lang="en-IN" sz="2000" dirty="0" smtClean="0">
                <a:latin typeface="Bookman Old Style" panose="02050604050505020204" pitchFamily="18" charset="0"/>
              </a:rPr>
              <a:t>government or from any regulatory body of </a:t>
            </a:r>
            <a:r>
              <a:rPr lang="en-IN" sz="2000" dirty="0">
                <a:latin typeface="Bookman Old Style" panose="02050604050505020204" pitchFamily="18" charset="0"/>
              </a:rPr>
              <a:t>technical and higher education. </a:t>
            </a:r>
            <a:endParaRPr lang="en-IN" sz="2000" dirty="0" smtClean="0">
              <a:latin typeface="Bookman Old Style" panose="02050604050505020204" pitchFamily="18" charset="0"/>
            </a:endParaRPr>
          </a:p>
          <a:p>
            <a:pPr marL="109728" indent="0" algn="just">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639601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415304" cy="6214940"/>
          </a:xfrm>
          <a:prstGeom prst="rect">
            <a:avLst/>
          </a:prstGeom>
        </p:spPr>
        <p:txBody>
          <a:bodyPr vert="horz" wrap="square" lIns="0" tIns="10574" rIns="0" bIns="0" rtlCol="0">
            <a:spAutoFit/>
          </a:bodyPr>
          <a:lstStyle/>
          <a:p>
            <a:pPr marL="0" indent="0">
              <a:buNone/>
            </a:pPr>
            <a:r>
              <a:rPr lang="en-IN" sz="2400" b="1" dirty="0"/>
              <a:t>Provisional Accreditation 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lnSpc>
                <a:spcPct val="150000"/>
              </a:lnSpc>
              <a:spcBef>
                <a:spcPts val="83"/>
              </a:spcBef>
            </a:pPr>
            <a:r>
              <a:rPr lang="en-IN" sz="1800" spc="-4" dirty="0">
                <a:latin typeface="Arial" pitchFamily="34" charset="0"/>
                <a:cs typeface="Arial" pitchFamily="34" charset="0"/>
              </a:rPr>
              <a:t>The  score  for  the  program  </a:t>
            </a:r>
            <a:r>
              <a:rPr lang="en-IN" sz="1800" spc="-4" dirty="0" smtClean="0">
                <a:latin typeface="Arial" pitchFamily="34" charset="0"/>
                <a:cs typeface="Arial" pitchFamily="34" charset="0"/>
              </a:rPr>
              <a:t>is greater  </a:t>
            </a:r>
            <a:r>
              <a:rPr lang="en-IN" sz="1800" spc="-4" dirty="0">
                <a:latin typeface="Arial" pitchFamily="34" charset="0"/>
                <a:cs typeface="Arial" pitchFamily="34" charset="0"/>
              </a:rPr>
              <a:t>than  or  equal  to  600  </a:t>
            </a:r>
            <a:r>
              <a:rPr lang="en-IN" sz="1800" spc="-4" dirty="0" smtClean="0">
                <a:latin typeface="Arial" pitchFamily="34" charset="0"/>
                <a:cs typeface="Arial" pitchFamily="34" charset="0"/>
              </a:rPr>
              <a:t>points with </a:t>
            </a:r>
            <a:r>
              <a:rPr lang="en-IN" sz="1800" spc="-4" dirty="0">
                <a:latin typeface="Arial" pitchFamily="34" charset="0"/>
                <a:cs typeface="Arial" pitchFamily="34" charset="0"/>
              </a:rPr>
              <a:t>minimum 40% marks in Criterion V </a:t>
            </a:r>
            <a:r>
              <a:rPr lang="en-IN" sz="1800" spc="-4" dirty="0" smtClean="0">
                <a:latin typeface="Arial" pitchFamily="34" charset="0"/>
                <a:cs typeface="Arial" pitchFamily="34" charset="0"/>
              </a:rPr>
              <a:t>(Faculty </a:t>
            </a:r>
            <a:r>
              <a:rPr lang="en-IN" sz="1800" spc="-4" dirty="0">
                <a:latin typeface="Arial" pitchFamily="34" charset="0"/>
                <a:cs typeface="Arial" pitchFamily="34" charset="0"/>
              </a:rPr>
              <a:t>Information and </a:t>
            </a:r>
            <a:r>
              <a:rPr lang="en-IN" sz="1800" spc="-4" dirty="0" smtClean="0">
                <a:latin typeface="Arial" pitchFamily="34" charset="0"/>
                <a:cs typeface="Arial" pitchFamily="34" charset="0"/>
              </a:rPr>
              <a:t>Contributions)</a:t>
            </a:r>
            <a:r>
              <a:rPr lang="en-IN" sz="1800" dirty="0" smtClean="0">
                <a:latin typeface="Arial" pitchFamily="34" charset="0"/>
                <a:cs typeface="Arial" pitchFamily="34" charset="0"/>
              </a:rPr>
              <a:t>.</a:t>
            </a:r>
          </a:p>
          <a:p>
            <a:pPr marL="300552" marR="4453" indent="-300552" algn="just">
              <a:lnSpc>
                <a:spcPct val="150000"/>
              </a:lnSpc>
              <a:spcBef>
                <a:spcPts val="83"/>
              </a:spcBef>
            </a:pPr>
            <a:r>
              <a:rPr lang="en-IN" sz="1800" spc="-4" dirty="0">
                <a:latin typeface="Arial" pitchFamily="34" charset="0"/>
                <a:cs typeface="Arial" pitchFamily="34" charset="0"/>
              </a:rPr>
              <a:t>At least one Professor or one Associate Professor with Ph.D. degree (on   a   full -time/regular   basis)   is   available in   the   respective </a:t>
            </a:r>
            <a:r>
              <a:rPr lang="en-IN" sz="1800" spc="-4" dirty="0" smtClean="0">
                <a:latin typeface="Arial" pitchFamily="34" charset="0"/>
                <a:cs typeface="Arial" pitchFamily="34" charset="0"/>
              </a:rPr>
              <a:t>Department for  previous two  </a:t>
            </a:r>
            <a:r>
              <a:rPr lang="en-IN" sz="1800" spc="-4" dirty="0">
                <a:latin typeface="Arial" pitchFamily="34" charset="0"/>
                <a:cs typeface="Arial" pitchFamily="34" charset="0"/>
              </a:rPr>
              <a:t>academic  years  including  current </a:t>
            </a:r>
            <a:r>
              <a:rPr lang="en-IN" sz="1800" spc="-4" dirty="0" smtClean="0">
                <a:latin typeface="Arial" pitchFamily="34" charset="0"/>
                <a:cs typeface="Arial" pitchFamily="34" charset="0"/>
              </a:rPr>
              <a:t>academic </a:t>
            </a:r>
            <a:r>
              <a:rPr lang="en-IN" sz="1800" spc="-4" dirty="0">
                <a:latin typeface="Arial" pitchFamily="34" charset="0"/>
                <a:cs typeface="Arial" pitchFamily="34" charset="0"/>
              </a:rPr>
              <a:t>year </a:t>
            </a:r>
            <a:endParaRPr lang="en-IN" sz="1800" spc="-4" dirty="0" smtClean="0">
              <a:latin typeface="Arial" pitchFamily="34" charset="0"/>
              <a:cs typeface="Arial" pitchFamily="34" charset="0"/>
            </a:endParaRPr>
          </a:p>
          <a:p>
            <a:pPr marL="300552" marR="4453" indent="-300552" algn="just">
              <a:lnSpc>
                <a:spcPct val="150000"/>
              </a:lnSpc>
              <a:spcBef>
                <a:spcPts val="83"/>
              </a:spcBef>
            </a:pPr>
            <a:r>
              <a:rPr lang="en-IN" sz="1800" spc="-4" dirty="0">
                <a:latin typeface="Arial" pitchFamily="34" charset="0"/>
                <a:cs typeface="Arial" pitchFamily="34" charset="0"/>
              </a:rPr>
              <a:t>The </a:t>
            </a:r>
            <a:r>
              <a:rPr lang="en-IN" sz="1800" spc="-4" dirty="0" smtClean="0">
                <a:latin typeface="Arial" pitchFamily="34" charset="0"/>
                <a:cs typeface="Arial" pitchFamily="34" charset="0"/>
              </a:rPr>
              <a:t>student </a:t>
            </a:r>
            <a:r>
              <a:rPr lang="en-IN" sz="1800" spc="-4" dirty="0">
                <a:latin typeface="Arial" pitchFamily="34" charset="0"/>
                <a:cs typeface="Arial" pitchFamily="34" charset="0"/>
              </a:rPr>
              <a:t>faculty  ratio in the </a:t>
            </a:r>
            <a:r>
              <a:rPr lang="en-IN" sz="1800" spc="-4" dirty="0" smtClean="0">
                <a:latin typeface="Arial" pitchFamily="34" charset="0"/>
                <a:cs typeface="Arial" pitchFamily="34" charset="0"/>
              </a:rPr>
              <a:t>department under </a:t>
            </a:r>
            <a:r>
              <a:rPr lang="en-IN" sz="1800" spc="-4" dirty="0">
                <a:latin typeface="Arial" pitchFamily="34" charset="0"/>
                <a:cs typeface="Arial" pitchFamily="34" charset="0"/>
              </a:rPr>
              <a:t>consideration is </a:t>
            </a:r>
            <a:r>
              <a:rPr lang="en-IN" sz="1800" spc="-4" dirty="0" smtClean="0">
                <a:latin typeface="Arial" pitchFamily="34" charset="0"/>
                <a:cs typeface="Arial" pitchFamily="34" charset="0"/>
              </a:rPr>
              <a:t>less than  </a:t>
            </a:r>
            <a:r>
              <a:rPr lang="en-IN" sz="1800" spc="-4" dirty="0">
                <a:latin typeface="Arial" pitchFamily="34" charset="0"/>
                <a:cs typeface="Arial" pitchFamily="34" charset="0"/>
              </a:rPr>
              <a:t>or  equal  to  </a:t>
            </a:r>
            <a:r>
              <a:rPr lang="en-IN" sz="1800" spc="-4" dirty="0" smtClean="0">
                <a:latin typeface="Arial" pitchFamily="34" charset="0"/>
                <a:cs typeface="Arial" pitchFamily="34" charset="0"/>
              </a:rPr>
              <a:t>1:25  </a:t>
            </a:r>
            <a:r>
              <a:rPr lang="en-IN" sz="1800" spc="-4" dirty="0">
                <a:latin typeface="Arial" pitchFamily="34" charset="0"/>
                <a:cs typeface="Arial" pitchFamily="34" charset="0"/>
              </a:rPr>
              <a:t>averaged </a:t>
            </a:r>
            <a:r>
              <a:rPr lang="en-IN" sz="1800" spc="-4" dirty="0" smtClean="0">
                <a:latin typeface="Arial" pitchFamily="34" charset="0"/>
                <a:cs typeface="Arial" pitchFamily="34" charset="0"/>
              </a:rPr>
              <a:t>for  </a:t>
            </a:r>
            <a:r>
              <a:rPr lang="en-IN" sz="1800" spc="-4" dirty="0">
                <a:latin typeface="Arial" pitchFamily="34" charset="0"/>
                <a:cs typeface="Arial" pitchFamily="34" charset="0"/>
              </a:rPr>
              <a:t>previous </a:t>
            </a:r>
            <a:r>
              <a:rPr lang="en-IN" sz="1800" spc="-4" dirty="0" smtClean="0">
                <a:latin typeface="Arial" pitchFamily="34" charset="0"/>
                <a:cs typeface="Arial" pitchFamily="34" charset="0"/>
              </a:rPr>
              <a:t>three  </a:t>
            </a:r>
            <a:r>
              <a:rPr lang="en-IN" sz="1800" spc="-4" dirty="0">
                <a:latin typeface="Arial" pitchFamily="34" charset="0"/>
                <a:cs typeface="Arial" pitchFamily="34" charset="0"/>
              </a:rPr>
              <a:t>academic </a:t>
            </a:r>
            <a:r>
              <a:rPr lang="en-IN" sz="1800" spc="-4" dirty="0" smtClean="0">
                <a:latin typeface="Arial" pitchFamily="34" charset="0"/>
                <a:cs typeface="Arial" pitchFamily="34" charset="0"/>
              </a:rPr>
              <a:t>years </a:t>
            </a:r>
            <a:r>
              <a:rPr lang="en-IN" sz="1800" spc="-4" dirty="0">
                <a:latin typeface="Arial" pitchFamily="34" charset="0"/>
                <a:cs typeface="Arial" pitchFamily="34" charset="0"/>
              </a:rPr>
              <a:t>including current academic </a:t>
            </a:r>
            <a:r>
              <a:rPr lang="en-IN" sz="1800" spc="-4" dirty="0" smtClean="0">
                <a:latin typeface="Arial" pitchFamily="34" charset="0"/>
                <a:cs typeface="Arial" pitchFamily="34" charset="0"/>
              </a:rPr>
              <a:t>year</a:t>
            </a:r>
          </a:p>
          <a:p>
            <a:pPr marL="300552" marR="4453" indent="-300552" algn="just">
              <a:lnSpc>
                <a:spcPct val="150000"/>
              </a:lnSpc>
              <a:spcBef>
                <a:spcPts val="83"/>
              </a:spcBef>
            </a:pPr>
            <a:r>
              <a:rPr lang="en-IN" sz="1800" spc="-4" dirty="0">
                <a:latin typeface="Arial" pitchFamily="34" charset="0"/>
                <a:cs typeface="Arial" pitchFamily="34" charset="0"/>
              </a:rPr>
              <a:t>The number of </a:t>
            </a:r>
            <a:r>
              <a:rPr lang="en-IN" sz="1800" spc="-4" dirty="0" smtClean="0">
                <a:latin typeface="Arial" pitchFamily="34" charset="0"/>
                <a:cs typeface="Arial" pitchFamily="34" charset="0"/>
              </a:rPr>
              <a:t>available Ph.D. in </a:t>
            </a:r>
            <a:r>
              <a:rPr lang="en-IN" sz="1800" spc="-4" dirty="0">
                <a:latin typeface="Arial" pitchFamily="34" charset="0"/>
                <a:cs typeface="Arial" pitchFamily="34" charset="0"/>
              </a:rPr>
              <a:t>the </a:t>
            </a:r>
            <a:r>
              <a:rPr lang="en-IN" sz="1800" spc="-4" dirty="0" smtClean="0">
                <a:latin typeface="Arial" pitchFamily="34" charset="0"/>
                <a:cs typeface="Arial" pitchFamily="34" charset="0"/>
              </a:rPr>
              <a:t>department is greater </a:t>
            </a:r>
            <a:r>
              <a:rPr lang="en-IN" sz="1800" spc="-4" dirty="0">
                <a:latin typeface="Arial" pitchFamily="34" charset="0"/>
                <a:cs typeface="Arial" pitchFamily="34" charset="0"/>
              </a:rPr>
              <a:t>than or </a:t>
            </a:r>
            <a:r>
              <a:rPr lang="en-IN" sz="1800" spc="-4" dirty="0" smtClean="0">
                <a:latin typeface="Arial" pitchFamily="34" charset="0"/>
                <a:cs typeface="Arial" pitchFamily="34" charset="0"/>
              </a:rPr>
              <a:t>equal  </a:t>
            </a:r>
            <a:r>
              <a:rPr lang="en-IN" sz="1800" spc="-4" dirty="0">
                <a:latin typeface="Arial" pitchFamily="34" charset="0"/>
                <a:cs typeface="Arial" pitchFamily="34" charset="0"/>
              </a:rPr>
              <a:t>to  10%  of </a:t>
            </a:r>
            <a:r>
              <a:rPr lang="en-IN" sz="1800" spc="-4" dirty="0" smtClean="0">
                <a:latin typeface="Arial" pitchFamily="34" charset="0"/>
                <a:cs typeface="Arial" pitchFamily="34" charset="0"/>
              </a:rPr>
              <a:t>the  </a:t>
            </a:r>
            <a:r>
              <a:rPr lang="en-IN" sz="1800" spc="-4" dirty="0">
                <a:latin typeface="Arial" pitchFamily="34" charset="0"/>
                <a:cs typeface="Arial" pitchFamily="34" charset="0"/>
              </a:rPr>
              <a:t>required  number  of  faculty </a:t>
            </a:r>
            <a:r>
              <a:rPr lang="en-IN" sz="1800" spc="-4" dirty="0" smtClean="0">
                <a:latin typeface="Arial" pitchFamily="34" charset="0"/>
                <a:cs typeface="Arial" pitchFamily="34" charset="0"/>
              </a:rPr>
              <a:t>averaged </a:t>
            </a:r>
            <a:r>
              <a:rPr lang="en-IN" sz="1800" spc="-4" dirty="0">
                <a:latin typeface="Arial" pitchFamily="34" charset="0"/>
                <a:cs typeface="Arial" pitchFamily="34" charset="0"/>
              </a:rPr>
              <a:t>for </a:t>
            </a:r>
            <a:r>
              <a:rPr lang="en-IN" sz="1800" spc="-4" dirty="0" smtClean="0">
                <a:latin typeface="Arial" pitchFamily="34" charset="0"/>
                <a:cs typeface="Arial" pitchFamily="34" charset="0"/>
              </a:rPr>
              <a:t>previous  </a:t>
            </a:r>
            <a:r>
              <a:rPr lang="en-IN" sz="1800" spc="-4" dirty="0">
                <a:latin typeface="Arial" pitchFamily="34" charset="0"/>
                <a:cs typeface="Arial" pitchFamily="34" charset="0"/>
              </a:rPr>
              <a:t>two </a:t>
            </a:r>
            <a:r>
              <a:rPr lang="en-IN" sz="1800" spc="-4" dirty="0" smtClean="0">
                <a:latin typeface="Arial" pitchFamily="34" charset="0"/>
                <a:cs typeface="Arial" pitchFamily="34" charset="0"/>
              </a:rPr>
              <a:t>academic </a:t>
            </a:r>
            <a:r>
              <a:rPr lang="en-IN" sz="1800" spc="-4" dirty="0">
                <a:latin typeface="Arial" pitchFamily="34" charset="0"/>
                <a:cs typeface="Arial" pitchFamily="34" charset="0"/>
              </a:rPr>
              <a:t>years including current academic </a:t>
            </a:r>
            <a:r>
              <a:rPr lang="en-IN" sz="1800" spc="-4" dirty="0" smtClean="0">
                <a:latin typeface="Arial" pitchFamily="34" charset="0"/>
                <a:cs typeface="Arial" pitchFamily="34" charset="0"/>
              </a:rPr>
              <a:t>year</a:t>
            </a:r>
          </a:p>
          <a:p>
            <a:pPr marL="300552" marR="4453" indent="-300552" algn="just">
              <a:lnSpc>
                <a:spcPct val="150000"/>
              </a:lnSpc>
              <a:spcBef>
                <a:spcPts val="83"/>
              </a:spcBef>
            </a:pPr>
            <a:r>
              <a:rPr lang="en-IN" sz="1800" spc="-4" dirty="0" smtClean="0">
                <a:latin typeface="Arial" pitchFamily="34" charset="0"/>
                <a:cs typeface="Arial" pitchFamily="34" charset="0"/>
              </a:rPr>
              <a:t>The </a:t>
            </a:r>
            <a:r>
              <a:rPr lang="en-IN" sz="1800" spc="-4" dirty="0">
                <a:latin typeface="Arial" pitchFamily="34" charset="0"/>
                <a:cs typeface="Arial" pitchFamily="34" charset="0"/>
              </a:rPr>
              <a:t>placement </a:t>
            </a:r>
            <a:r>
              <a:rPr lang="en-IN" sz="1800" spc="-4" dirty="0" smtClean="0">
                <a:latin typeface="Arial" pitchFamily="34" charset="0"/>
                <a:cs typeface="Arial" pitchFamily="34" charset="0"/>
              </a:rPr>
              <a:t>ratio (Placement </a:t>
            </a:r>
            <a:r>
              <a:rPr lang="en-IN" sz="1800" spc="-4" dirty="0">
                <a:latin typeface="Arial" pitchFamily="34" charset="0"/>
                <a:cs typeface="Arial" pitchFamily="34" charset="0"/>
              </a:rPr>
              <a:t>+ higher studies) is </a:t>
            </a:r>
            <a:r>
              <a:rPr lang="en-IN" sz="1800" spc="-4" dirty="0" smtClean="0">
                <a:latin typeface="Arial" pitchFamily="34" charset="0"/>
                <a:cs typeface="Arial" pitchFamily="34" charset="0"/>
              </a:rPr>
              <a:t>greater </a:t>
            </a:r>
            <a:r>
              <a:rPr lang="en-IN" sz="1800" spc="-4" dirty="0">
                <a:latin typeface="Arial" pitchFamily="34" charset="0"/>
                <a:cs typeface="Arial" pitchFamily="34" charset="0"/>
              </a:rPr>
              <a:t>than or </a:t>
            </a:r>
            <a:r>
              <a:rPr lang="en-IN" sz="1800" spc="-4" dirty="0" smtClean="0">
                <a:latin typeface="Arial" pitchFamily="34" charset="0"/>
                <a:cs typeface="Arial" pitchFamily="34" charset="0"/>
              </a:rPr>
              <a:t>equal </a:t>
            </a:r>
            <a:r>
              <a:rPr lang="en-IN" sz="1800" spc="-4" dirty="0">
                <a:latin typeface="Arial" pitchFamily="34" charset="0"/>
                <a:cs typeface="Arial" pitchFamily="34" charset="0"/>
              </a:rPr>
              <a:t>to </a:t>
            </a:r>
            <a:r>
              <a:rPr lang="en-IN" sz="1800" spc="-4" dirty="0" smtClean="0">
                <a:latin typeface="Arial" pitchFamily="34" charset="0"/>
                <a:cs typeface="Arial" pitchFamily="34" charset="0"/>
              </a:rPr>
              <a:t>40% averaged over previous three </a:t>
            </a:r>
            <a:r>
              <a:rPr lang="en-IN" sz="1800" spc="-4" dirty="0">
                <a:latin typeface="Arial" pitchFamily="34" charset="0"/>
                <a:cs typeface="Arial" pitchFamily="34" charset="0"/>
              </a:rPr>
              <a:t>assessment </a:t>
            </a:r>
            <a:r>
              <a:rPr lang="en-IN" sz="1800" spc="-4" dirty="0" smtClean="0">
                <a:latin typeface="Arial" pitchFamily="34" charset="0"/>
                <a:cs typeface="Arial" pitchFamily="34" charset="0"/>
              </a:rPr>
              <a:t>years.</a:t>
            </a:r>
          </a:p>
        </p:txBody>
      </p:sp>
    </p:spTree>
    <p:extLst>
      <p:ext uri="{BB962C8B-B14F-4D97-AF65-F5344CB8AC3E}">
        <p14:creationId xmlns:p14="http://schemas.microsoft.com/office/powerpoint/2010/main" val="462265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a:t>
            </a:r>
            <a:r>
              <a:rPr lang="en-IN" sz="2000" spc="-4" dirty="0" smtClean="0">
                <a:latin typeface="Arial" pitchFamily="34" charset="0"/>
                <a:cs typeface="Arial" pitchFamily="34" charset="0"/>
              </a:rPr>
              <a:t>40</a:t>
            </a:r>
            <a:r>
              <a:rPr lang="en-IN" sz="2000" spc="-4" dirty="0">
                <a:latin typeface="Arial" pitchFamily="34" charset="0"/>
                <a:cs typeface="Arial" pitchFamily="34" charset="0"/>
              </a:rPr>
              <a:t>%  marks  in </a:t>
            </a:r>
            <a:r>
              <a:rPr lang="en-IN" sz="2000" spc="-4" dirty="0" smtClean="0">
                <a:latin typeface="Arial" pitchFamily="34" charset="0"/>
                <a:cs typeface="Arial" pitchFamily="34" charset="0"/>
              </a:rPr>
              <a:t>Faculty  </a:t>
            </a:r>
            <a:r>
              <a:rPr lang="en-IN" sz="2000" spc="-4" dirty="0">
                <a:latin typeface="Arial" pitchFamily="34" charset="0"/>
                <a:cs typeface="Arial" pitchFamily="34" charset="0"/>
              </a:rPr>
              <a:t>Information  and  Contributions  (Criterion  V)  or  fails  to  meet  the </a:t>
            </a:r>
            <a:r>
              <a:rPr lang="en-IN" sz="2000" spc="-4" dirty="0" smtClean="0">
                <a:latin typeface="Arial" pitchFamily="34" charset="0"/>
                <a:cs typeface="Arial" pitchFamily="34" charset="0"/>
              </a:rPr>
              <a:t>criteria  </a:t>
            </a:r>
            <a:r>
              <a:rPr lang="en-IN" sz="2000" spc="-4" dirty="0">
                <a:latin typeface="Arial" pitchFamily="34" charset="0"/>
                <a:cs typeface="Arial" pitchFamily="34" charset="0"/>
              </a:rPr>
              <a:t>for  award  of  provisional  accreditation </a:t>
            </a:r>
            <a:r>
              <a:rPr lang="en-IN" sz="2000" spc="-4" dirty="0" smtClean="0">
                <a:latin typeface="Arial" pitchFamily="34" charset="0"/>
                <a:cs typeface="Arial" pitchFamily="34" charset="0"/>
              </a:rPr>
              <a:t>for  </a:t>
            </a:r>
            <a:r>
              <a:rPr lang="en-IN" sz="2000" spc="-4" dirty="0">
                <a:latin typeface="Arial" pitchFamily="34" charset="0"/>
                <a:cs typeface="Arial" pitchFamily="34" charset="0"/>
              </a:rPr>
              <a:t>3  </a:t>
            </a:r>
            <a:r>
              <a:rPr lang="en-IN" sz="2000" spc="-4" dirty="0" smtClean="0">
                <a:latin typeface="Arial" pitchFamily="34" charset="0"/>
                <a:cs typeface="Arial" pitchFamily="34" charset="0"/>
              </a:rPr>
              <a:t>years,  </a:t>
            </a:r>
            <a:r>
              <a:rPr lang="en-IN" sz="2000" spc="-4" dirty="0">
                <a:latin typeface="Arial" pitchFamily="34" charset="0"/>
                <a:cs typeface="Arial" pitchFamily="34" charset="0"/>
              </a:rPr>
              <a:t>the  program </a:t>
            </a:r>
            <a:r>
              <a:rPr lang="en-IN" sz="2000" spc="-4" dirty="0" smtClean="0">
                <a:latin typeface="Arial" pitchFamily="34" charset="0"/>
                <a:cs typeface="Arial" pitchFamily="34" charset="0"/>
              </a:rPr>
              <a:t>will not </a:t>
            </a:r>
            <a:r>
              <a:rPr lang="en-IN" sz="2000" spc="-4" dirty="0">
                <a:latin typeface="Arial" pitchFamily="34" charset="0"/>
                <a:cs typeface="Arial" pitchFamily="34" charset="0"/>
              </a:rPr>
              <a:t>be considered for accreditation</a:t>
            </a:r>
            <a:endParaRPr sz="1600" dirty="0">
              <a:latin typeface="Times New Roman"/>
              <a:cs typeface="Times New Roman"/>
            </a:endParaRPr>
          </a:p>
        </p:txBody>
      </p:sp>
    </p:spTree>
    <p:extLst>
      <p:ext uri="{BB962C8B-B14F-4D97-AF65-F5344CB8AC3E}">
        <p14:creationId xmlns:p14="http://schemas.microsoft.com/office/powerpoint/2010/main" val="3759551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000" b="1" u="sng" dirty="0" smtClean="0">
                <a:latin typeface="Bookman Old Style" panose="02050604050505020204" pitchFamily="18" charset="0"/>
                <a:ea typeface="Calibri" panose="020F0502020204030204" pitchFamily="34" charset="0"/>
                <a:cs typeface="Mangal" panose="02040503050203030202" pitchFamily="18" charset="0"/>
              </a:rPr>
              <a:t>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404511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US" sz="1800" spc="-4" dirty="0" smtClean="0">
              <a:latin typeface="Arial" pitchFamily="34" charset="0"/>
              <a:cs typeface="Arial" pitchFamily="34" charset="0"/>
            </a:endParaRPr>
          </a:p>
          <a:p>
            <a:pPr marL="300552" marR="4453" indent="-300552" algn="just">
              <a:lnSpc>
                <a:spcPct val="150000"/>
              </a:lnSpc>
              <a:spcBef>
                <a:spcPts val="83"/>
              </a:spcBef>
            </a:pPr>
            <a:r>
              <a:rPr lang="en-IN" sz="1600" spc="-4" dirty="0" smtClean="0">
                <a:latin typeface="Arial" pitchFamily="34" charset="0"/>
                <a:cs typeface="Arial" pitchFamily="34" charset="0"/>
              </a:rPr>
              <a:t>Qualifying marks shall be greater than 375 with 60% in each criteria</a:t>
            </a:r>
          </a:p>
          <a:p>
            <a:pPr marL="300552" marR="4453" indent="-300552" algn="just">
              <a:lnSpc>
                <a:spcPct val="150000"/>
              </a:lnSpc>
              <a:spcBef>
                <a:spcPts val="83"/>
              </a:spcBef>
            </a:pPr>
            <a:r>
              <a:rPr lang="en-US" sz="1600" spc="-4" dirty="0" smtClean="0">
                <a:latin typeface="Arial" pitchFamily="34" charset="0"/>
                <a:cs typeface="Arial" pitchFamily="34" charset="0"/>
              </a:rPr>
              <a:t>Number of available Ph.D. in the department shall be greater than or equal to 30% of the required number of faculty averaged for previous two academic years including current academic year.</a:t>
            </a:r>
          </a:p>
          <a:p>
            <a:pPr marL="300552" marR="4453" indent="-300552" algn="just">
              <a:lnSpc>
                <a:spcPct val="150000"/>
              </a:lnSpc>
              <a:spcBef>
                <a:spcPts val="83"/>
              </a:spcBef>
            </a:pPr>
            <a:r>
              <a:rPr lang="en-US" sz="1600" spc="-4" dirty="0" smtClean="0">
                <a:latin typeface="Arial" pitchFamily="34" charset="0"/>
                <a:cs typeface="Arial" pitchFamily="34" charset="0"/>
              </a:rPr>
              <a:t>FSR in the department under consideration shall be better than or equal to 1:15 averaged for previous three academic years including current academic year. </a:t>
            </a:r>
          </a:p>
          <a:p>
            <a:pPr marL="300552" marR="4453" indent="-300552" algn="just">
              <a:lnSpc>
                <a:spcPct val="150000"/>
              </a:lnSpc>
              <a:spcBef>
                <a:spcPts val="83"/>
              </a:spcBef>
            </a:pPr>
            <a:r>
              <a:rPr lang="en-US" sz="1600" spc="-4" dirty="0" smtClean="0">
                <a:latin typeface="Arial" pitchFamily="34" charset="0"/>
                <a:cs typeface="Arial" pitchFamily="34" charset="0"/>
              </a:rPr>
              <a:t>At least one Professor and one Associate Professor with Ph.D. degree (on a full-time/ regular basis) having expertise in the domain of the program under consideration for previous two academic years including current academic year. </a:t>
            </a:r>
            <a:endParaRPr lang="en-IN" sz="1600" spc="-4" dirty="0" smtClean="0">
              <a:latin typeface="Arial" pitchFamily="34" charset="0"/>
              <a:cs typeface="Arial" pitchFamily="34" charset="0"/>
            </a:endParaRPr>
          </a:p>
        </p:txBody>
      </p:sp>
    </p:spTree>
    <p:extLst>
      <p:ext uri="{BB962C8B-B14F-4D97-AF65-F5344CB8AC3E}">
        <p14:creationId xmlns:p14="http://schemas.microsoft.com/office/powerpoint/2010/main" val="4192288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304800"/>
            <a:ext cx="8415304" cy="6243153"/>
          </a:xfrm>
          <a:prstGeom prst="rect">
            <a:avLst/>
          </a:prstGeom>
        </p:spPr>
        <p:txBody>
          <a:bodyPr vert="horz" wrap="square" lIns="0" tIns="10574" rIns="0" bIns="0" rtlCol="0">
            <a:spAutoFit/>
          </a:bodyPr>
          <a:lstStyle/>
          <a:p>
            <a:pPr marL="0" indent="0">
              <a:buNone/>
            </a:pPr>
            <a:r>
              <a:rPr lang="en-IN" sz="1800" b="1" dirty="0"/>
              <a:t>Provisional Accreditation for Three years will be accorded to a program </a:t>
            </a:r>
            <a:r>
              <a:rPr lang="en-IN" sz="1800" b="1" dirty="0" smtClean="0"/>
              <a:t>on </a:t>
            </a:r>
            <a:r>
              <a:rPr lang="en-IN" sz="1800" b="1" dirty="0"/>
              <a:t>fulfilment of the following requirements</a:t>
            </a:r>
            <a:r>
              <a:rPr lang="en-IN" sz="1800" b="1" dirty="0" smtClean="0"/>
              <a:t>:</a:t>
            </a:r>
            <a:r>
              <a:rPr sz="1400" spc="-4" dirty="0" smtClean="0">
                <a:latin typeface="Arial" pitchFamily="34" charset="0"/>
                <a:cs typeface="Arial" pitchFamily="34" charset="0"/>
              </a:rPr>
              <a:t> </a:t>
            </a:r>
            <a:endParaRPr lang="en-US" sz="1400" spc="-4" dirty="0">
              <a:latin typeface="Arial" pitchFamily="34" charset="0"/>
              <a:cs typeface="Arial" pitchFamily="34" charset="0"/>
            </a:endParaRPr>
          </a:p>
          <a:p>
            <a:pPr marL="300552" marR="4453" indent="-300552" algn="just">
              <a:lnSpc>
                <a:spcPct val="200000"/>
              </a:lnSpc>
              <a:spcBef>
                <a:spcPts val="83"/>
              </a:spcBef>
            </a:pPr>
            <a:r>
              <a:rPr lang="en-IN" sz="1400" spc="-4" dirty="0">
                <a:latin typeface="Arial" pitchFamily="34" charset="0"/>
                <a:cs typeface="Arial" pitchFamily="34" charset="0"/>
              </a:rPr>
              <a:t>Qualifying marks shall be greater </a:t>
            </a:r>
            <a:r>
              <a:rPr lang="en-IN" sz="1400" spc="-4" dirty="0" smtClean="0">
                <a:latin typeface="Arial" pitchFamily="34" charset="0"/>
                <a:cs typeface="Arial" pitchFamily="34" charset="0"/>
              </a:rPr>
              <a:t>than or equal to 300 </a:t>
            </a:r>
            <a:r>
              <a:rPr lang="en-IN" sz="1400" spc="-4" dirty="0">
                <a:latin typeface="Arial" pitchFamily="34" charset="0"/>
                <a:cs typeface="Arial" pitchFamily="34" charset="0"/>
              </a:rPr>
              <a:t>with </a:t>
            </a:r>
            <a:r>
              <a:rPr lang="en-IN" sz="1400" spc="-4" dirty="0" smtClean="0">
                <a:latin typeface="Arial" pitchFamily="34" charset="0"/>
                <a:cs typeface="Arial" pitchFamily="34" charset="0"/>
              </a:rPr>
              <a:t>50</a:t>
            </a:r>
            <a:r>
              <a:rPr lang="en-IN" sz="1400" spc="-4" dirty="0">
                <a:latin typeface="Arial" pitchFamily="34" charset="0"/>
                <a:cs typeface="Arial" pitchFamily="34" charset="0"/>
              </a:rPr>
              <a:t>% in </a:t>
            </a:r>
            <a:r>
              <a:rPr lang="en-IN" sz="1400" spc="-4" dirty="0" smtClean="0">
                <a:latin typeface="Arial" pitchFamily="34" charset="0"/>
                <a:cs typeface="Arial" pitchFamily="34" charset="0"/>
              </a:rPr>
              <a:t>Criteria – V (Faculty Contribution)</a:t>
            </a:r>
          </a:p>
          <a:p>
            <a:pPr marL="300552" marR="4453" indent="-300552" algn="just">
              <a:lnSpc>
                <a:spcPct val="200000"/>
              </a:lnSpc>
              <a:spcBef>
                <a:spcPts val="83"/>
              </a:spcBef>
            </a:pPr>
            <a:r>
              <a:rPr lang="en-IN" sz="1400" spc="-4" dirty="0">
                <a:latin typeface="Arial" pitchFamily="34" charset="0"/>
                <a:cs typeface="Arial" pitchFamily="34" charset="0"/>
              </a:rPr>
              <a:t>In case of Tier I, whether </a:t>
            </a:r>
            <a:r>
              <a:rPr lang="en-IN" sz="1400" spc="-4" dirty="0" smtClean="0">
                <a:latin typeface="Arial" pitchFamily="34" charset="0"/>
                <a:cs typeface="Arial" pitchFamily="34" charset="0"/>
              </a:rPr>
              <a:t>the corresponding </a:t>
            </a:r>
            <a:r>
              <a:rPr lang="en-IN" sz="1400" spc="-4" dirty="0">
                <a:latin typeface="Arial" pitchFamily="34" charset="0"/>
                <a:cs typeface="Arial" pitchFamily="34" charset="0"/>
              </a:rPr>
              <a:t>UG Engineering </a:t>
            </a:r>
            <a:r>
              <a:rPr lang="en-IN" sz="1400" spc="-4" dirty="0" smtClean="0">
                <a:latin typeface="Arial" pitchFamily="34" charset="0"/>
                <a:cs typeface="Arial" pitchFamily="34" charset="0"/>
              </a:rPr>
              <a:t>program has </a:t>
            </a:r>
            <a:r>
              <a:rPr lang="en-IN" sz="1400" spc="-4" dirty="0">
                <a:latin typeface="Arial" pitchFamily="34" charset="0"/>
                <a:cs typeface="Arial" pitchFamily="34" charset="0"/>
              </a:rPr>
              <a:t>been granted at least 5 Compliances (or) In case of Tier II, whether </a:t>
            </a:r>
            <a:r>
              <a:rPr lang="en-IN" sz="1400" spc="-4" dirty="0" smtClean="0">
                <a:latin typeface="Arial" pitchFamily="34" charset="0"/>
                <a:cs typeface="Arial" pitchFamily="34" charset="0"/>
              </a:rPr>
              <a:t>the corresponding </a:t>
            </a:r>
            <a:r>
              <a:rPr lang="en-IN" sz="1400" spc="-4" dirty="0">
                <a:latin typeface="Arial" pitchFamily="34" charset="0"/>
                <a:cs typeface="Arial" pitchFamily="34" charset="0"/>
              </a:rPr>
              <a:t>UG Engineering </a:t>
            </a:r>
            <a:r>
              <a:rPr lang="en-IN" sz="1400" spc="-4" dirty="0" smtClean="0">
                <a:latin typeface="Arial" pitchFamily="34" charset="0"/>
                <a:cs typeface="Arial" pitchFamily="34" charset="0"/>
              </a:rPr>
              <a:t>program has </a:t>
            </a:r>
            <a:r>
              <a:rPr lang="en-IN" sz="1400" spc="-4" dirty="0">
                <a:latin typeface="Arial" pitchFamily="34" charset="0"/>
                <a:cs typeface="Arial" pitchFamily="34" charset="0"/>
              </a:rPr>
              <a:t>been granted at least 700 marks </a:t>
            </a:r>
            <a:r>
              <a:rPr lang="en-IN" sz="1400" spc="-4" dirty="0" smtClean="0">
                <a:latin typeface="Arial" pitchFamily="34" charset="0"/>
                <a:cs typeface="Arial" pitchFamily="34" charset="0"/>
              </a:rPr>
              <a:t>out of </a:t>
            </a:r>
            <a:r>
              <a:rPr lang="en-IN" sz="1400" spc="-4" dirty="0">
                <a:latin typeface="Arial" pitchFamily="34" charset="0"/>
                <a:cs typeface="Arial" pitchFamily="34" charset="0"/>
              </a:rPr>
              <a:t>1000</a:t>
            </a:r>
            <a:r>
              <a:rPr lang="en-IN" sz="1400" spc="-4" dirty="0" smtClean="0">
                <a:latin typeface="Arial" pitchFamily="34" charset="0"/>
                <a:cs typeface="Arial" pitchFamily="34" charset="0"/>
              </a:rPr>
              <a:t>.</a:t>
            </a:r>
          </a:p>
          <a:p>
            <a:pPr marL="300552" marR="4453" indent="-300552" algn="just">
              <a:lnSpc>
                <a:spcPct val="200000"/>
              </a:lnSpc>
              <a:spcBef>
                <a:spcPts val="83"/>
              </a:spcBef>
            </a:pPr>
            <a:r>
              <a:rPr lang="en-IN" sz="1400" spc="-4" dirty="0" smtClean="0">
                <a:latin typeface="Arial" pitchFamily="34" charset="0"/>
                <a:cs typeface="Arial" pitchFamily="34" charset="0"/>
              </a:rPr>
              <a:t>The </a:t>
            </a:r>
            <a:r>
              <a:rPr lang="en-IN" sz="1400" spc="-4" dirty="0">
                <a:latin typeface="Arial" pitchFamily="34" charset="0"/>
                <a:cs typeface="Arial" pitchFamily="34" charset="0"/>
              </a:rPr>
              <a:t>admission of GATE </a:t>
            </a:r>
            <a:r>
              <a:rPr lang="en-IN" sz="1400" spc="-4" dirty="0" smtClean="0">
                <a:latin typeface="Arial" pitchFamily="34" charset="0"/>
                <a:cs typeface="Arial" pitchFamily="34" charset="0"/>
              </a:rPr>
              <a:t>qualified students </a:t>
            </a:r>
            <a:r>
              <a:rPr lang="en-IN" sz="1400" spc="-4" dirty="0">
                <a:latin typeface="Arial" pitchFamily="34" charset="0"/>
                <a:cs typeface="Arial" pitchFamily="34" charset="0"/>
              </a:rPr>
              <a:t>in the program has been </a:t>
            </a:r>
            <a:r>
              <a:rPr lang="en-IN" sz="1400" spc="-4" dirty="0" smtClean="0">
                <a:latin typeface="Arial" pitchFamily="34" charset="0"/>
                <a:cs typeface="Arial" pitchFamily="34" charset="0"/>
              </a:rPr>
              <a:t>more than </a:t>
            </a:r>
            <a:r>
              <a:rPr lang="en-IN" sz="1400" spc="-4" dirty="0">
                <a:latin typeface="Arial" pitchFamily="34" charset="0"/>
                <a:cs typeface="Arial" pitchFamily="34" charset="0"/>
              </a:rPr>
              <a:t>or equal to 40% </a:t>
            </a:r>
            <a:r>
              <a:rPr lang="en-IN" sz="1400" spc="-4" dirty="0" smtClean="0">
                <a:latin typeface="Arial" pitchFamily="34" charset="0"/>
                <a:cs typeface="Arial" pitchFamily="34" charset="0"/>
              </a:rPr>
              <a:t>excluding sponsored </a:t>
            </a:r>
            <a:r>
              <a:rPr lang="en-IN" sz="1400" spc="-4" dirty="0">
                <a:latin typeface="Arial" pitchFamily="34" charset="0"/>
                <a:cs typeface="Arial" pitchFamily="34" charset="0"/>
              </a:rPr>
              <a:t>category of students</a:t>
            </a:r>
            <a:r>
              <a:rPr lang="en-IN" sz="1400" spc="-4" dirty="0" smtClean="0">
                <a:latin typeface="Arial" pitchFamily="34" charset="0"/>
                <a:cs typeface="Arial" pitchFamily="34" charset="0"/>
              </a:rPr>
              <a:t>.* (</a:t>
            </a:r>
            <a:r>
              <a:rPr lang="en-IN" sz="1400" spc="-4" dirty="0">
                <a:latin typeface="Arial" pitchFamily="34" charset="0"/>
                <a:cs typeface="Arial" pitchFamily="34" charset="0"/>
              </a:rPr>
              <a:t>Averaged over previous three </a:t>
            </a:r>
            <a:r>
              <a:rPr lang="en-IN" sz="1400" spc="-4" dirty="0" smtClean="0">
                <a:latin typeface="Arial" pitchFamily="34" charset="0"/>
                <a:cs typeface="Arial" pitchFamily="34" charset="0"/>
              </a:rPr>
              <a:t>academic years </a:t>
            </a:r>
            <a:r>
              <a:rPr lang="en-IN" sz="1400" spc="-4" dirty="0">
                <a:latin typeface="Arial" pitchFamily="34" charset="0"/>
                <a:cs typeface="Arial" pitchFamily="34" charset="0"/>
              </a:rPr>
              <a:t>including the current </a:t>
            </a:r>
            <a:r>
              <a:rPr lang="en-IN" sz="1400" spc="-4" dirty="0" smtClean="0">
                <a:latin typeface="Arial" pitchFamily="34" charset="0"/>
                <a:cs typeface="Arial" pitchFamily="34" charset="0"/>
              </a:rPr>
              <a:t>academic year)</a:t>
            </a:r>
          </a:p>
          <a:p>
            <a:pPr marL="300552" marR="4453" indent="-300552" algn="just">
              <a:lnSpc>
                <a:spcPct val="200000"/>
              </a:lnSpc>
              <a:spcBef>
                <a:spcPts val="83"/>
              </a:spcBef>
            </a:pPr>
            <a:r>
              <a:rPr lang="en-IN" sz="1400" spc="-4" dirty="0">
                <a:latin typeface="Arial" pitchFamily="34" charset="0"/>
                <a:cs typeface="Arial" pitchFamily="34" charset="0"/>
              </a:rPr>
              <a:t> </a:t>
            </a:r>
            <a:r>
              <a:rPr lang="en-IN" sz="1400" spc="-4" dirty="0" smtClean="0">
                <a:latin typeface="Arial" pitchFamily="34" charset="0"/>
                <a:cs typeface="Arial" pitchFamily="34" charset="0"/>
              </a:rPr>
              <a:t>At </a:t>
            </a:r>
            <a:r>
              <a:rPr lang="en-IN" sz="1400" spc="-4" dirty="0">
                <a:latin typeface="Arial" pitchFamily="34" charset="0"/>
                <a:cs typeface="Arial" pitchFamily="34" charset="0"/>
              </a:rPr>
              <a:t>least one professor </a:t>
            </a:r>
            <a:r>
              <a:rPr lang="en-IN" sz="1400" spc="-4" dirty="0" smtClean="0">
                <a:latin typeface="Arial" pitchFamily="34" charset="0"/>
                <a:cs typeface="Arial" pitchFamily="34" charset="0"/>
              </a:rPr>
              <a:t>with Ph.D</a:t>
            </a:r>
            <a:r>
              <a:rPr lang="en-IN" sz="1400" spc="-4" dirty="0">
                <a:latin typeface="Arial" pitchFamily="34" charset="0"/>
                <a:cs typeface="Arial" pitchFamily="34" charset="0"/>
              </a:rPr>
              <a:t>. qualification having expertise </a:t>
            </a:r>
            <a:r>
              <a:rPr lang="en-IN" sz="1400" spc="-4" dirty="0" smtClean="0">
                <a:latin typeface="Arial" pitchFamily="34" charset="0"/>
                <a:cs typeface="Arial" pitchFamily="34" charset="0"/>
              </a:rPr>
              <a:t>in the </a:t>
            </a:r>
            <a:r>
              <a:rPr lang="en-IN" sz="1400" spc="-4" dirty="0">
                <a:latin typeface="Arial" pitchFamily="34" charset="0"/>
                <a:cs typeface="Arial" pitchFamily="34" charset="0"/>
              </a:rPr>
              <a:t>domain of the Program </a:t>
            </a:r>
            <a:r>
              <a:rPr lang="en-IN" sz="1400" spc="-4" dirty="0" smtClean="0">
                <a:latin typeface="Arial" pitchFamily="34" charset="0"/>
                <a:cs typeface="Arial" pitchFamily="34" charset="0"/>
              </a:rPr>
              <a:t>under consideration </a:t>
            </a:r>
            <a:r>
              <a:rPr lang="en-IN" sz="1400" spc="-4" dirty="0">
                <a:latin typeface="Arial" pitchFamily="34" charset="0"/>
                <a:cs typeface="Arial" pitchFamily="34" charset="0"/>
              </a:rPr>
              <a:t>during previous </a:t>
            </a:r>
            <a:r>
              <a:rPr lang="en-IN" sz="1400" spc="-4" dirty="0" smtClean="0">
                <a:latin typeface="Arial" pitchFamily="34" charset="0"/>
                <a:cs typeface="Arial" pitchFamily="34" charset="0"/>
              </a:rPr>
              <a:t>two Academic </a:t>
            </a:r>
            <a:r>
              <a:rPr lang="en-IN" sz="1400" spc="-4" dirty="0">
                <a:latin typeface="Arial" pitchFamily="34" charset="0"/>
                <a:cs typeface="Arial" pitchFamily="34" charset="0"/>
              </a:rPr>
              <a:t>Years including the </a:t>
            </a:r>
            <a:r>
              <a:rPr lang="en-IN" sz="1400" spc="-4" dirty="0" smtClean="0">
                <a:latin typeface="Arial" pitchFamily="34" charset="0"/>
                <a:cs typeface="Arial" pitchFamily="34" charset="0"/>
              </a:rPr>
              <a:t>Current Academic </a:t>
            </a:r>
            <a:r>
              <a:rPr lang="en-IN" sz="1400" spc="-4" dirty="0">
                <a:latin typeface="Arial" pitchFamily="34" charset="0"/>
                <a:cs typeface="Arial" pitchFamily="34" charset="0"/>
              </a:rPr>
              <a:t>Year</a:t>
            </a:r>
            <a:r>
              <a:rPr lang="en-IN" sz="1400" spc="-4" dirty="0" smtClean="0">
                <a:latin typeface="Arial" pitchFamily="34" charset="0"/>
                <a:cs typeface="Arial" pitchFamily="34" charset="0"/>
              </a:rPr>
              <a:t>).</a:t>
            </a:r>
          </a:p>
          <a:p>
            <a:pPr marL="300552" marR="4453" indent="-300552" algn="just">
              <a:lnSpc>
                <a:spcPct val="200000"/>
              </a:lnSpc>
              <a:spcBef>
                <a:spcPts val="83"/>
              </a:spcBef>
            </a:pPr>
            <a:r>
              <a:rPr lang="en-IN" sz="1400" spc="-4" dirty="0" smtClean="0">
                <a:latin typeface="Arial" pitchFamily="34" charset="0"/>
                <a:cs typeface="Arial" pitchFamily="34" charset="0"/>
              </a:rPr>
              <a:t>The </a:t>
            </a:r>
            <a:r>
              <a:rPr lang="en-IN" sz="1400" spc="-4" dirty="0">
                <a:latin typeface="Arial" pitchFamily="34" charset="0"/>
                <a:cs typeface="Arial" pitchFamily="34" charset="0"/>
              </a:rPr>
              <a:t>department have at </a:t>
            </a:r>
            <a:r>
              <a:rPr lang="en-IN" sz="1400" spc="-4" dirty="0" smtClean="0">
                <a:latin typeface="Arial" pitchFamily="34" charset="0"/>
                <a:cs typeface="Arial" pitchFamily="34" charset="0"/>
              </a:rPr>
              <a:t>least two </a:t>
            </a:r>
            <a:r>
              <a:rPr lang="en-IN" sz="1400" spc="-4" dirty="0">
                <a:latin typeface="Arial" pitchFamily="34" charset="0"/>
                <a:cs typeface="Arial" pitchFamily="34" charset="0"/>
              </a:rPr>
              <a:t>faculty having Ph.D. </a:t>
            </a:r>
            <a:r>
              <a:rPr lang="en-IN" sz="1400" spc="-4" dirty="0" smtClean="0">
                <a:latin typeface="Arial" pitchFamily="34" charset="0"/>
                <a:cs typeface="Arial" pitchFamily="34" charset="0"/>
              </a:rPr>
              <a:t>qualification during </a:t>
            </a:r>
            <a:r>
              <a:rPr lang="en-IN" sz="1400" spc="-4" dirty="0">
                <a:latin typeface="Arial" pitchFamily="34" charset="0"/>
                <a:cs typeface="Arial" pitchFamily="34" charset="0"/>
              </a:rPr>
              <a:t>the previous two academic </a:t>
            </a:r>
            <a:r>
              <a:rPr lang="en-IN" sz="1400" spc="-4" dirty="0" smtClean="0">
                <a:latin typeface="Arial" pitchFamily="34" charset="0"/>
                <a:cs typeface="Arial" pitchFamily="34" charset="0"/>
              </a:rPr>
              <a:t>year including </a:t>
            </a:r>
            <a:r>
              <a:rPr lang="en-IN" sz="1400" spc="-4" dirty="0">
                <a:latin typeface="Arial" pitchFamily="34" charset="0"/>
                <a:cs typeface="Arial" pitchFamily="34" charset="0"/>
              </a:rPr>
              <a:t>the current academic year.</a:t>
            </a:r>
          </a:p>
          <a:p>
            <a:pPr marL="300552" marR="4453" indent="-300552" algn="just">
              <a:lnSpc>
                <a:spcPct val="200000"/>
              </a:lnSpc>
              <a:spcBef>
                <a:spcPts val="83"/>
              </a:spcBef>
            </a:pPr>
            <a:r>
              <a:rPr lang="en-IN" sz="1400" spc="-4" dirty="0">
                <a:latin typeface="Arial" pitchFamily="34" charset="0"/>
                <a:cs typeface="Arial" pitchFamily="34" charset="0"/>
              </a:rPr>
              <a:t>F</a:t>
            </a:r>
            <a:r>
              <a:rPr lang="en-IN" sz="1400" spc="-4" dirty="0" smtClean="0">
                <a:latin typeface="Arial" pitchFamily="34" charset="0"/>
                <a:cs typeface="Arial" pitchFamily="34" charset="0"/>
              </a:rPr>
              <a:t>aculty </a:t>
            </a:r>
            <a:r>
              <a:rPr lang="en-IN" sz="1400" spc="-4" dirty="0">
                <a:latin typeface="Arial" pitchFamily="34" charset="0"/>
                <a:cs typeface="Arial" pitchFamily="34" charset="0"/>
              </a:rPr>
              <a:t>student ratio in </a:t>
            </a:r>
            <a:r>
              <a:rPr lang="en-IN" sz="1400" spc="-4" dirty="0" smtClean="0">
                <a:latin typeface="Arial" pitchFamily="34" charset="0"/>
                <a:cs typeface="Arial" pitchFamily="34" charset="0"/>
              </a:rPr>
              <a:t>the department </a:t>
            </a:r>
            <a:r>
              <a:rPr lang="en-IN" sz="1400" spc="-4" dirty="0">
                <a:latin typeface="Arial" pitchFamily="34" charset="0"/>
                <a:cs typeface="Arial" pitchFamily="34" charset="0"/>
              </a:rPr>
              <a:t>under consideration </a:t>
            </a:r>
            <a:r>
              <a:rPr lang="en-IN" sz="1400" spc="-4" dirty="0" smtClean="0">
                <a:latin typeface="Arial" pitchFamily="34" charset="0"/>
                <a:cs typeface="Arial" pitchFamily="34" charset="0"/>
              </a:rPr>
              <a:t>is better </a:t>
            </a:r>
            <a:r>
              <a:rPr lang="en-IN" sz="1400" spc="-4" dirty="0">
                <a:latin typeface="Arial" pitchFamily="34" charset="0"/>
                <a:cs typeface="Arial" pitchFamily="34" charset="0"/>
              </a:rPr>
              <a:t>than or equal to </a:t>
            </a:r>
            <a:r>
              <a:rPr lang="en-IN" sz="1400" spc="-4" dirty="0" smtClean="0">
                <a:latin typeface="Arial" pitchFamily="34" charset="0"/>
                <a:cs typeface="Arial" pitchFamily="34" charset="0"/>
              </a:rPr>
              <a:t>1:25 averaged over </a:t>
            </a:r>
            <a:r>
              <a:rPr lang="en-IN" sz="1400" spc="-4" dirty="0">
                <a:latin typeface="Arial" pitchFamily="34" charset="0"/>
                <a:cs typeface="Arial" pitchFamily="34" charset="0"/>
              </a:rPr>
              <a:t>the previous three academic </a:t>
            </a:r>
            <a:r>
              <a:rPr lang="en-IN" sz="1400" spc="-4" dirty="0" smtClean="0">
                <a:latin typeface="Arial" pitchFamily="34" charset="0"/>
                <a:cs typeface="Arial" pitchFamily="34" charset="0"/>
              </a:rPr>
              <a:t>years including </a:t>
            </a:r>
            <a:r>
              <a:rPr lang="en-IN" sz="1400" spc="-4" dirty="0">
                <a:latin typeface="Arial" pitchFamily="34" charset="0"/>
                <a:cs typeface="Arial" pitchFamily="34" charset="0"/>
              </a:rPr>
              <a:t>the current academic </a:t>
            </a:r>
            <a:r>
              <a:rPr lang="en-IN" sz="1400" spc="-4" dirty="0" smtClean="0">
                <a:latin typeface="Arial" pitchFamily="34" charset="0"/>
                <a:cs typeface="Arial" pitchFamily="34" charset="0"/>
              </a:rPr>
              <a:t>year </a:t>
            </a:r>
          </a:p>
        </p:txBody>
      </p:sp>
    </p:spTree>
    <p:extLst>
      <p:ext uri="{BB962C8B-B14F-4D97-AF65-F5344CB8AC3E}">
        <p14:creationId xmlns:p14="http://schemas.microsoft.com/office/powerpoint/2010/main" val="3651477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spTree>
    <p:extLst>
      <p:ext uri="{BB962C8B-B14F-4D97-AF65-F5344CB8AC3E}">
        <p14:creationId xmlns:p14="http://schemas.microsoft.com/office/powerpoint/2010/main" val="553950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152400"/>
            <a:ext cx="3060453" cy="410882"/>
          </a:xfrm>
          <a:prstGeom prst="rect">
            <a:avLst/>
          </a:prstGeom>
        </p:spPr>
        <p:txBody>
          <a:bodyPr wrap="none">
            <a:spAutoFit/>
          </a:bodyPr>
          <a:lstStyle/>
          <a:p>
            <a:pPr algn="ctr">
              <a:lnSpc>
                <a:spcPct val="115000"/>
              </a:lnSpc>
              <a:spcAft>
                <a:spcPts val="1000"/>
              </a:spcAft>
            </a:pPr>
            <a:r>
              <a:rPr lang="en-IN" b="1" u="sng" cap="small" dirty="0">
                <a:latin typeface="Bookman Old Style" panose="02050604050505020204" pitchFamily="18" charset="0"/>
                <a:ea typeface="Calibri" panose="020F0502020204030204" pitchFamily="34" charset="0"/>
                <a:cs typeface="Times New Roman" panose="02020603050405020304" pitchFamily="18" charset="0"/>
              </a:rPr>
              <a:t>Award of Accreditation</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09600" y="601382"/>
            <a:ext cx="2845651" cy="410882"/>
          </a:xfrm>
          <a:prstGeom prst="rect">
            <a:avLst/>
          </a:prstGeom>
        </p:spPr>
        <p:txBody>
          <a:bodyPr wrap="none">
            <a:spAutoFit/>
          </a:bodyPr>
          <a:lstStyle/>
          <a:p>
            <a:pPr>
              <a:lnSpc>
                <a:spcPct val="115000"/>
              </a:lnSpc>
              <a:spcAft>
                <a:spcPts val="1000"/>
              </a:spcAft>
            </a:pPr>
            <a:r>
              <a:rPr lang="en-IN" b="1" u="sng" cap="small" dirty="0">
                <a:latin typeface="Bookman Old Style" panose="02050604050505020204" pitchFamily="18" charset="0"/>
                <a:ea typeface="Calibri" panose="020F0502020204030204" pitchFamily="34" charset="0"/>
                <a:cs typeface="Times New Roman" panose="02020603050405020304" pitchFamily="18" charset="0"/>
              </a:rPr>
              <a:t>Engineering Programs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74176343"/>
              </p:ext>
            </p:extLst>
          </p:nvPr>
        </p:nvGraphicFramePr>
        <p:xfrm>
          <a:off x="152400" y="1004645"/>
          <a:ext cx="8763001" cy="5918076"/>
        </p:xfrm>
        <a:graphic>
          <a:graphicData uri="http://schemas.openxmlformats.org/drawingml/2006/table">
            <a:tbl>
              <a:tblPr firstRow="1" firstCol="1" bandRow="1">
                <a:tableStyleId>{5C22544A-7EE6-4342-B048-85BDC9FD1C3A}</a:tableStyleId>
              </a:tblPr>
              <a:tblGrid>
                <a:gridCol w="318654"/>
                <a:gridCol w="3664529"/>
                <a:gridCol w="2057861"/>
                <a:gridCol w="1460734"/>
                <a:gridCol w="1261223"/>
              </a:tblGrid>
              <a:tr h="186375">
                <a:tc>
                  <a:txBody>
                    <a:bodyPr/>
                    <a:lstStyle/>
                    <a:p>
                      <a:pPr algn="ctr">
                        <a:lnSpc>
                          <a:spcPct val="115000"/>
                        </a:lnSpc>
                        <a:spcAft>
                          <a:spcPts val="0"/>
                        </a:spcAft>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gridSpan="4">
                  <a:txBody>
                    <a:bodyPr/>
                    <a:lstStyle/>
                    <a:p>
                      <a:pPr algn="ctr">
                        <a:lnSpc>
                          <a:spcPct val="115000"/>
                        </a:lnSpc>
                        <a:spcAft>
                          <a:spcPts val="0"/>
                        </a:spcAft>
                      </a:pPr>
                      <a:r>
                        <a:rPr lang="en-IN" sz="1100" b="1" dirty="0">
                          <a:solidFill>
                            <a:schemeClr val="tx1"/>
                          </a:solidFill>
                          <a:effectLst/>
                        </a:rPr>
                        <a:t>Full Accreditation for Six years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186375">
                <a:tc rowSpan="2">
                  <a:txBody>
                    <a:bodyPr/>
                    <a:lstStyle/>
                    <a:p>
                      <a:pPr algn="ctr">
                        <a:lnSpc>
                          <a:spcPct val="115000"/>
                        </a:lnSpc>
                        <a:spcAft>
                          <a:spcPts val="0"/>
                        </a:spcAft>
                      </a:pPr>
                      <a:r>
                        <a:rPr lang="en-IN" sz="900" dirty="0">
                          <a:solidFill>
                            <a:schemeClr val="tx1"/>
                          </a:solidFill>
                          <a:effectLst/>
                        </a:rPr>
                        <a:t>Sl.</a:t>
                      </a:r>
                    </a:p>
                    <a:p>
                      <a:pPr algn="ctr">
                        <a:lnSpc>
                          <a:spcPct val="115000"/>
                        </a:lnSpc>
                        <a:spcAft>
                          <a:spcPts val="0"/>
                        </a:spcAft>
                      </a:pPr>
                      <a:r>
                        <a:rPr lang="en-IN" sz="900" dirty="0">
                          <a:solidFill>
                            <a:schemeClr val="tx1"/>
                          </a:solidFill>
                          <a:effectLst/>
                        </a:rPr>
                        <a:t>No.</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rowSpan="2">
                  <a:txBody>
                    <a:bodyPr/>
                    <a:lstStyle/>
                    <a:p>
                      <a:pPr algn="ctr">
                        <a:lnSpc>
                          <a:spcPct val="115000"/>
                        </a:lnSpc>
                        <a:spcAft>
                          <a:spcPts val="0"/>
                        </a:spcAft>
                      </a:pPr>
                      <a:r>
                        <a:rPr lang="en-IN" sz="1000" b="1" dirty="0">
                          <a:solidFill>
                            <a:schemeClr val="tx1"/>
                          </a:solidFill>
                          <a:effectLst/>
                        </a:rPr>
                        <a:t>Parameters</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gridSpan="2">
                  <a:txBody>
                    <a:bodyPr/>
                    <a:lstStyle/>
                    <a:p>
                      <a:pPr algn="ctr">
                        <a:lnSpc>
                          <a:spcPct val="115000"/>
                        </a:lnSpc>
                        <a:spcAft>
                          <a:spcPts val="0"/>
                        </a:spcAft>
                      </a:pPr>
                      <a:r>
                        <a:rPr lang="en-IN" sz="1000" b="1">
                          <a:solidFill>
                            <a:schemeClr val="tx1"/>
                          </a:solidFill>
                          <a:effectLst/>
                        </a:rPr>
                        <a:t>Undergraduate (UG) Programs</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hMerge="1">
                  <a:txBody>
                    <a:bodyPr/>
                    <a:lstStyle/>
                    <a:p>
                      <a:endParaRPr lang="en-IN"/>
                    </a:p>
                  </a:txBody>
                  <a:tcPr/>
                </a:tc>
                <a:tc rowSpan="2">
                  <a:txBody>
                    <a:bodyPr/>
                    <a:lstStyle/>
                    <a:p>
                      <a:pPr algn="ctr">
                        <a:lnSpc>
                          <a:spcPct val="115000"/>
                        </a:lnSpc>
                        <a:spcAft>
                          <a:spcPts val="0"/>
                        </a:spcAft>
                      </a:pPr>
                      <a:r>
                        <a:rPr lang="en-IN" sz="1000" b="1">
                          <a:solidFill>
                            <a:schemeClr val="tx1"/>
                          </a:solidFill>
                          <a:effectLst/>
                        </a:rPr>
                        <a:t>PG Programs</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168133">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000" b="1" dirty="0">
                          <a:solidFill>
                            <a:schemeClr val="tx1"/>
                          </a:solidFill>
                          <a:effectLst/>
                        </a:rPr>
                        <a:t>TIER I</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TIER II</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vMerge="1">
                  <a:txBody>
                    <a:bodyPr/>
                    <a:lstStyle/>
                    <a:p>
                      <a:endParaRPr lang="en-IN"/>
                    </a:p>
                  </a:txBody>
                  <a:tcPr/>
                </a:tc>
              </a:tr>
              <a:tr h="982142">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Maximum Marks/ Grade required</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 ‘Y’ shall be &gt;=7</a:t>
                      </a:r>
                    </a:p>
                    <a:p>
                      <a:pPr algn="just">
                        <a:lnSpc>
                          <a:spcPct val="115000"/>
                        </a:lnSpc>
                        <a:spcAft>
                          <a:spcPts val="0"/>
                        </a:spcAft>
                      </a:pPr>
                      <a:r>
                        <a:rPr lang="en-IN" sz="1000" b="1" dirty="0">
                          <a:solidFill>
                            <a:schemeClr val="tx1"/>
                          </a:solidFill>
                          <a:effectLst/>
                        </a:rPr>
                        <a:t># ‘W’ and # ‘D’ shall be Zero (0),</a:t>
                      </a:r>
                    </a:p>
                    <a:p>
                      <a:pPr algn="just">
                        <a:lnSpc>
                          <a:spcPct val="115000"/>
                        </a:lnSpc>
                        <a:spcAft>
                          <a:spcPts val="0"/>
                        </a:spcAft>
                      </a:pPr>
                      <a:r>
                        <a:rPr lang="en-IN" sz="1000" b="1" dirty="0">
                          <a:solidFill>
                            <a:schemeClr val="tx1"/>
                          </a:solidFill>
                          <a:effectLst/>
                        </a:rPr>
                        <a:t>Where the symbol # has been used to indicate the count.</a:t>
                      </a:r>
                    </a:p>
                    <a:p>
                      <a:pPr algn="just">
                        <a:lnSpc>
                          <a:spcPct val="115000"/>
                        </a:lnSpc>
                        <a:spcAft>
                          <a:spcPts val="0"/>
                        </a:spcAft>
                      </a:pPr>
                      <a:r>
                        <a:rPr lang="en-IN" sz="1000" b="1" dirty="0">
                          <a:solidFill>
                            <a:schemeClr val="tx1"/>
                          </a:solidFill>
                          <a:effectLst/>
                        </a:rPr>
                        <a:t> </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Scoring a minimum of 750 points in aggregate out of 1000 points with minimum score of 60% in mandatory fields (criteria 4 to 6)</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Qualifying marks shall be greater than 375 with 60% in each criteria</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of Ph. D. required  in the department </a:t>
                      </a:r>
                      <a:r>
                        <a:rPr lang="en-IN" sz="1000" b="1" dirty="0" smtClean="0">
                          <a:solidFill>
                            <a:schemeClr val="tx1"/>
                          </a:solidFill>
                          <a:effectLst/>
                        </a:rPr>
                        <a:t>averaged for </a:t>
                      </a:r>
                      <a:r>
                        <a:rPr lang="en-IN" sz="1000" b="1" dirty="0">
                          <a:solidFill>
                            <a:schemeClr val="tx1"/>
                          </a:solidFill>
                          <a:effectLst/>
                        </a:rPr>
                        <a:t>previous two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30%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30%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30%</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9271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of admissions required in the UG program at the program level (averaged over previous three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75% </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75%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9271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a:solidFill>
                            <a:schemeClr val="tx1"/>
                          </a:solidFill>
                          <a:effectLst/>
                        </a:rPr>
                        <a:t>Minimum percentage (%) of admissions required in the UG program at the institute level (averaged over previous three academic years including Current Academic Year)</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60%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50%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The required Faculty Student Ratio (FSR) in the department (averaged for the previous three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1:15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1:15</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1:15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114744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The required number of Professors &amp; Associate Professors (on a full-time/regular basis with Ph.D.) in the respective department for previous two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At least 2 Professors or 1 Professor and 1 Associate Professor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least 2 Professors or 1 Professor and 1 Associate Professor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least 1 Professor and 1 Associate Professor</a:t>
                      </a:r>
                    </a:p>
                    <a:p>
                      <a:pPr algn="ctr">
                        <a:lnSpc>
                          <a:spcPct val="115000"/>
                        </a:lnSpc>
                        <a:spcAft>
                          <a:spcPts val="0"/>
                        </a:spcAft>
                      </a:pPr>
                      <a:r>
                        <a:rPr lang="en-IN" sz="1000" b="1" dirty="0">
                          <a:solidFill>
                            <a:schemeClr val="tx1"/>
                          </a:solidFill>
                          <a:effectLst/>
                        </a:rPr>
                        <a:t>(</a:t>
                      </a:r>
                      <a:r>
                        <a:rPr lang="en-US" sz="1000" b="1" dirty="0">
                          <a:solidFill>
                            <a:schemeClr val="tx1"/>
                          </a:solidFill>
                          <a:effectLst/>
                        </a:rPr>
                        <a:t>having expertise in the domain of the program under consideration)</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placement ratio (Placement + higher studies) required  (averaged for the previous three academic years)</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a:solidFill>
                            <a:schemeClr val="tx1"/>
                          </a:solidFill>
                          <a:effectLst/>
                        </a:rPr>
                        <a:t>40%</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40%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320912">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a:solidFill>
                            <a:schemeClr val="tx1"/>
                          </a:solidFill>
                          <a:effectLst/>
                        </a:rPr>
                        <a:t>HOD of the program under consideration shall possesses Ph.D. degree</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bl>
          </a:graphicData>
        </a:graphic>
      </p:graphicFrame>
    </p:spTree>
    <p:extLst>
      <p:ext uri="{BB962C8B-B14F-4D97-AF65-F5344CB8AC3E}">
        <p14:creationId xmlns:p14="http://schemas.microsoft.com/office/powerpoint/2010/main" val="124120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98621515"/>
              </p:ext>
            </p:extLst>
          </p:nvPr>
        </p:nvGraphicFramePr>
        <p:xfrm>
          <a:off x="152398" y="228600"/>
          <a:ext cx="8763001" cy="6498367"/>
        </p:xfrm>
        <a:graphic>
          <a:graphicData uri="http://schemas.openxmlformats.org/drawingml/2006/table">
            <a:tbl>
              <a:tblPr firstRow="1" firstCol="1" bandRow="1">
                <a:tableStyleId>{5C22544A-7EE6-4342-B048-85BDC9FD1C3A}</a:tableStyleId>
              </a:tblPr>
              <a:tblGrid>
                <a:gridCol w="398317"/>
                <a:gridCol w="3518064"/>
                <a:gridCol w="2122916"/>
                <a:gridCol w="1328579"/>
                <a:gridCol w="1395125"/>
              </a:tblGrid>
              <a:tr h="381000">
                <a:tc>
                  <a:txBody>
                    <a:bodyPr/>
                    <a:lstStyle/>
                    <a:p>
                      <a:pPr>
                        <a:lnSpc>
                          <a:spcPct val="115000"/>
                        </a:lnSpc>
                        <a:spcAft>
                          <a:spcPts val="0"/>
                        </a:spcAft>
                      </a:pPr>
                      <a:r>
                        <a:rPr lang="en-IN" sz="1100" b="1" dirty="0">
                          <a:solidFill>
                            <a:schemeClr val="tx1"/>
                          </a:solidFill>
                          <a:effectLst/>
                        </a:rPr>
                        <a:t/>
                      </a:r>
                      <a:br>
                        <a:rPr lang="en-IN" sz="1100" b="1" dirty="0">
                          <a:solidFill>
                            <a:schemeClr val="tx1"/>
                          </a:solidFill>
                          <a:effectLst/>
                        </a:rPr>
                      </a:br>
                      <a:r>
                        <a:rPr lang="en-IN" sz="1100" b="1" dirty="0">
                          <a:solidFill>
                            <a:schemeClr val="tx1"/>
                          </a:solidFill>
                          <a:effectLst/>
                        </a:rPr>
                        <a:t/>
                      </a:r>
                      <a:br>
                        <a:rPr lang="en-IN" sz="1100" b="1" dirty="0">
                          <a:solidFill>
                            <a:schemeClr val="tx1"/>
                          </a:solidFill>
                          <a:effectLst/>
                        </a:rPr>
                      </a:b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gridSpan="4">
                  <a:txBody>
                    <a:bodyPr/>
                    <a:lstStyle/>
                    <a:p>
                      <a:pPr algn="ctr">
                        <a:lnSpc>
                          <a:spcPct val="115000"/>
                        </a:lnSpc>
                        <a:spcAft>
                          <a:spcPts val="0"/>
                        </a:spcAft>
                      </a:pPr>
                      <a:r>
                        <a:rPr lang="en-IN" sz="1400" b="1" dirty="0">
                          <a:solidFill>
                            <a:schemeClr val="tx1"/>
                          </a:solidFill>
                          <a:effectLst/>
                        </a:rPr>
                        <a:t>Provisional Accreditation for Three years</a:t>
                      </a:r>
                      <a:endParaRPr lang="en-IN"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solidFill>
                      <a:schemeClr val="tx2">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293078">
                <a:tc rowSpan="2">
                  <a:txBody>
                    <a:bodyPr/>
                    <a:lstStyle/>
                    <a:p>
                      <a:pPr>
                        <a:lnSpc>
                          <a:spcPct val="115000"/>
                        </a:lnSpc>
                        <a:spcAft>
                          <a:spcPts val="0"/>
                        </a:spcAft>
                      </a:pPr>
                      <a:r>
                        <a:rPr lang="en-IN" sz="1100" b="1" dirty="0">
                          <a:solidFill>
                            <a:schemeClr val="tx1"/>
                          </a:solidFill>
                          <a:effectLst/>
                        </a:rPr>
                        <a:t>Sl. No.</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rowSpan="2">
                  <a:txBody>
                    <a:bodyPr/>
                    <a:lstStyle/>
                    <a:p>
                      <a:pPr algn="just">
                        <a:lnSpc>
                          <a:spcPct val="115000"/>
                        </a:lnSpc>
                        <a:spcAft>
                          <a:spcPts val="0"/>
                        </a:spcAft>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gridSpan="2">
                  <a:txBody>
                    <a:bodyPr/>
                    <a:lstStyle/>
                    <a:p>
                      <a:pPr algn="ctr">
                        <a:lnSpc>
                          <a:spcPct val="115000"/>
                        </a:lnSpc>
                        <a:spcAft>
                          <a:spcPts val="0"/>
                        </a:spcAft>
                      </a:pPr>
                      <a:r>
                        <a:rPr lang="en-IN" sz="1100" b="1" dirty="0">
                          <a:solidFill>
                            <a:schemeClr val="tx1"/>
                          </a:solidFill>
                          <a:effectLst/>
                        </a:rPr>
                        <a:t>Undergraduate (UG) Programs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hMerge="1">
                  <a:txBody>
                    <a:bodyPr/>
                    <a:lstStyle/>
                    <a:p>
                      <a:endParaRPr lang="en-IN"/>
                    </a:p>
                  </a:txBody>
                  <a:tcPr/>
                </a:tc>
                <a:tc rowSpan="2">
                  <a:txBody>
                    <a:bodyPr/>
                    <a:lstStyle/>
                    <a:p>
                      <a:pPr algn="ctr">
                        <a:lnSpc>
                          <a:spcPct val="115000"/>
                        </a:lnSpc>
                        <a:spcAft>
                          <a:spcPts val="0"/>
                        </a:spcAft>
                      </a:pPr>
                      <a:r>
                        <a:rPr lang="en-IN" sz="1100" b="1" dirty="0">
                          <a:solidFill>
                            <a:schemeClr val="tx1"/>
                          </a:solidFill>
                          <a:effectLst/>
                        </a:rPr>
                        <a:t>Postgraduate</a:t>
                      </a:r>
                    </a:p>
                    <a:p>
                      <a:pPr algn="ctr">
                        <a:lnSpc>
                          <a:spcPct val="115000"/>
                        </a:lnSpc>
                        <a:spcAft>
                          <a:spcPts val="0"/>
                        </a:spcAft>
                      </a:pPr>
                      <a:r>
                        <a:rPr lang="en-IN" sz="1100" b="1" dirty="0">
                          <a:solidFill>
                            <a:schemeClr val="tx1"/>
                          </a:solidFill>
                          <a:effectLst/>
                        </a:rPr>
                        <a:t>(PG) Programs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114466">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100" b="1" dirty="0">
                          <a:solidFill>
                            <a:schemeClr val="tx1"/>
                          </a:solidFill>
                          <a:effectLst/>
                        </a:rPr>
                        <a:t>TIER I</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TIER II</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vMerge="1">
                  <a:txBody>
                    <a:bodyPr/>
                    <a:lstStyle/>
                    <a:p>
                      <a:endParaRPr lang="en-IN"/>
                    </a:p>
                  </a:txBody>
                  <a:tcPr/>
                </a:tc>
              </a:tr>
              <a:tr h="1259129">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dirty="0">
                          <a:solidFill>
                            <a:schemeClr val="tx1"/>
                          </a:solidFill>
                          <a:effectLst/>
                        </a:rPr>
                        <a:t>Maximum Grades/ Marks require</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US" sz="1100" b="1" dirty="0">
                          <a:solidFill>
                            <a:schemeClr val="tx1"/>
                          </a:solidFill>
                          <a:effectLst/>
                        </a:rPr>
                        <a:t>“#Y” shall be </a:t>
                      </a:r>
                      <a:r>
                        <a:rPr lang="en-IN" sz="1100" b="1" dirty="0">
                          <a:solidFill>
                            <a:schemeClr val="tx1"/>
                          </a:solidFill>
                          <a:effectLst/>
                        </a:rPr>
                        <a:t>≥</a:t>
                      </a:r>
                      <a:r>
                        <a:rPr lang="en-US" sz="1100" b="1" dirty="0">
                          <a:solidFill>
                            <a:schemeClr val="tx1"/>
                          </a:solidFill>
                          <a:effectLst/>
                        </a:rPr>
                        <a:t> 04</a:t>
                      </a:r>
                      <a:endParaRPr lang="en-IN" sz="1100" b="1" dirty="0">
                        <a:solidFill>
                          <a:schemeClr val="tx1"/>
                        </a:solidFill>
                        <a:effectLst/>
                      </a:endParaRPr>
                    </a:p>
                    <a:p>
                      <a:pPr algn="just">
                        <a:lnSpc>
                          <a:spcPct val="115000"/>
                        </a:lnSpc>
                        <a:spcAft>
                          <a:spcPts val="0"/>
                        </a:spcAft>
                      </a:pPr>
                      <a:r>
                        <a:rPr lang="en-IN" sz="1100" b="1" dirty="0">
                          <a:solidFill>
                            <a:schemeClr val="tx1"/>
                          </a:solidFill>
                          <a:effectLst/>
                        </a:rPr>
                        <a:t>“#D” shall be ≤ 02</a:t>
                      </a:r>
                    </a:p>
                    <a:p>
                      <a:pPr algn="just">
                        <a:lnSpc>
                          <a:spcPct val="115000"/>
                        </a:lnSpc>
                        <a:spcAft>
                          <a:spcPts val="0"/>
                        </a:spcAft>
                      </a:pPr>
                      <a:r>
                        <a:rPr lang="en-IN" sz="1100" b="1" dirty="0">
                          <a:solidFill>
                            <a:schemeClr val="tx1"/>
                          </a:solidFill>
                          <a:effectLst/>
                        </a:rPr>
                        <a:t> </a:t>
                      </a:r>
                    </a:p>
                    <a:p>
                      <a:pPr algn="just">
                        <a:lnSpc>
                          <a:spcPct val="115000"/>
                        </a:lnSpc>
                        <a:spcAft>
                          <a:spcPts val="0"/>
                        </a:spcAft>
                      </a:pPr>
                      <a:r>
                        <a:rPr lang="en-IN" sz="1100" b="1" dirty="0">
                          <a:solidFill>
                            <a:schemeClr val="tx1"/>
                          </a:solidFill>
                          <a:effectLst/>
                        </a:rPr>
                        <a:t>Where the symbol # has been used to indicate the count.</a:t>
                      </a:r>
                    </a:p>
                    <a:p>
                      <a:pPr algn="just">
                        <a:lnSpc>
                          <a:spcPct val="115000"/>
                        </a:lnSpc>
                        <a:spcAft>
                          <a:spcPts val="0"/>
                        </a:spcAft>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IN" sz="1100" b="1">
                          <a:solidFill>
                            <a:schemeClr val="tx1"/>
                          </a:solidFill>
                          <a:effectLst/>
                        </a:rPr>
                        <a:t>The  score  for  the  program  is greater  than  or  equal  to  600  points with minimum 40% marks in Criterion V (Faculty Information and Contributions).</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IN" sz="1100" b="1" dirty="0">
                          <a:solidFill>
                            <a:schemeClr val="tx1"/>
                          </a:solidFill>
                          <a:effectLst/>
                        </a:rPr>
                        <a:t>Qualifying marks shall be greater than or equal to 300 with 50% in Criteria – V (Faculty Contribution)</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r>
              <a:tr h="686798">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marL="21590" algn="just">
                        <a:lnSpc>
                          <a:spcPct val="115000"/>
                        </a:lnSpc>
                        <a:spcAft>
                          <a:spcPts val="0"/>
                        </a:spcAft>
                      </a:pPr>
                      <a:r>
                        <a:rPr lang="en-IN" sz="1100" b="1" dirty="0">
                          <a:solidFill>
                            <a:schemeClr val="tx1"/>
                          </a:solidFill>
                          <a:effectLst/>
                        </a:rPr>
                        <a:t>Minimum percentage (%) of Ph. D. required  in the department </a:t>
                      </a:r>
                      <a:r>
                        <a:rPr lang="en-IN" sz="1100" b="1" dirty="0" smtClean="0">
                          <a:solidFill>
                            <a:schemeClr val="tx1"/>
                          </a:solidFill>
                          <a:effectLst/>
                        </a:rPr>
                        <a:t>averaged for </a:t>
                      </a:r>
                      <a:r>
                        <a:rPr lang="en-IN" sz="1100" b="1" dirty="0">
                          <a:solidFill>
                            <a:schemeClr val="tx1"/>
                          </a:solidFill>
                          <a:effectLst/>
                        </a:rPr>
                        <a:t>previous two academic years including Current Academic Year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a:solidFill>
                            <a:schemeClr val="tx1"/>
                          </a:solidFill>
                          <a:effectLst/>
                        </a:rPr>
                        <a:t>20%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a:solidFill>
                            <a:schemeClr val="tx1"/>
                          </a:solidFill>
                          <a:effectLst/>
                        </a:rPr>
                        <a:t>10% </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a:t>
                      </a:r>
                    </a:p>
                    <a:p>
                      <a:pPr algn="ctr">
                        <a:lnSpc>
                          <a:spcPct val="115000"/>
                        </a:lnSpc>
                        <a:spcAft>
                          <a:spcPts val="0"/>
                        </a:spcAft>
                      </a:pPr>
                      <a:r>
                        <a:rPr lang="en-IN" sz="1100" b="1" dirty="0">
                          <a:solidFill>
                            <a:schemeClr val="tx1"/>
                          </a:solidFill>
                          <a:effectLst/>
                        </a:rPr>
                        <a:t>two faculty </a:t>
                      </a:r>
                      <a:r>
                        <a:rPr lang="en-IN" sz="1100" b="1" dirty="0" smtClean="0">
                          <a:solidFill>
                            <a:schemeClr val="tx1"/>
                          </a:solidFill>
                          <a:effectLst/>
                        </a:rPr>
                        <a:t>with Ph.D. in </a:t>
                      </a:r>
                      <a:r>
                        <a:rPr lang="en-IN" sz="1100" b="1" dirty="0">
                          <a:solidFill>
                            <a:schemeClr val="tx1"/>
                          </a:solidFill>
                          <a:effectLst/>
                        </a:rPr>
                        <a:t>the department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915731">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dirty="0">
                          <a:solidFill>
                            <a:schemeClr val="tx1"/>
                          </a:solidFill>
                          <a:effectLst/>
                        </a:rPr>
                        <a:t>The required Faculty Student Ratio (FSR) in the department (averaged for the previous three academic years including current academic year)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1030197">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The required number of Professors &amp; Associate Professors (on a full-time/regular basis with Ph.D.) in the respective department for previous two academic years including current academic year</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a:solidFill>
                            <a:schemeClr val="tx1"/>
                          </a:solidFill>
                          <a:effectLst/>
                        </a:rPr>
                        <a:t>At least 2 Professors or 1 Professor and 1 Associate Professor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 1 Professor or 1 Associate Professor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 1 </a:t>
                      </a:r>
                      <a:r>
                        <a:rPr lang="en-IN" sz="1100" b="1" dirty="0" smtClean="0">
                          <a:solidFill>
                            <a:schemeClr val="tx1"/>
                          </a:solidFill>
                          <a:effectLst/>
                        </a:rPr>
                        <a:t>Professor in the respective domain</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801265">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Minimum percentage (%) placement ratio (Placement + higher studies) required  (averaged for the previous three academic years)</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a:solidFill>
                            <a:schemeClr val="tx1"/>
                          </a:solidFill>
                          <a:effectLst/>
                        </a:rPr>
                        <a:t>40 %</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40 %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457866">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HOD of the program under consideration shall possesses Ph.D. degree</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a:solidFill>
                            <a:schemeClr val="tx1"/>
                          </a:solidFill>
                          <a:effectLst/>
                        </a:rPr>
                        <a:t>√</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bl>
          </a:graphicData>
        </a:graphic>
      </p:graphicFrame>
    </p:spTree>
    <p:extLst>
      <p:ext uri="{BB962C8B-B14F-4D97-AF65-F5344CB8AC3E}">
        <p14:creationId xmlns:p14="http://schemas.microsoft.com/office/powerpoint/2010/main" val="1657502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428596" y="785793"/>
          <a:ext cx="8358246" cy="5526612"/>
        </p:xfrm>
        <a:graphic>
          <a:graphicData uri="http://schemas.openxmlformats.org/drawingml/2006/table">
            <a:tbl>
              <a:tblPr/>
              <a:tblGrid>
                <a:gridCol w="928694"/>
                <a:gridCol w="3638151"/>
                <a:gridCol w="2613629"/>
                <a:gridCol w="1177772"/>
              </a:tblGrid>
              <a:tr h="619557">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latin typeface="Bookman Old Style" panose="02050604050505020204" pitchFamily="18" charset="0"/>
                          <a:ea typeface="Times New Roman"/>
                          <a:cs typeface="Verdana"/>
                        </a:rPr>
                        <a:t>Current Status</a:t>
                      </a:r>
                      <a:endParaRPr lang="en-IN" sz="1100" b="1" kern="1200" dirty="0">
                        <a:solidFill>
                          <a:srgbClr val="000000"/>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630">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endParaRPr lang="en-IN" sz="1400" b="1" dirty="0" smtClean="0">
                        <a:solidFill>
                          <a:srgbClr val="000000"/>
                        </a:solidFill>
                        <a:latin typeface="Bookman Old Style" panose="02050604050505020204" pitchFamily="18" charset="0"/>
                        <a:ea typeface="Times New Roman"/>
                        <a:cs typeface="Verdana"/>
                      </a:endParaRPr>
                    </a:p>
                    <a:p>
                      <a:pPr>
                        <a:spcAft>
                          <a:spcPts val="0"/>
                        </a:spcAft>
                        <a:tabLst>
                          <a:tab pos="114300" algn="l"/>
                        </a:tabLst>
                      </a:pPr>
                      <a:endParaRPr lang="en-IN" sz="105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02082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r>
                        <a:rPr lang="en-IN" sz="1200" b="1" dirty="0" smtClean="0">
                          <a:latin typeface="Bookman Old Style" panose="02050604050505020204" pitchFamily="18" charset="0"/>
                          <a:ea typeface="Times New Roman"/>
                          <a:cs typeface="Verdana"/>
                        </a:rPr>
                        <a:t>?</a:t>
                      </a:r>
                    </a:p>
                    <a:p>
                      <a:pPr marL="342900" lvl="0" indent="-342900">
                        <a:lnSpc>
                          <a:spcPct val="115000"/>
                        </a:lnSpc>
                        <a:spcAft>
                          <a:spcPts val="0"/>
                        </a:spcAft>
                        <a:buFont typeface="+mj-lt"/>
                        <a:buAutoNum type="romanLcPeriod"/>
                      </a:pPr>
                      <a:endParaRPr lang="en-IN" sz="1200"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767">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smtClean="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6129">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3</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at the Institute level has been more than or equal to 50% *</a:t>
                      </a:r>
                    </a:p>
                    <a:p>
                      <a:pPr algn="just"/>
                      <a:r>
                        <a:rPr lang="en-IN" sz="1200" b="1" kern="1200" dirty="0" smtClean="0">
                          <a:solidFill>
                            <a:schemeClr val="tx1"/>
                          </a:solidFill>
                          <a:latin typeface="Bookman Old Style" panose="02050604050505020204" pitchFamily="18" charset="0"/>
                          <a:ea typeface="Times New Roman"/>
                          <a:cs typeface="Verdana"/>
                        </a:rPr>
                        <a:t>(average of the previous three academic years including current academic year)</a:t>
                      </a:r>
                    </a:p>
                    <a:p>
                      <a:pPr algn="just"/>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963">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4</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50% **</a:t>
                      </a:r>
                    </a:p>
                    <a:p>
                      <a:pPr marL="0" algn="just" defTabSz="914400" rtl="0" eaLnBrk="1" latinLnBrk="0" hangingPunct="1"/>
                      <a:r>
                        <a:rPr lang="en-IN" sz="1200" b="1" kern="1200" dirty="0" smtClean="0">
                          <a:solidFill>
                            <a:schemeClr val="tx1"/>
                          </a:solidFill>
                          <a:latin typeface="Bookman Old Style" panose="02050604050505020204" pitchFamily="18" charset="0"/>
                          <a:ea typeface="Times New Roman"/>
                          <a:cs typeface="Verdana"/>
                        </a:rPr>
                        <a:t>(average of the previous three academic years including current academic year)</a:t>
                      </a: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5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83254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500033" y="285728"/>
          <a:ext cx="8215370" cy="5387729"/>
        </p:xfrm>
        <a:graphic>
          <a:graphicData uri="http://schemas.openxmlformats.org/drawingml/2006/table">
            <a:tbl>
              <a:tblPr/>
              <a:tblGrid>
                <a:gridCol w="857257"/>
                <a:gridCol w="3631522"/>
                <a:gridCol w="2568951"/>
                <a:gridCol w="1157640"/>
              </a:tblGrid>
              <a:tr h="139067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averaged over previous three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 Admission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previous two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smtClean="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averaged for previous two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7484">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1200" b="1" kern="1200" dirty="0" smtClean="0">
                          <a:solidFill>
                            <a:srgbClr val="000000"/>
                          </a:solidFill>
                          <a:latin typeface="Bookman Old Style" panose="02050604050505020204" pitchFamily="18" charset="0"/>
                          <a:ea typeface="Times New Roman"/>
                          <a:cs typeface="Verdana"/>
                        </a:rPr>
                        <a:t>Whether the Placement + Higher Studies+ Entrepreneurship ratio is greater than or equal to 40%</a:t>
                      </a:r>
                    </a:p>
                    <a:p>
                      <a:r>
                        <a:rPr lang="en-IN" sz="1200" b="1" kern="1200" dirty="0" smtClean="0">
                          <a:solidFill>
                            <a:srgbClr val="000000"/>
                          </a:solidFill>
                          <a:latin typeface="Bookman Old Style" panose="02050604050505020204" pitchFamily="18" charset="0"/>
                          <a:ea typeface="Times New Roman"/>
                          <a:cs typeface="Verdana"/>
                        </a:rPr>
                        <a:t>(average of the last three academic years)</a:t>
                      </a:r>
                    </a:p>
                    <a:p>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665">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two batches have passed out in the programs under consideration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584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81000" y="838200"/>
            <a:ext cx="814393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1500" b="0" i="0" u="none" strike="noStrike" cap="none" normalizeH="0" baseline="0" dirty="0" smtClean="0">
                <a:ln>
                  <a:noFill/>
                </a:ln>
                <a:solidFill>
                  <a:schemeClr val="tx1"/>
                </a:solidFill>
                <a:effectLst/>
                <a:latin typeface="Bookman Old Style" panose="02050604050505020204" pitchFamily="18" charset="0"/>
                <a:ea typeface="Calibri" pitchFamily="34" charset="0"/>
                <a:cs typeface="Times New Roman" pitchFamily="18" charset="0"/>
              </a:rPr>
              <a:t>Total number of students admitted in first year minus number of students migrated to other institutions, plus the number of students migrated to this institution divided by the sanctioned intake.</a:t>
            </a:r>
          </a:p>
          <a:p>
            <a:pPr marL="0" marR="0" lvl="0" indent="269875"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Bookman Old Style" panose="02050604050505020204" pitchFamily="18" charset="0"/>
                <a:ea typeface="Calibri" pitchFamily="34" charset="0"/>
                <a:cs typeface="Times New Roman" pitchFamily="18" charset="0"/>
              </a:rPr>
              <a:t>**Total number of students admitted in first year in the respective program minus number of students migrated to other programs/ institutions plus the number of students migrated to this program divided by the sanctioned intake in the respective program.</a:t>
            </a:r>
          </a:p>
        </p:txBody>
      </p:sp>
    </p:spTree>
    <p:extLst>
      <p:ext uri="{BB962C8B-B14F-4D97-AF65-F5344CB8AC3E}">
        <p14:creationId xmlns:p14="http://schemas.microsoft.com/office/powerpoint/2010/main" val="403932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smtClean="0">
                <a:latin typeface="Bookman Old Style" panose="02050604050505020204" pitchFamily="18" charset="0"/>
              </a:rPr>
              <a:t>NBA</a:t>
            </a:r>
            <a:endParaRPr lang="en-US" b="1" u="sng" dirty="0">
              <a:latin typeface="Bookman Old Style" panose="02050604050505020204" pitchFamily="18" charset="0"/>
            </a:endParaRP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smtClean="0"/>
          </a:p>
          <a:p>
            <a:pPr marL="0" indent="0">
              <a:buClrTx/>
              <a:buNone/>
            </a:pPr>
            <a:r>
              <a:rPr lang="en-US" sz="2400" dirty="0" smtClean="0">
                <a:latin typeface="Bookman Old Style" panose="02050604050505020204" pitchFamily="18" charset="0"/>
              </a:rPr>
              <a:t>NBA is committed to provide:</a:t>
            </a:r>
          </a:p>
          <a:p>
            <a:endParaRPr lang="en-US" sz="700" dirty="0" smtClean="0">
              <a:latin typeface="Bookman Old Style" panose="02050604050505020204" pitchFamily="18" charset="0"/>
            </a:endParaRPr>
          </a:p>
          <a:p>
            <a:pPr marL="539496" indent="-457200">
              <a:lnSpc>
                <a:spcPct val="200000"/>
              </a:lnSpc>
              <a:buAutoNum type="arabicPeriod"/>
            </a:pPr>
            <a:r>
              <a:rPr lang="en-US" sz="2400" dirty="0" smtClean="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584062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457200" y="785793"/>
          <a:ext cx="8329642" cy="5694225"/>
        </p:xfrm>
        <a:graphic>
          <a:graphicData uri="http://schemas.openxmlformats.org/drawingml/2006/table">
            <a:tbl>
              <a:tblPr/>
              <a:tblGrid>
                <a:gridCol w="925515"/>
                <a:gridCol w="3625700"/>
                <a:gridCol w="2604685"/>
                <a:gridCol w="1173742"/>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3</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at the Institute level has been more than or equal to 60% *</a:t>
                      </a:r>
                    </a:p>
                    <a:p>
                      <a:pPr algn="just"/>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previous three academic years including Current Academic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4</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under consideration has been more than or equal to 60%**</a:t>
                      </a:r>
                    </a:p>
                    <a:p>
                      <a:pPr marL="0" algn="just" defTabSz="914400" rtl="0" eaLnBrk="1" latinLnBrk="0" hangingPunct="1"/>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previous three academic </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1470">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5</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previous three academic years including Current Academic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1021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500033" y="285728"/>
          <a:ext cx="8215370" cy="5183344"/>
        </p:xfrm>
        <a:graphic>
          <a:graphicData uri="http://schemas.openxmlformats.org/drawingml/2006/table">
            <a:tbl>
              <a:tblPr/>
              <a:tblGrid>
                <a:gridCol w="857257"/>
                <a:gridCol w="3631522"/>
                <a:gridCol w="2568951"/>
                <a:gridCol w="1157640"/>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previous two academic years including the Current Academic Year.</a:t>
                      </a:r>
                    </a:p>
                    <a:p>
                      <a:pPr marL="0" algn="just" defTabSz="914400" rtl="0" eaLnBrk="1" latinLnBrk="0" hangingPunct="1">
                        <a:spcAft>
                          <a:spcPts val="0"/>
                        </a:spcAft>
                        <a:tabLst>
                          <a:tab pos="114300" algn="l"/>
                        </a:tabLst>
                      </a:pP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previous two academic years including Current Academic Year.</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8</a:t>
                      </a: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the Placement, Higher Studies and Entrepreneurship ratio is greater than or equal to 40%.</a:t>
                      </a:r>
                    </a:p>
                    <a:p>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last three assessment years)</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679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947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10</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803078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458200" cy="2083134"/>
          </a:xfrm>
          <a:prstGeom prst="rect">
            <a:avLst/>
          </a:prstGeom>
        </p:spPr>
        <p:txBody>
          <a:bodyPr wrap="square">
            <a:spAutoFit/>
          </a:bodyPr>
          <a:lstStyle/>
          <a:p>
            <a:pPr indent="270510" algn="just">
              <a:lnSpc>
                <a:spcPct val="115000"/>
              </a:lnSpc>
              <a:spcAft>
                <a:spcPts val="1000"/>
              </a:spcAft>
            </a:pPr>
            <a:r>
              <a:rPr lang="en-IN" sz="1400" dirty="0" smtClean="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minus number of students migrated to other institutions, plus the number of students migrated to this institution divided by the sanctioned intake.</a:t>
            </a:r>
          </a:p>
          <a:p>
            <a:pPr indent="270510" algn="just">
              <a:lnSpc>
                <a:spcPct val="115000"/>
              </a:lnSpc>
              <a:spcAft>
                <a:spcPts val="1000"/>
              </a:spcAft>
            </a:pPr>
            <a:r>
              <a:rPr lang="en-IN" sz="1400" dirty="0" smtClean="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in the respective program minus number of students migrated to other programs/ institutions plus the number of students migrated to this program divided by the sanctioned intake in the respective program.</a:t>
            </a:r>
          </a:p>
          <a:p>
            <a:pPr algn="just">
              <a:lnSpc>
                <a:spcPct val="115000"/>
              </a:lnSpc>
              <a:spcAft>
                <a:spcPts val="1000"/>
              </a:spcAft>
            </a:pPr>
            <a:r>
              <a:rPr lang="en-IN" sz="1400" b="1" dirty="0" smtClean="0">
                <a:latin typeface="Bookman Old Style" panose="02050604050505020204" pitchFamily="18" charset="0"/>
                <a:ea typeface="Times New Roman" panose="02020603050405020304" pitchFamily="18" charset="0"/>
                <a:cs typeface="Verdana" panose="020B0604030504040204" pitchFamily="34" charset="0"/>
              </a:rPr>
              <a:t>       </a:t>
            </a:r>
            <a:endParaRPr lang="en-IN" sz="1400" dirty="0">
              <a:effectLst/>
              <a:latin typeface="Bookman Old Style" panose="02050604050505020204" pitchFamily="18" charset="0"/>
              <a:ea typeface="Times New Roman" panose="02020603050405020304" pitchFamily="18" charset="0"/>
              <a:cs typeface="Vrinda" panose="020B0502040204020203" pitchFamily="34" charset="0"/>
            </a:endParaRPr>
          </a:p>
        </p:txBody>
      </p:sp>
    </p:spTree>
    <p:extLst>
      <p:ext uri="{BB962C8B-B14F-4D97-AF65-F5344CB8AC3E}">
        <p14:creationId xmlns:p14="http://schemas.microsoft.com/office/powerpoint/2010/main" val="1817658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66639877"/>
              </p:ext>
            </p:extLst>
          </p:nvPr>
        </p:nvGraphicFramePr>
        <p:xfrm>
          <a:off x="304800" y="891398"/>
          <a:ext cx="8458201" cy="5415668"/>
        </p:xfrm>
        <a:graphic>
          <a:graphicData uri="http://schemas.openxmlformats.org/drawingml/2006/table">
            <a:tbl>
              <a:tblPr firstRow="1" firstCol="1" bandRow="1">
                <a:tableStyleId>{2D5ABB26-0587-4C30-8999-92F81FD0307C}</a:tableStyleId>
              </a:tblPr>
              <a:tblGrid>
                <a:gridCol w="675279"/>
                <a:gridCol w="4658721"/>
                <a:gridCol w="1504842"/>
                <a:gridCol w="1619359"/>
              </a:tblGrid>
              <a:tr h="587420">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964">
                <a:tc>
                  <a:txBody>
                    <a:bodyPr/>
                    <a:lstStyle/>
                    <a:p>
                      <a:pPr algn="ctr">
                        <a:spcAft>
                          <a:spcPts val="0"/>
                        </a:spcAft>
                        <a:tabLst>
                          <a:tab pos="114300" algn="l"/>
                        </a:tabLst>
                      </a:pPr>
                      <a:r>
                        <a:rPr lang="en-IN" sz="1400">
                          <a:effectLst/>
                          <a:latin typeface="Bookman Old Style" pitchFamily="18" charset="0"/>
                        </a:rPr>
                        <a:t>1</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corresponding UG Program is accredited by NBA.</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0645">
                <a:tc>
                  <a:txBody>
                    <a:bodyPr/>
                    <a:lstStyle/>
                    <a:p>
                      <a:pPr algn="ctr">
                        <a:spcAft>
                          <a:spcPts val="0"/>
                        </a:spcAft>
                        <a:tabLst>
                          <a:tab pos="114300" algn="l"/>
                        </a:tabLst>
                      </a:pPr>
                      <a:r>
                        <a:rPr lang="en-IN" sz="1400">
                          <a:effectLst/>
                          <a:latin typeface="Bookman Old Style" pitchFamily="18" charset="0"/>
                        </a:rPr>
                        <a:t>2</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In case of Tier I, whether the corresponding UG Engineering program has been granted at least </a:t>
                      </a:r>
                      <a:r>
                        <a:rPr lang="en-IN" sz="1400" dirty="0" smtClean="0">
                          <a:effectLst/>
                          <a:latin typeface="Bookman Old Style" pitchFamily="18" charset="0"/>
                        </a:rPr>
                        <a:t>4 </a:t>
                      </a:r>
                      <a:r>
                        <a:rPr lang="en-IN" sz="1400" dirty="0">
                          <a:effectLst/>
                          <a:latin typeface="Bookman Old Style" pitchFamily="18" charset="0"/>
                        </a:rPr>
                        <a:t>Compliances (Y) </a:t>
                      </a:r>
                    </a:p>
                    <a:p>
                      <a:pPr algn="just">
                        <a:spcAft>
                          <a:spcPts val="0"/>
                        </a:spcAft>
                        <a:tabLst>
                          <a:tab pos="114300" algn="l"/>
                        </a:tabLst>
                      </a:pPr>
                      <a:r>
                        <a:rPr lang="en-IN" sz="1400" dirty="0">
                          <a:effectLst/>
                          <a:latin typeface="Bookman Old Style" pitchFamily="18" charset="0"/>
                        </a:rPr>
                        <a:t>or</a:t>
                      </a:r>
                    </a:p>
                    <a:p>
                      <a:pPr algn="just">
                        <a:spcAft>
                          <a:spcPts val="0"/>
                        </a:spcAft>
                        <a:tabLst>
                          <a:tab pos="114300" algn="l"/>
                        </a:tabLst>
                      </a:pPr>
                      <a:r>
                        <a:rPr lang="en-IN" sz="1400" dirty="0">
                          <a:effectLst/>
                          <a:latin typeface="Bookman Old Style" pitchFamily="18" charset="0"/>
                        </a:rPr>
                        <a:t>In case of Tier II, whether the corresponding UG Engineering program has been granted at least </a:t>
                      </a:r>
                      <a:r>
                        <a:rPr lang="en-IN" sz="1400" dirty="0" smtClean="0">
                          <a:effectLst/>
                          <a:latin typeface="Bookman Old Style" pitchFamily="18" charset="0"/>
                        </a:rPr>
                        <a:t>650 </a:t>
                      </a:r>
                      <a:r>
                        <a:rPr lang="en-IN" sz="1400" dirty="0">
                          <a:effectLst/>
                          <a:latin typeface="Bookman Old Style" pitchFamily="18" charset="0"/>
                        </a:rPr>
                        <a:t>marks out of 1000.</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4584">
                <a:tc>
                  <a:txBody>
                    <a:bodyPr/>
                    <a:lstStyle/>
                    <a:p>
                      <a:pPr algn="ctr">
                        <a:spcAft>
                          <a:spcPts val="0"/>
                        </a:spcAft>
                        <a:tabLst>
                          <a:tab pos="114300" algn="l"/>
                        </a:tabLst>
                      </a:pPr>
                      <a:r>
                        <a:rPr lang="en-IN" sz="1400">
                          <a:effectLst/>
                          <a:latin typeface="Bookman Old Style" pitchFamily="18" charset="0"/>
                        </a:rPr>
                        <a:t>3</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the admission of GATE qualified students in the program has been more than or equal to 40% excluding sponsored category of students.*</a:t>
                      </a:r>
                    </a:p>
                    <a:p>
                      <a:pPr algn="just">
                        <a:spcAft>
                          <a:spcPts val="0"/>
                        </a:spcAft>
                        <a:tabLst>
                          <a:tab pos="114300" algn="l"/>
                        </a:tabLst>
                      </a:pPr>
                      <a:r>
                        <a:rPr lang="en-IN" sz="1400" dirty="0">
                          <a:effectLst/>
                          <a:latin typeface="Bookman Old Style" pitchFamily="18" charset="0"/>
                        </a:rPr>
                        <a:t>(Averaged over previous three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0789">
                <a:tc>
                  <a:txBody>
                    <a:bodyPr/>
                    <a:lstStyle/>
                    <a:p>
                      <a:pPr algn="ctr">
                        <a:spcAft>
                          <a:spcPts val="0"/>
                        </a:spcAft>
                        <a:tabLst>
                          <a:tab pos="114300" algn="l"/>
                        </a:tabLst>
                      </a:pPr>
                      <a:r>
                        <a:rPr lang="en-IN" sz="1400">
                          <a:effectLst/>
                          <a:latin typeface="Bookman Old Style" pitchFamily="18" charset="0"/>
                        </a:rPr>
                        <a:t>4</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at least one professor with Ph.D. qualification or one associate professor with Ph.D. qualification having expertise in the domain of the Program under consideration during previous two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786597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1477328"/>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a:p>
            <a:r>
              <a:rPr lang="en-IN" b="1" dirty="0"/>
              <a:t>*</a:t>
            </a:r>
            <a:r>
              <a:rPr lang="en-IN" dirty="0"/>
              <a:t> </a:t>
            </a:r>
            <a:r>
              <a:rPr lang="en-IN" i="1" dirty="0"/>
              <a:t>If specialization not covered under GATE then those cases will be considered on case to case basis.</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393540252"/>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gridCol w="4683055"/>
                <a:gridCol w="1258396"/>
                <a:gridCol w="1561004"/>
              </a:tblGrid>
              <a:tr h="1301262">
                <a:tc>
                  <a:txBody>
                    <a:bodyPr/>
                    <a:lstStyle/>
                    <a:p>
                      <a:pPr algn="ctr">
                        <a:spcAft>
                          <a:spcPts val="0"/>
                        </a:spcAft>
                        <a:tabLst>
                          <a:tab pos="114300" algn="l"/>
                        </a:tabLst>
                      </a:pPr>
                      <a:r>
                        <a:rPr lang="en-IN" sz="1400" dirty="0">
                          <a:effectLst/>
                          <a:latin typeface="Bookman Old Style" pitchFamily="18" charset="0"/>
                        </a:rPr>
                        <a:t>5</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the department have at least two faculty having Ph.D. qualification during the previous two academic year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8138">
                <a:tc>
                  <a:txBody>
                    <a:bodyPr/>
                    <a:lstStyle/>
                    <a:p>
                      <a:pPr algn="ctr">
                        <a:spcAft>
                          <a:spcPts val="0"/>
                        </a:spcAft>
                        <a:tabLst>
                          <a:tab pos="114300" algn="l"/>
                        </a:tabLst>
                      </a:pPr>
                      <a:r>
                        <a:rPr lang="en-IN" sz="1400">
                          <a:effectLst/>
                          <a:latin typeface="Bookman Old Style" pitchFamily="18" charset="0"/>
                        </a:rPr>
                        <a:t>6</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faculty student ratio in the department under consideration is better than or equal </a:t>
                      </a:r>
                      <a:r>
                        <a:rPr lang="en-IN" sz="1400">
                          <a:effectLst/>
                          <a:latin typeface="Bookman Old Style" pitchFamily="18" charset="0"/>
                        </a:rPr>
                        <a:t>to </a:t>
                      </a:r>
                      <a:r>
                        <a:rPr lang="en-IN" sz="1400" smtClean="0">
                          <a:effectLst/>
                          <a:latin typeface="Bookman Old Style" pitchFamily="18" charset="0"/>
                        </a:rPr>
                        <a:t>1:25 </a:t>
                      </a:r>
                      <a:r>
                        <a:rPr lang="en-IN" sz="1400" dirty="0">
                          <a:effectLst/>
                          <a:latin typeface="Bookman Old Style" pitchFamily="18" charset="0"/>
                        </a:rPr>
                        <a:t>averaged over the previous three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3806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610600" cy="5934445"/>
          </a:xfrm>
          <a:prstGeom prst="rect">
            <a:avLst/>
          </a:prstGeom>
        </p:spPr>
        <p:txBody>
          <a:bodyPr wrap="square">
            <a:spAutoFit/>
          </a:bodyPr>
          <a:lstStyle/>
          <a:p>
            <a:pPr>
              <a:tabLst>
                <a:tab pos="114300" algn="l"/>
              </a:tabLst>
            </a:pPr>
            <a:r>
              <a:rPr lang="en-IN" sz="2000" b="1" u="sng" dirty="0" smtClean="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IN" dirty="0">
                <a:solidFill>
                  <a:srgbClr val="000000"/>
                </a:solidFill>
                <a:latin typeface="Times New Roman" panose="02020603050405020304" pitchFamily="18" charset="0"/>
                <a:ea typeface="Times New Roman" panose="02020603050405020304" pitchFamily="18" charset="0"/>
              </a:rPr>
              <a:t>The PhD faculty count requirement shall be calculated on the pro-rota basis – with at least 75% to be part of the regular faculty, and the remaining being part of the contractual* faculty, if any. *(Only those who have taught for consecutive 2 semesters on full time basis)</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The contractual faculty (doing away with the terminology of visiting/adjunct faculty, whatsoever) who have taught for 2 consecutive semesters in the corresponding academic year on full time basis shall be considered for the purpose of calculation in the Student Faculty Ratio.</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If a member of regular or contractual faculty is designated as lecturer, even though holding an </a:t>
            </a:r>
            <a:r>
              <a:rPr lang="en-IN" dirty="0" err="1">
                <a:solidFill>
                  <a:srgbClr val="000000"/>
                </a:solidFill>
                <a:latin typeface="Times New Roman" panose="02020603050405020304" pitchFamily="18" charset="0"/>
                <a:ea typeface="Times New Roman" panose="02020603050405020304" pitchFamily="18" charset="0"/>
              </a:rPr>
              <a:t>M.Tech</a:t>
            </a:r>
            <a:r>
              <a:rPr lang="en-IN" dirty="0">
                <a:solidFill>
                  <a:srgbClr val="000000"/>
                </a:solidFill>
                <a:latin typeface="Times New Roman" panose="02020603050405020304" pitchFamily="18" charset="0"/>
                <a:ea typeface="Times New Roman" panose="02020603050405020304" pitchFamily="18" charset="0"/>
              </a:rPr>
              <a:t> degree, NBA shall not count him/her against the faculty requirements</a:t>
            </a:r>
            <a:r>
              <a:rPr lang="en-IN" dirty="0">
                <a:solidFill>
                  <a:srgbClr val="000000"/>
                </a:solidFill>
                <a:latin typeface="Bookman Old Style" panose="02050604050505020204" pitchFamily="18" charset="0"/>
                <a:ea typeface="Times New Roman" panose="02020603050405020304" pitchFamily="18" charset="0"/>
              </a:rPr>
              <a:t>. </a:t>
            </a:r>
            <a:endParaRPr lang="en-IN" dirty="0" smtClean="0">
              <a:solidFill>
                <a:srgbClr val="000000"/>
              </a:solidFill>
              <a:latin typeface="Bookman Old Style" panose="020506040505050202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endParaRPr lang="en-IN" dirty="0" smtClean="0">
              <a:solidFill>
                <a:srgbClr val="000000"/>
              </a:solidFill>
              <a:latin typeface="Bookman Old Style" panose="02050604050505020204" pitchFamily="18" charset="0"/>
              <a:ea typeface="Times New Roman" panose="02020603050405020304" pitchFamily="18" charset="0"/>
            </a:endParaRPr>
          </a:p>
          <a:p>
            <a:pPr marL="342900" indent="-342900" algn="jus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In the </a:t>
            </a:r>
            <a:r>
              <a:rPr lang="en-IN" dirty="0" smtClean="0">
                <a:solidFill>
                  <a:srgbClr val="000000"/>
                </a:solidFill>
                <a:latin typeface="Times New Roman" panose="02020603050405020304" pitchFamily="18" charset="0"/>
                <a:ea typeface="Times New Roman" panose="02020603050405020304" pitchFamily="18" charset="0"/>
              </a:rPr>
              <a:t>areas </a:t>
            </a:r>
            <a:r>
              <a:rPr lang="en-IN" dirty="0">
                <a:solidFill>
                  <a:srgbClr val="000000"/>
                </a:solidFill>
                <a:latin typeface="Times New Roman" panose="02020603050405020304" pitchFamily="18" charset="0"/>
                <a:ea typeface="Times New Roman" panose="02020603050405020304" pitchFamily="18" charset="0"/>
              </a:rPr>
              <a:t>(like MBA or PGDM) or specialized areas like Biotechnology, all the qualifications relevant and purposeful to those disciplines need to be considered, in addition to the </a:t>
            </a:r>
            <a:r>
              <a:rPr lang="en-IN" dirty="0" err="1">
                <a:solidFill>
                  <a:srgbClr val="000000"/>
                </a:solidFill>
                <a:latin typeface="Times New Roman" panose="02020603050405020304" pitchFamily="18" charset="0"/>
                <a:ea typeface="Times New Roman" panose="02020603050405020304" pitchFamily="18" charset="0"/>
              </a:rPr>
              <a:t>M.Tech</a:t>
            </a:r>
            <a:r>
              <a:rPr lang="en-IN" dirty="0">
                <a:solidFill>
                  <a:srgbClr val="000000"/>
                </a:solidFill>
                <a:latin typeface="Times New Roman" panose="02020603050405020304" pitchFamily="18" charset="0"/>
                <a:ea typeface="Times New Roman" panose="02020603050405020304" pitchFamily="18" charset="0"/>
              </a:rPr>
              <a:t>/MBA/PGDM degrees.</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endParaRPr lang="en-US"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9637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5592300"/>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There is no age limit to the consideration for the emeritus faculty as long as they are physically fit to take classes and engage with students, and are employed on a full time basis.</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Regular faculty to be counted if completed 9 months for the current academic year.</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b="1" u="sng" dirty="0">
                <a:solidFill>
                  <a:srgbClr val="000000"/>
                </a:solidFill>
                <a:latin typeface="Times New Roman" panose="02020603050405020304" pitchFamily="18" charset="0"/>
                <a:ea typeface="Times New Roman" panose="02020603050405020304" pitchFamily="18" charset="0"/>
              </a:rPr>
              <a:t>NOTE:</a:t>
            </a:r>
            <a:r>
              <a:rPr lang="en-IN" dirty="0">
                <a:solidFill>
                  <a:srgbClr val="000000"/>
                </a:solidFill>
                <a:latin typeface="Times New Roman" panose="02020603050405020304" pitchFamily="18" charset="0"/>
                <a:ea typeface="Times New Roman" panose="02020603050405020304" pitchFamily="18" charset="0"/>
              </a:rPr>
              <a:t> </a:t>
            </a:r>
            <a:r>
              <a:rPr lang="en-IN" b="1" dirty="0">
                <a:solidFill>
                  <a:srgbClr val="000000"/>
                </a:solidFill>
                <a:latin typeface="Times New Roman" panose="02020603050405020304" pitchFamily="18" charset="0"/>
                <a:ea typeface="Times New Roman" panose="02020603050405020304" pitchFamily="18" charset="0"/>
              </a:rPr>
              <a:t>Kindly note that the year mentioned here is exemplary, institute has to consider the academic years as per the definition of CAY given in the document and according to the prevailing year.</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sz="1100" b="1" dirty="0">
                <a:solidFill>
                  <a:srgbClr val="000000"/>
                </a:solidFill>
                <a:latin typeface="Verdana" panose="020B0604030504040204" pitchFamily="34" charset="0"/>
                <a:ea typeface="Times New Roman" panose="02020603050405020304" pitchFamily="18" charset="0"/>
                <a:cs typeface="Verdana" panose="020B0604030504040204" pitchFamily="34" charset="0"/>
              </a:rPr>
              <a:t>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 Current Academic Year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CAYm1: Current Academic Year minus 1 = Current Assessment Year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CAYm2: Current Academic Year minus 2 = Current Assessment Year minus1</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IN" sz="2000" dirty="0">
                <a:solidFill>
                  <a:srgbClr val="000000"/>
                </a:solidFill>
                <a:latin typeface="Times New Roman" panose="02020603050405020304" pitchFamily="18" charset="0"/>
                <a:ea typeface="Times New Roman" panose="02020603050405020304" pitchFamily="18" charset="0"/>
              </a:rPr>
              <a:t>Academic year is considered from July to June.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sz="2000" b="1"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a:lnSpc>
                <a:spcPct val="115000"/>
              </a:lnSpc>
              <a:spcAft>
                <a:spcPts val="1000"/>
              </a:spcAft>
            </a:pPr>
            <a:r>
              <a:rPr lang="en-IN" sz="1600" dirty="0">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816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 y="228600"/>
            <a:ext cx="8458200" cy="2567691"/>
          </a:xfrm>
          <a:prstGeom prst="rect">
            <a:avLst/>
          </a:prstGeom>
        </p:spPr>
        <p:txBody>
          <a:bodyPr wrap="square">
            <a:spAutoFit/>
          </a:bodyPr>
          <a:lstStyle/>
          <a:p>
            <a:pPr algn="just">
              <a:lnSpc>
                <a:spcPct val="107000"/>
              </a:lnSpc>
              <a:spcBef>
                <a:spcPts val="1500"/>
              </a:spcBef>
              <a:spcAft>
                <a:spcPts val="750"/>
              </a:spcAft>
            </a:pPr>
            <a:r>
              <a:rPr lang="en-IN"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Fees:-</a:t>
            </a:r>
          </a:p>
          <a:p>
            <a:pPr>
              <a:lnSpc>
                <a:spcPct val="107000"/>
              </a:lnSpc>
              <a:spcAft>
                <a:spcPts val="0"/>
              </a:spcAft>
            </a:pPr>
            <a:r>
              <a:rPr lang="en-IN"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Registration </a:t>
            </a: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Registration fee amount is Rs. 1,00,000/- + 18% GST(Goods and Services Tax</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750"/>
              </a:spcAft>
            </a:pP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Accreditation 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dirty="0">
                <a:solidFill>
                  <a:srgbClr val="333333"/>
                </a:solidFill>
                <a:latin typeface="Arial" panose="020B0604020202020204" pitchFamily="34" charset="0"/>
                <a:ea typeface="Times New Roman" panose="02020603050405020304" pitchFamily="18" charset="0"/>
              </a:rPr>
              <a:t>Processing Fees to be paid by the Institutions for NBA Accreditation of Programmes except Engineering Diploma Programmes</a:t>
            </a:r>
            <a:endParaRPr lang="en-IN" dirty="0"/>
          </a:p>
        </p:txBody>
      </p:sp>
      <p:graphicFrame>
        <p:nvGraphicFramePr>
          <p:cNvPr id="9" name="Table 8"/>
          <p:cNvGraphicFramePr>
            <a:graphicFrameLocks noGrp="1"/>
          </p:cNvGraphicFramePr>
          <p:nvPr>
            <p:extLst>
              <p:ext uri="{D42A27DB-BD31-4B8C-83A1-F6EECF244321}">
                <p14:modId xmlns:p14="http://schemas.microsoft.com/office/powerpoint/2010/main" val="1133234692"/>
              </p:ext>
            </p:extLst>
          </p:nvPr>
        </p:nvGraphicFramePr>
        <p:xfrm>
          <a:off x="457200" y="3276600"/>
          <a:ext cx="8229600" cy="2969453"/>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algn="ctr">
                        <a:lnSpc>
                          <a:spcPct val="107000"/>
                        </a:lnSpc>
                        <a:spcAft>
                          <a:spcPts val="0"/>
                        </a:spcAft>
                      </a:pPr>
                      <a:r>
                        <a:rPr lang="en-IN" sz="1600" dirty="0">
                          <a:effectLst/>
                        </a:rPr>
                        <a:t>No. of Programmes to be Accredited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Payment to be made with application + 18% GST(Goods and Services Tax)</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1</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5,00,000/-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2</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7,00,000/-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9,00,000/-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11,00,000/-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13,00,000/-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bl>
          </a:graphicData>
        </a:graphic>
      </p:graphicFrame>
    </p:spTree>
    <p:extLst>
      <p:ext uri="{BB962C8B-B14F-4D97-AF65-F5344CB8AC3E}">
        <p14:creationId xmlns:p14="http://schemas.microsoft.com/office/powerpoint/2010/main" val="38922578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57284989"/>
              </p:ext>
            </p:extLst>
          </p:nvPr>
        </p:nvGraphicFramePr>
        <p:xfrm>
          <a:off x="533400" y="304800"/>
          <a:ext cx="8229600" cy="2969453"/>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algn="ctr">
                        <a:lnSpc>
                          <a:spcPct val="107000"/>
                        </a:lnSpc>
                        <a:spcAft>
                          <a:spcPts val="0"/>
                        </a:spcAft>
                      </a:pPr>
                      <a:r>
                        <a:rPr lang="en-IN" sz="1600" dirty="0">
                          <a:effectLst/>
                        </a:rPr>
                        <a:t>No. of </a:t>
                      </a:r>
                      <a:r>
                        <a:rPr lang="en-IN" sz="1600" dirty="0" smtClean="0">
                          <a:effectLst/>
                        </a:rPr>
                        <a:t>Diploma Programmes </a:t>
                      </a:r>
                      <a:r>
                        <a:rPr lang="en-IN" sz="1600" dirty="0">
                          <a:effectLst/>
                        </a:rPr>
                        <a:t>to be Accredited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Payment to be made with application + 18% GST(Goods and Services Tax)</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1</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2,00,000/-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2</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3,50,000/-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5,00,000/-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6,50,000/-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8,00,000/-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bl>
          </a:graphicData>
        </a:graphic>
      </p:graphicFrame>
      <p:sp>
        <p:nvSpPr>
          <p:cNvPr id="4" name="Rectangle 3"/>
          <p:cNvSpPr/>
          <p:nvPr/>
        </p:nvSpPr>
        <p:spPr>
          <a:xfrm>
            <a:off x="533400" y="3657600"/>
            <a:ext cx="8382000" cy="2095254"/>
          </a:xfrm>
          <a:prstGeom prst="rect">
            <a:avLst/>
          </a:prstGeom>
        </p:spPr>
        <p:txBody>
          <a:bodyPr wrap="square">
            <a:spAutoFit/>
          </a:bodyPr>
          <a:lstStyle/>
          <a:p>
            <a:pPr>
              <a:lnSpc>
                <a:spcPct val="107000"/>
              </a:lnSpc>
              <a:spcAft>
                <a:spcPts val="0"/>
              </a:spcAft>
            </a:pPr>
            <a:r>
              <a:rPr lang="en-IN"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Note: </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a:t>
            </a:r>
            <a:r>
              <a:rPr lang="en-IN"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Institutes can apply maximum for 5 programmes for various levels of the same discipline. However, MBA and MCA Programmes may be included along with Engineering Programmes in an application</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a:lnSpc>
                <a:spcPct val="107000"/>
              </a:lnSpc>
              <a:spcAft>
                <a:spcPts val="0"/>
              </a:spcAft>
            </a:pP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Appeal 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dirty="0">
                <a:solidFill>
                  <a:srgbClr val="333333"/>
                </a:solidFill>
                <a:latin typeface="Arial" panose="020B0604020202020204" pitchFamily="34" charset="0"/>
                <a:ea typeface="Times New Roman" panose="02020603050405020304" pitchFamily="18" charset="0"/>
              </a:rPr>
              <a:t>Appeal fee amount is Rs. 1,50,000/- per Program. + 18% GST(Goods and Services Tax)</a:t>
            </a:r>
            <a:endParaRPr lang="en-IN" dirty="0"/>
          </a:p>
        </p:txBody>
      </p:sp>
    </p:spTree>
    <p:extLst>
      <p:ext uri="{BB962C8B-B14F-4D97-AF65-F5344CB8AC3E}">
        <p14:creationId xmlns:p14="http://schemas.microsoft.com/office/powerpoint/2010/main" val="3938510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olltunga, Norwa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52400"/>
            <a:ext cx="8000999" cy="6629400"/>
          </a:xfrm>
          <a:prstGeom prst="rect">
            <a:avLst/>
          </a:prstGeom>
          <a:noFill/>
          <a:ln>
            <a:noFill/>
          </a:ln>
        </p:spPr>
      </p:pic>
    </p:spTree>
    <p:extLst>
      <p:ext uri="{BB962C8B-B14F-4D97-AF65-F5344CB8AC3E}">
        <p14:creationId xmlns:p14="http://schemas.microsoft.com/office/powerpoint/2010/main" val="153163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181600"/>
          </a:xfrm>
        </p:spPr>
        <p:txBody>
          <a:bodyPr>
            <a:noAutofit/>
          </a:bodyPr>
          <a:lstStyle/>
          <a:p>
            <a:pPr marL="82296" indent="0" algn="ctr">
              <a:buNone/>
            </a:pPr>
            <a:r>
              <a:rPr lang="en-US" sz="4000" b="1" u="sng" dirty="0" smtClean="0">
                <a:latin typeface="Bookman Old Style" panose="02050604050505020204" pitchFamily="18" charset="0"/>
                <a:ea typeface="+mj-ea"/>
                <a:cs typeface="+mj-cs"/>
              </a:rPr>
              <a:t>Credible System of Accreditation</a:t>
            </a:r>
          </a:p>
          <a:p>
            <a:pPr marL="82296" indent="0" algn="ctr">
              <a:buNone/>
            </a:pPr>
            <a:endParaRPr lang="en-US" sz="2400" b="1" u="sng" dirty="0" smtClean="0">
              <a:solidFill>
                <a:schemeClr val="dk1"/>
              </a:solidFill>
              <a:latin typeface="Bookman Old Style" panose="02050604050505020204" pitchFamily="18" charset="0"/>
            </a:endParaRPr>
          </a:p>
          <a:p>
            <a:pPr algn="just">
              <a:buClrTx/>
            </a:pPr>
            <a:r>
              <a:rPr lang="en-US" sz="2000" dirty="0" smtClean="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smtClean="0">
                <a:solidFill>
                  <a:schemeClr val="dk1"/>
                </a:solidFill>
                <a:latin typeface="Bookman Old Style" panose="02050604050505020204" pitchFamily="18" charset="0"/>
              </a:rPr>
              <a:t>Evaluators – face of NBA.</a:t>
            </a:r>
          </a:p>
          <a:p>
            <a:pPr algn="just">
              <a:buClrTx/>
            </a:pPr>
            <a:r>
              <a:rPr lang="en-US" sz="2000" b="1" dirty="0" smtClean="0">
                <a:solidFill>
                  <a:schemeClr val="dk1"/>
                </a:solidFill>
                <a:latin typeface="Bookman Old Style" panose="02050604050505020204" pitchFamily="18" charset="0"/>
              </a:rPr>
              <a:t>Transparency</a:t>
            </a:r>
            <a:r>
              <a:rPr lang="en-US" sz="2000" dirty="0" smtClean="0">
                <a:solidFill>
                  <a:schemeClr val="dk1"/>
                </a:solidFill>
                <a:latin typeface="Bookman Old Style" panose="02050604050505020204" pitchFamily="18" charset="0"/>
              </a:rPr>
              <a:t>-</a:t>
            </a:r>
          </a:p>
          <a:p>
            <a:pPr lvl="1" algn="just">
              <a:lnSpc>
                <a:spcPct val="150000"/>
              </a:lnSpc>
            </a:pPr>
            <a:r>
              <a:rPr lang="en-US" sz="1600" dirty="0" smtClean="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smtClean="0">
                <a:solidFill>
                  <a:schemeClr val="dk1"/>
                </a:solidFill>
                <a:latin typeface="Bookman Old Style" panose="02050604050505020204" pitchFamily="18" charset="0"/>
              </a:rPr>
              <a:t>Recommendations of EAC are considered in Sub-committee of AAC chaired by Chairman, NBA</a:t>
            </a:r>
          </a:p>
          <a:p>
            <a:pPr lvl="1" algn="just">
              <a:lnSpc>
                <a:spcPct val="150000"/>
              </a:lnSpc>
            </a:pPr>
            <a:r>
              <a:rPr lang="en-US" sz="1600" dirty="0" smtClean="0">
                <a:solidFill>
                  <a:schemeClr val="dk1"/>
                </a:solidFill>
                <a:latin typeface="Bookman Old Style" panose="02050604050505020204" pitchFamily="18" charset="0"/>
              </a:rPr>
              <a:t>Copy of the report is sent to the Institution </a:t>
            </a:r>
          </a:p>
          <a:p>
            <a:pPr lvl="1" algn="just">
              <a:lnSpc>
                <a:spcPct val="150000"/>
              </a:lnSpc>
            </a:pPr>
            <a:r>
              <a:rPr lang="en-US" sz="1600" dirty="0" smtClean="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smtClean="0">
                <a:solidFill>
                  <a:schemeClr val="dk1"/>
                </a:solidFill>
                <a:latin typeface="Bookman Old Style" panose="02050604050505020204" pitchFamily="18" charset="0"/>
              </a:rPr>
              <a:t>360</a:t>
            </a:r>
            <a:r>
              <a:rPr lang="en-US" sz="1600" dirty="0" smtClean="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spTree>
    <p:extLst>
      <p:ext uri="{BB962C8B-B14F-4D97-AF65-F5344CB8AC3E}">
        <p14:creationId xmlns:p14="http://schemas.microsoft.com/office/powerpoint/2010/main" val="50235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smtClean="0">
                <a:latin typeface="Bookman Old Style" pitchFamily="18" charset="0"/>
                <a:cs typeface="Arial" pitchFamily="34" charset="0"/>
              </a:rPr>
              <a:t>Process flow for the Compliance Report</a:t>
            </a:r>
            <a:endParaRPr lang="en-IN" sz="2000" b="1" cap="small" dirty="0">
              <a:latin typeface="Bookman Old Style" pitchFamily="18" charset="0"/>
              <a:cs typeface="Arial" pitchFamily="34" charset="0"/>
            </a:endParaRP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tblGrid>
              <a:tr h="304800">
                <a:tc>
                  <a:txBody>
                    <a:bodyPr/>
                    <a:lstStyle/>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Institutions</a:t>
                      </a:r>
                      <a:r>
                        <a:rPr lang="en-US" sz="1800" b="0" baseline="0" dirty="0" smtClean="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These compliance</a:t>
                      </a:r>
                      <a:r>
                        <a:rPr lang="en-US" sz="1800" b="0" baseline="0" dirty="0" smtClean="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processing fees for the compliance report is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2.00 Lac (for the first program) plus (+)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2401002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15616" y="116632"/>
            <a:ext cx="6984776" cy="1152128"/>
          </a:xfrm>
        </p:spPr>
        <p:txBody>
          <a:bodyPr>
            <a:noAutofit/>
          </a:bodyPr>
          <a:lstStyle/>
          <a:p>
            <a:pPr algn="ctr">
              <a:defRPr/>
            </a:pPr>
            <a:r>
              <a:rPr lang="en-US" sz="3800" b="1" u="sng" dirty="0">
                <a:solidFill>
                  <a:schemeClr val="tx1"/>
                </a:solidFill>
                <a:latin typeface="Footlight MT Light" pitchFamily="18" charset="0"/>
                <a:ea typeface="+mn-ea"/>
                <a:cs typeface="+mn-cs"/>
              </a:rPr>
              <a:t>World </a:t>
            </a:r>
            <a:r>
              <a:rPr lang="en-US" sz="3800" b="1" u="sng" dirty="0" smtClean="0">
                <a:solidFill>
                  <a:schemeClr val="tx1"/>
                </a:solidFill>
                <a:latin typeface="Footlight MT Light" pitchFamily="18" charset="0"/>
                <a:ea typeface="+mn-ea"/>
                <a:cs typeface="+mn-cs"/>
              </a:rPr>
              <a:t>Summit </a:t>
            </a:r>
            <a:r>
              <a:rPr lang="en-US" sz="3800" b="1" u="sng" dirty="0">
                <a:solidFill>
                  <a:schemeClr val="tx1"/>
                </a:solidFill>
                <a:latin typeface="Footlight MT Light" pitchFamily="18" charset="0"/>
                <a:ea typeface="+mn-ea"/>
                <a:cs typeface="+mn-cs"/>
              </a:rPr>
              <a:t>on </a:t>
            </a:r>
            <a:r>
              <a:rPr lang="en-US" sz="3800" b="1" u="sng" dirty="0" smtClean="0">
                <a:solidFill>
                  <a:schemeClr val="tx1"/>
                </a:solidFill>
                <a:latin typeface="Footlight MT Light" pitchFamily="18" charset="0"/>
                <a:ea typeface="+mn-ea"/>
                <a:cs typeface="+mn-cs"/>
              </a:rPr>
              <a:t>Accreditation</a:t>
            </a:r>
            <a:br>
              <a:rPr lang="en-US" sz="3800" b="1" u="sng" dirty="0" smtClean="0">
                <a:solidFill>
                  <a:schemeClr val="tx1"/>
                </a:solidFill>
                <a:latin typeface="Footlight MT Light" pitchFamily="18" charset="0"/>
                <a:ea typeface="+mn-ea"/>
                <a:cs typeface="+mn-cs"/>
              </a:rPr>
            </a:br>
            <a:r>
              <a:rPr lang="en-US" sz="3800" b="1" u="sng" dirty="0" smtClean="0">
                <a:solidFill>
                  <a:schemeClr val="tx1"/>
                </a:solidFill>
                <a:latin typeface="Footlight MT Light" pitchFamily="18" charset="0"/>
                <a:ea typeface="+mn-ea"/>
                <a:cs typeface="+mn-cs"/>
              </a:rPr>
              <a:t> WOSA-2018</a:t>
            </a:r>
            <a:endParaRPr lang="en-US" sz="3800" b="1" u="sng" dirty="0">
              <a:solidFill>
                <a:schemeClr val="tx1"/>
              </a:solidFill>
              <a:latin typeface="Footlight MT Light" pitchFamily="18" charset="0"/>
              <a:ea typeface="+mn-ea"/>
              <a:cs typeface="+mn-cs"/>
            </a:endParaRPr>
          </a:p>
        </p:txBody>
      </p:sp>
      <p:sp>
        <p:nvSpPr>
          <p:cNvPr id="2" name="Rectangle 1"/>
          <p:cNvSpPr/>
          <p:nvPr/>
        </p:nvSpPr>
        <p:spPr>
          <a:xfrm>
            <a:off x="539552" y="1354378"/>
            <a:ext cx="8261548" cy="5113708"/>
          </a:xfrm>
          <a:prstGeom prst="rect">
            <a:avLst/>
          </a:prstGeom>
        </p:spPr>
        <p:txBody>
          <a:bodyPr wrap="square">
            <a:spAutoFit/>
          </a:bodyPr>
          <a:lstStyle/>
          <a:p>
            <a:pPr lvl="0" algn="just" defTabSz="755650">
              <a:lnSpc>
                <a:spcPct val="90000"/>
              </a:lnSpc>
              <a:spcBef>
                <a:spcPct val="0"/>
              </a:spcBef>
              <a:spcAft>
                <a:spcPct val="35000"/>
              </a:spcAft>
            </a:pPr>
            <a:r>
              <a:rPr lang="en-IN" sz="2400" dirty="0">
                <a:latin typeface="Calibri" panose="020F0502020204030204" pitchFamily="34" charset="0"/>
              </a:rPr>
              <a:t>NBA </a:t>
            </a:r>
            <a:r>
              <a:rPr lang="en-IN" sz="2400" dirty="0" smtClean="0">
                <a:latin typeface="Calibri" panose="020F0502020204030204" pitchFamily="34" charset="0"/>
              </a:rPr>
              <a:t>announces WOSA-2018, </a:t>
            </a:r>
            <a:r>
              <a:rPr lang="en-IN" sz="2400" dirty="0">
                <a:latin typeface="Calibri" panose="020F0502020204030204" pitchFamily="34" charset="0"/>
              </a:rPr>
              <a:t>the </a:t>
            </a:r>
            <a:r>
              <a:rPr lang="en-IN" sz="2400" dirty="0" smtClean="0">
                <a:latin typeface="Calibri" panose="020F0502020204030204" pitchFamily="34" charset="0"/>
              </a:rPr>
              <a:t>fourth </a:t>
            </a:r>
            <a:r>
              <a:rPr lang="en-IN" sz="2400" dirty="0">
                <a:latin typeface="Calibri" panose="020F0502020204030204" pitchFamily="34" charset="0"/>
              </a:rPr>
              <a:t>in WOSA series of biennial conferences, during </a:t>
            </a:r>
            <a:r>
              <a:rPr lang="en-IN" sz="2400" dirty="0" smtClean="0">
                <a:latin typeface="Calibri" panose="020F0502020204030204" pitchFamily="34" charset="0"/>
              </a:rPr>
              <a:t>7</a:t>
            </a:r>
            <a:r>
              <a:rPr lang="en-IN" sz="2400" baseline="30000" dirty="0" smtClean="0">
                <a:latin typeface="Calibri" panose="020F0502020204030204" pitchFamily="34" charset="0"/>
              </a:rPr>
              <a:t>th</a:t>
            </a:r>
            <a:r>
              <a:rPr lang="en-IN" sz="2400" dirty="0" smtClean="0">
                <a:latin typeface="Calibri" panose="020F0502020204030204" pitchFamily="34" charset="0"/>
              </a:rPr>
              <a:t> </a:t>
            </a:r>
            <a:r>
              <a:rPr lang="en-IN" sz="2400" dirty="0">
                <a:latin typeface="Calibri" panose="020F0502020204030204" pitchFamily="34" charset="0"/>
              </a:rPr>
              <a:t>to </a:t>
            </a:r>
            <a:r>
              <a:rPr lang="en-IN" sz="2400" dirty="0" smtClean="0">
                <a:latin typeface="Calibri" panose="020F0502020204030204" pitchFamily="34" charset="0"/>
              </a:rPr>
              <a:t>9</a:t>
            </a:r>
            <a:r>
              <a:rPr lang="en-IN" sz="2400" baseline="30000" dirty="0" smtClean="0">
                <a:latin typeface="Calibri" panose="020F0502020204030204" pitchFamily="34" charset="0"/>
              </a:rPr>
              <a:t>th</a:t>
            </a:r>
            <a:r>
              <a:rPr lang="en-IN" sz="2400" dirty="0" smtClean="0">
                <a:latin typeface="Calibri" panose="020F0502020204030204" pitchFamily="34" charset="0"/>
              </a:rPr>
              <a:t> September, 2018 in New </a:t>
            </a:r>
            <a:r>
              <a:rPr lang="en-IN" sz="2400" dirty="0">
                <a:latin typeface="Calibri" panose="020F0502020204030204" pitchFamily="34" charset="0"/>
              </a:rPr>
              <a:t>Delhi, India. </a:t>
            </a:r>
            <a:endParaRPr lang="en-IN" sz="2400" dirty="0" smtClean="0">
              <a:latin typeface="Calibri" panose="020F0502020204030204" pitchFamily="34" charset="0"/>
            </a:endParaRPr>
          </a:p>
          <a:p>
            <a:pPr lvl="0" algn="just" defTabSz="755650">
              <a:lnSpc>
                <a:spcPct val="90000"/>
              </a:lnSpc>
              <a:spcBef>
                <a:spcPct val="0"/>
              </a:spcBef>
              <a:spcAft>
                <a:spcPct val="35000"/>
              </a:spcAft>
            </a:pPr>
            <a:endParaRPr lang="en-IN" sz="1100" dirty="0">
              <a:latin typeface="Calibri" panose="020F0502020204030204" pitchFamily="34" charset="0"/>
            </a:endParaRPr>
          </a:p>
          <a:p>
            <a:pPr marL="1798638" indent="-1798638" defTabSz="755650">
              <a:lnSpc>
                <a:spcPct val="90000"/>
              </a:lnSpc>
              <a:spcBef>
                <a:spcPct val="0"/>
              </a:spcBef>
              <a:spcAft>
                <a:spcPct val="35000"/>
              </a:spcAft>
            </a:pPr>
            <a:r>
              <a:rPr lang="en-US" sz="2400" b="1" dirty="0">
                <a:latin typeface="Calibri" panose="020F0502020204030204" pitchFamily="34" charset="0"/>
              </a:rPr>
              <a:t>Main Theme: </a:t>
            </a:r>
            <a:r>
              <a:rPr lang="en-IN" sz="2400" dirty="0" smtClean="0"/>
              <a:t>Challenges and Opportunities in Outcome Based Accreditation</a:t>
            </a:r>
            <a:endParaRPr lang="en-US" sz="2400" dirty="0" smtClean="0">
              <a:latin typeface="Calibri" panose="020F0502020204030204" pitchFamily="34" charset="0"/>
            </a:endParaRPr>
          </a:p>
          <a:p>
            <a:pPr lvl="0" defTabSz="755650">
              <a:lnSpc>
                <a:spcPct val="90000"/>
              </a:lnSpc>
              <a:spcBef>
                <a:spcPct val="0"/>
              </a:spcBef>
              <a:spcAft>
                <a:spcPct val="35000"/>
              </a:spcAft>
            </a:pPr>
            <a:endParaRPr lang="en-US" sz="1100" dirty="0">
              <a:latin typeface="Calibri" panose="020F0502020204030204" pitchFamily="34" charset="0"/>
            </a:endParaRPr>
          </a:p>
          <a:p>
            <a:pPr lvl="0" defTabSz="755650">
              <a:lnSpc>
                <a:spcPct val="90000"/>
              </a:lnSpc>
              <a:spcBef>
                <a:spcPct val="0"/>
              </a:spcBef>
              <a:spcAft>
                <a:spcPct val="35000"/>
              </a:spcAft>
            </a:pPr>
            <a:r>
              <a:rPr lang="en-US" sz="2400" b="1" dirty="0">
                <a:latin typeface="Calibri" panose="020F0502020204030204" pitchFamily="34" charset="0"/>
              </a:rPr>
              <a:t>Other Themes</a:t>
            </a:r>
          </a:p>
          <a:p>
            <a:pPr lvl="0"/>
            <a:r>
              <a:rPr lang="en-IN" sz="2400" dirty="0">
                <a:latin typeface="Calibri" panose="020F0502020204030204" pitchFamily="34" charset="0"/>
              </a:rPr>
              <a:t>Theme 1 </a:t>
            </a:r>
            <a:r>
              <a:rPr lang="en-IN" sz="2400" dirty="0" smtClean="0">
                <a:latin typeface="Calibri" panose="020F0502020204030204" pitchFamily="34" charset="0"/>
              </a:rPr>
              <a:t>- </a:t>
            </a:r>
            <a:r>
              <a:rPr lang="en-IN" sz="2400" dirty="0"/>
              <a:t>Achieving Excellence through Learning Outcomes.</a:t>
            </a:r>
            <a:endParaRPr lang="en-IN" sz="2400" dirty="0">
              <a:latin typeface="Calibri" panose="020F0502020204030204" pitchFamily="34" charset="0"/>
            </a:endParaRPr>
          </a:p>
          <a:p>
            <a:pPr marL="1079500" lvl="0" indent="-1079500"/>
            <a:r>
              <a:rPr lang="en-IN" sz="2400" dirty="0">
                <a:latin typeface="Calibri" panose="020F0502020204030204" pitchFamily="34" charset="0"/>
              </a:rPr>
              <a:t>Theme 2 </a:t>
            </a:r>
            <a:r>
              <a:rPr lang="en-IN" sz="2400" dirty="0" smtClean="0">
                <a:latin typeface="Calibri" panose="020F0502020204030204" pitchFamily="34" charset="0"/>
              </a:rPr>
              <a:t>- </a:t>
            </a:r>
            <a:r>
              <a:rPr lang="en-IN" sz="2400" dirty="0"/>
              <a:t>Role of Industry in Technical Education.</a:t>
            </a:r>
            <a:endParaRPr lang="en-IN" sz="2400" dirty="0">
              <a:latin typeface="Calibri" panose="020F0502020204030204" pitchFamily="34" charset="0"/>
            </a:endParaRPr>
          </a:p>
          <a:p>
            <a:pPr marL="1349375" lvl="0" indent="-1349375"/>
            <a:r>
              <a:rPr lang="en-IN" sz="2400" dirty="0">
                <a:latin typeface="Calibri" panose="020F0502020204030204" pitchFamily="34" charset="0"/>
              </a:rPr>
              <a:t>Theme 3 </a:t>
            </a:r>
            <a:r>
              <a:rPr lang="en-IN" sz="2400" dirty="0" smtClean="0">
                <a:latin typeface="Calibri" panose="020F0502020204030204" pitchFamily="34" charset="0"/>
              </a:rPr>
              <a:t>- </a:t>
            </a:r>
            <a:r>
              <a:rPr lang="en-IN" sz="2400" dirty="0"/>
              <a:t>Ranking and Rating of Higher Education Institutions – Do they have a Role in </a:t>
            </a:r>
            <a:r>
              <a:rPr lang="en-IN" sz="2400" dirty="0" smtClean="0"/>
              <a:t>Quality Improvement</a:t>
            </a:r>
            <a:r>
              <a:rPr lang="en-IN" sz="2400" dirty="0"/>
              <a:t>?</a:t>
            </a:r>
            <a:endParaRPr lang="en-IN" sz="2400" dirty="0">
              <a:latin typeface="Calibri" panose="020F0502020204030204" pitchFamily="34" charset="0"/>
            </a:endParaRPr>
          </a:p>
          <a:p>
            <a:pPr lvl="0"/>
            <a:r>
              <a:rPr lang="en-IN" sz="2400" dirty="0">
                <a:latin typeface="Calibri" panose="020F0502020204030204" pitchFamily="34" charset="0"/>
              </a:rPr>
              <a:t>Theme </a:t>
            </a:r>
            <a:r>
              <a:rPr lang="en-IN" sz="2400" dirty="0" smtClean="0">
                <a:latin typeface="Calibri" panose="020F0502020204030204" pitchFamily="34" charset="0"/>
              </a:rPr>
              <a:t>4 - </a:t>
            </a:r>
            <a:r>
              <a:rPr lang="en-IN" sz="2400" dirty="0"/>
              <a:t>Linking Government Funding with Quality.</a:t>
            </a:r>
            <a:endParaRPr lang="en-IN" sz="2400" dirty="0" smtClean="0">
              <a:latin typeface="Calibri" panose="020F0502020204030204" pitchFamily="34" charset="0"/>
            </a:endParaRPr>
          </a:p>
          <a:p>
            <a:pPr lvl="0"/>
            <a:r>
              <a:rPr lang="en-IN" sz="2400" dirty="0" smtClean="0">
                <a:latin typeface="Calibri" panose="020F0502020204030204" pitchFamily="34" charset="0"/>
              </a:rPr>
              <a:t>Theme </a:t>
            </a:r>
            <a:r>
              <a:rPr lang="en-IN" sz="2400" dirty="0">
                <a:latin typeface="Calibri" panose="020F0502020204030204" pitchFamily="34" charset="0"/>
              </a:rPr>
              <a:t>5 </a:t>
            </a:r>
            <a:r>
              <a:rPr lang="en-IN" sz="2400" dirty="0" smtClean="0">
                <a:latin typeface="Calibri" panose="020F0502020204030204" pitchFamily="34" charset="0"/>
              </a:rPr>
              <a:t>- </a:t>
            </a:r>
            <a:r>
              <a:rPr lang="en-IN" sz="2400" dirty="0" smtClean="0"/>
              <a:t>Use </a:t>
            </a:r>
            <a:r>
              <a:rPr lang="en-IN" sz="2400" dirty="0"/>
              <a:t>of ICT in Accreditation in Large Jurisdictions</a:t>
            </a:r>
            <a:endParaRPr lang="en-IN" sz="2400" dirty="0" smtClean="0">
              <a:latin typeface="Calibri" panose="020F0502020204030204" pitchFamily="34" charset="0"/>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287600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97768"/>
            <a:ext cx="7560840" cy="1143000"/>
          </a:xfrm>
        </p:spPr>
        <p:txBody>
          <a:bodyPr vert="horz" lIns="91440" tIns="45720" rIns="91440" bIns="45720" rtlCol="0" anchor="ctr">
            <a:normAutofit/>
          </a:bodyPr>
          <a:lstStyle/>
          <a:p>
            <a:r>
              <a:rPr lang="en-US" sz="3800" b="1" u="sng" dirty="0" smtClean="0">
                <a:latin typeface="Footlight MT Light" pitchFamily="18" charset="0"/>
                <a:ea typeface="+mn-ea"/>
                <a:cs typeface="+mn-cs"/>
              </a:rPr>
              <a:t>Important Dates for the Conference</a:t>
            </a:r>
            <a:endParaRPr lang="en-IN" sz="3800" b="1" u="sng" dirty="0">
              <a:latin typeface="Footlight MT Light" pitchFamily="18" charset="0"/>
              <a:ea typeface="+mn-ea"/>
              <a:cs typeface="+mn-cs"/>
            </a:endParaRPr>
          </a:p>
        </p:txBody>
      </p:sp>
      <p:sp>
        <p:nvSpPr>
          <p:cNvPr id="3" name="Content Placeholder 2"/>
          <p:cNvSpPr>
            <a:spLocks noGrp="1"/>
          </p:cNvSpPr>
          <p:nvPr>
            <p:ph idx="1"/>
          </p:nvPr>
        </p:nvSpPr>
        <p:spPr>
          <a:xfrm>
            <a:off x="457200" y="1600200"/>
            <a:ext cx="8363272" cy="3989040"/>
          </a:xfrm>
        </p:spPr>
        <p:txBody>
          <a:bodyPr>
            <a:normAutofit/>
          </a:bodyPr>
          <a:lstStyle/>
          <a:p>
            <a:pPr marL="0" indent="0">
              <a:buNone/>
            </a:pPr>
            <a:r>
              <a:rPr lang="en-US" sz="2400" b="1" u="sng" dirty="0" smtClean="0"/>
              <a:t>Timeline for Prospective Authors</a:t>
            </a:r>
            <a:endParaRPr lang="en-IN" sz="2400" b="1" u="sng" dirty="0" smtClean="0"/>
          </a:p>
          <a:p>
            <a:pPr marL="0" indent="0">
              <a:buNone/>
            </a:pPr>
            <a:r>
              <a:rPr lang="en-IN" sz="2400" dirty="0" smtClean="0"/>
              <a:t>Deadline </a:t>
            </a:r>
            <a:r>
              <a:rPr lang="en-IN" sz="2400" dirty="0"/>
              <a:t>for submitting full </a:t>
            </a:r>
            <a:r>
              <a:rPr lang="en-IN" sz="2400" dirty="0" smtClean="0"/>
              <a:t>paper:                  </a:t>
            </a:r>
            <a:r>
              <a:rPr lang="en-IN" sz="2400" b="1" dirty="0" smtClean="0"/>
              <a:t>6</a:t>
            </a:r>
            <a:r>
              <a:rPr lang="en-IN" sz="2400" b="1" baseline="30000" dirty="0" smtClean="0"/>
              <a:t>th</a:t>
            </a:r>
            <a:r>
              <a:rPr lang="en-IN" sz="2400" b="1" dirty="0" smtClean="0"/>
              <a:t> August 2018</a:t>
            </a:r>
            <a:endParaRPr lang="en-IN" sz="2400" b="1" dirty="0"/>
          </a:p>
          <a:p>
            <a:pPr marL="0" indent="0">
              <a:buNone/>
            </a:pPr>
            <a:r>
              <a:rPr lang="en-IN" sz="2400" dirty="0" smtClean="0"/>
              <a:t>Notification </a:t>
            </a:r>
            <a:r>
              <a:rPr lang="en-IN" sz="2400" dirty="0"/>
              <a:t>to authors: 		  </a:t>
            </a:r>
            <a:r>
              <a:rPr lang="en-IN" sz="2400" dirty="0" smtClean="0"/>
              <a:t>           </a:t>
            </a:r>
            <a:r>
              <a:rPr lang="en-IN" sz="2400" b="1" dirty="0" smtClean="0"/>
              <a:t>15</a:t>
            </a:r>
            <a:r>
              <a:rPr lang="en-IN" sz="2400" b="1" baseline="30000" dirty="0" smtClean="0"/>
              <a:t>th</a:t>
            </a:r>
            <a:r>
              <a:rPr lang="en-IN" sz="2400" b="1" dirty="0" smtClean="0"/>
              <a:t> August 2018</a:t>
            </a:r>
            <a:endParaRPr lang="en-IN" sz="2400" b="1" dirty="0"/>
          </a:p>
          <a:p>
            <a:pPr marL="0" indent="0">
              <a:buNone/>
            </a:pPr>
            <a:r>
              <a:rPr lang="en-IN" sz="2400" dirty="0" smtClean="0"/>
              <a:t>Conference </a:t>
            </a:r>
            <a:r>
              <a:rPr lang="en-IN" sz="2400" dirty="0"/>
              <a:t>presentation:		  </a:t>
            </a:r>
            <a:r>
              <a:rPr lang="en-IN" sz="2400" dirty="0" smtClean="0"/>
              <a:t>           </a:t>
            </a:r>
            <a:r>
              <a:rPr lang="en-IN" sz="2400" b="1" dirty="0" smtClean="0"/>
              <a:t>01</a:t>
            </a:r>
            <a:r>
              <a:rPr lang="en-IN" sz="2400" b="1" baseline="30000" dirty="0" smtClean="0"/>
              <a:t>st</a:t>
            </a:r>
            <a:r>
              <a:rPr lang="en-IN" sz="2400" b="1" dirty="0" smtClean="0"/>
              <a:t> September 2018</a:t>
            </a:r>
          </a:p>
          <a:p>
            <a:pPr marL="0" indent="0">
              <a:buNone/>
            </a:pPr>
            <a:endParaRPr lang="en-US" sz="2400" dirty="0" smtClean="0"/>
          </a:p>
          <a:p>
            <a:pPr marL="0" indent="0">
              <a:buNone/>
            </a:pPr>
            <a:r>
              <a:rPr lang="en-US" sz="2400" b="1" u="sng" dirty="0" smtClean="0"/>
              <a:t>Timeline for Registration</a:t>
            </a:r>
          </a:p>
          <a:p>
            <a:pPr marL="0" indent="0">
              <a:buNone/>
            </a:pPr>
            <a:r>
              <a:rPr lang="en-US" sz="2400" dirty="0"/>
              <a:t>Last date for Early Bird Registration 	</a:t>
            </a:r>
            <a:r>
              <a:rPr lang="en-US" sz="2400" smtClean="0"/>
              <a:t>	</a:t>
            </a:r>
            <a:r>
              <a:rPr lang="en-US" sz="2400" b="1" smtClean="0"/>
              <a:t>6</a:t>
            </a:r>
            <a:r>
              <a:rPr lang="en-US" sz="2400" b="1" baseline="30000" smtClean="0"/>
              <a:t>th</a:t>
            </a:r>
            <a:r>
              <a:rPr lang="en-US" sz="2400" b="1" smtClean="0"/>
              <a:t> August 2018</a:t>
            </a:r>
            <a:endParaRPr lang="en-US" sz="2400" b="1" dirty="0" smtClean="0"/>
          </a:p>
          <a:p>
            <a:pPr marL="0" indent="0">
              <a:buNone/>
            </a:pPr>
            <a:r>
              <a:rPr lang="en-US" sz="2400" dirty="0" smtClean="0"/>
              <a:t>Last </a:t>
            </a:r>
            <a:r>
              <a:rPr lang="en-US" sz="2400" dirty="0"/>
              <a:t>date for Online Registration	</a:t>
            </a:r>
            <a:r>
              <a:rPr lang="en-US" sz="2400" dirty="0" smtClean="0"/>
              <a:t>	</a:t>
            </a:r>
            <a:r>
              <a:rPr lang="en-US" sz="2400" b="1" dirty="0" smtClean="0"/>
              <a:t>06</a:t>
            </a:r>
            <a:r>
              <a:rPr lang="en-US" sz="2400" b="1" baseline="30000" dirty="0" smtClean="0"/>
              <a:t>th</a:t>
            </a:r>
            <a:r>
              <a:rPr lang="en-US" sz="2400" b="1" dirty="0" smtClean="0"/>
              <a:t> September 2018</a:t>
            </a:r>
          </a:p>
          <a:p>
            <a:pPr marL="0" indent="0">
              <a:buNone/>
            </a:pPr>
            <a:r>
              <a:rPr lang="en-IN" sz="2400" dirty="0" smtClean="0"/>
              <a:t>Spot Registration                                                  </a:t>
            </a:r>
            <a:r>
              <a:rPr lang="en-US" sz="2400" b="1" dirty="0" smtClean="0"/>
              <a:t>07</a:t>
            </a:r>
            <a:r>
              <a:rPr lang="en-US" sz="2400" b="1" baseline="30000" dirty="0" smtClean="0"/>
              <a:t>th</a:t>
            </a:r>
            <a:r>
              <a:rPr lang="en-US" sz="2400" b="1" dirty="0" smtClean="0"/>
              <a:t> </a:t>
            </a:r>
            <a:r>
              <a:rPr lang="en-US" sz="2400" b="1" dirty="0"/>
              <a:t>September 2018</a:t>
            </a:r>
            <a:endParaRPr lang="en-IN" sz="2400" b="1" u="sng"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19368114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100" b="1" u="sng" dirty="0">
                <a:latin typeface="Footlight MT Light" pitchFamily="18" charset="0"/>
                <a:ea typeface="+mn-ea"/>
                <a:cs typeface="+mn-cs"/>
              </a:rPr>
              <a:t>Registration Fee</a:t>
            </a:r>
            <a:endParaRPr lang="en-IN" sz="4100" b="1" u="sng" dirty="0">
              <a:latin typeface="Footlight MT Light" pitchFamily="18" charset="0"/>
              <a:ea typeface="+mn-ea"/>
              <a:cs typeface="+mn-cs"/>
            </a:endParaRPr>
          </a:p>
        </p:txBody>
      </p:sp>
      <p:sp>
        <p:nvSpPr>
          <p:cNvPr id="3" name="Content Placeholder 2"/>
          <p:cNvSpPr>
            <a:spLocks noGrp="1"/>
          </p:cNvSpPr>
          <p:nvPr>
            <p:ph idx="1"/>
          </p:nvPr>
        </p:nvSpPr>
        <p:spPr>
          <a:xfrm>
            <a:off x="457200" y="1556792"/>
            <a:ext cx="8363272" cy="4104456"/>
          </a:xfrm>
        </p:spPr>
        <p:txBody>
          <a:bodyPr>
            <a:normAutofit/>
          </a:bodyPr>
          <a:lstStyle/>
          <a:p>
            <a:pPr marL="0" indent="0">
              <a:buNone/>
            </a:pPr>
            <a:r>
              <a:rPr lang="en-US" sz="2400" dirty="0"/>
              <a:t>Registration Fee per Participant:	</a:t>
            </a:r>
            <a:r>
              <a:rPr lang="en-US" sz="2400" b="1" dirty="0"/>
              <a:t>Rs.20,000</a:t>
            </a:r>
            <a:r>
              <a:rPr lang="en-US" sz="2400" b="1" dirty="0" smtClean="0"/>
              <a:t>/- + 18% GST</a:t>
            </a:r>
            <a:endParaRPr lang="en-US" sz="2400" b="1" dirty="0"/>
          </a:p>
          <a:p>
            <a:pPr marL="0" indent="0">
              <a:buNone/>
            </a:pPr>
            <a:endParaRPr lang="en-US" sz="2400" dirty="0"/>
          </a:p>
          <a:p>
            <a:pPr marL="0" indent="0">
              <a:buNone/>
            </a:pPr>
            <a:r>
              <a:rPr lang="en-US" sz="2400" dirty="0"/>
              <a:t>Early Bird Registration: </a:t>
            </a:r>
            <a:r>
              <a:rPr lang="en-US" sz="2400" dirty="0" smtClean="0"/>
              <a:t>		</a:t>
            </a:r>
            <a:r>
              <a:rPr lang="en-US" sz="2400" b="1" dirty="0" smtClean="0"/>
              <a:t>Discount </a:t>
            </a:r>
            <a:r>
              <a:rPr lang="en-US" sz="2400" b="1" dirty="0"/>
              <a:t>of 20%, i.e., </a:t>
            </a:r>
          </a:p>
          <a:p>
            <a:pPr marL="0" indent="0">
              <a:buNone/>
            </a:pPr>
            <a:r>
              <a:rPr lang="en-US" sz="2400" b="1" dirty="0" smtClean="0"/>
              <a:t>	</a:t>
            </a:r>
            <a:r>
              <a:rPr lang="en-US" sz="2400" b="1" dirty="0"/>
              <a:t>				</a:t>
            </a:r>
            <a:r>
              <a:rPr lang="en-US" sz="2400" b="1" dirty="0" smtClean="0"/>
              <a:t>Rs.16,000</a:t>
            </a:r>
            <a:r>
              <a:rPr lang="en-US" sz="2400" b="1" dirty="0"/>
              <a:t>/- </a:t>
            </a:r>
            <a:r>
              <a:rPr lang="en-US" sz="2400" b="1" dirty="0" smtClean="0"/>
              <a:t>+ 18</a:t>
            </a:r>
            <a:r>
              <a:rPr lang="en-US" sz="2400" b="1" dirty="0"/>
              <a:t>% GST</a:t>
            </a:r>
          </a:p>
          <a:p>
            <a:pPr marL="0" indent="0">
              <a:buNone/>
            </a:pPr>
            <a:endParaRPr lang="en-US" sz="2400" dirty="0"/>
          </a:p>
          <a:p>
            <a:pPr marL="3313113" indent="-3313113">
              <a:buNone/>
            </a:pPr>
            <a:r>
              <a:rPr lang="en-US" sz="2400" dirty="0"/>
              <a:t>Group Registration: </a:t>
            </a:r>
            <a:r>
              <a:rPr lang="en-US" sz="2400" dirty="0" smtClean="0"/>
              <a:t>			</a:t>
            </a:r>
            <a:r>
              <a:rPr lang="en-US" sz="2400" b="1" dirty="0" smtClean="0"/>
              <a:t>Groups </a:t>
            </a:r>
            <a:r>
              <a:rPr lang="en-US" sz="2400" b="1" dirty="0"/>
              <a:t>of 5 from the same </a:t>
            </a:r>
            <a:r>
              <a:rPr lang="en-US" sz="2400" b="1" dirty="0" smtClean="0"/>
              <a:t>		organization </a:t>
            </a:r>
            <a:r>
              <a:rPr lang="en-US" sz="2400" b="1" dirty="0"/>
              <a:t>will receive </a:t>
            </a:r>
            <a:r>
              <a:rPr lang="en-US" sz="2400" b="1" dirty="0" smtClean="0"/>
              <a:t>		registration </a:t>
            </a:r>
            <a:r>
              <a:rPr lang="en-US" sz="2400" b="1" dirty="0"/>
              <a:t>free for the 6</a:t>
            </a:r>
            <a:r>
              <a:rPr lang="en-US" sz="2400" b="1" baseline="30000" dirty="0"/>
              <a:t>th</a:t>
            </a:r>
            <a:r>
              <a:rPr lang="en-US" sz="2400" b="1" dirty="0"/>
              <a:t>  </a:t>
            </a:r>
            <a:r>
              <a:rPr lang="en-US" sz="2400" b="1" dirty="0" smtClean="0"/>
              <a:t>		participant.</a:t>
            </a:r>
            <a:endParaRPr lang="en-US" dirty="0" smtClean="0"/>
          </a:p>
          <a:p>
            <a:pPr marL="0" indent="0">
              <a:buNone/>
            </a:pPr>
            <a:endParaRPr lang="en-US" dirty="0"/>
          </a:p>
          <a:p>
            <a:pPr marL="0" indent="0">
              <a:buNone/>
            </a:pPr>
            <a:endParaRPr lang="en-IN"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11586779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smtClean="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smtClean="0"/>
              <a:t>VISIT</a:t>
            </a:r>
          </a:p>
          <a:p>
            <a:pPr algn="just">
              <a:buNone/>
            </a:pPr>
            <a:endParaRPr lang="en-US" dirty="0"/>
          </a:p>
          <a:p>
            <a:pPr>
              <a:buClrTx/>
            </a:pPr>
            <a:r>
              <a:rPr lang="en-US" b="1" dirty="0" smtClean="0">
                <a:latin typeface="Bookman Old Style" panose="02050604050505020204" pitchFamily="18" charset="0"/>
              </a:rPr>
              <a:t>During the two and a half day visit, the </a:t>
            </a:r>
            <a:r>
              <a:rPr lang="en-US" b="1" dirty="0">
                <a:latin typeface="Bookman Old Style" panose="02050604050505020204" pitchFamily="18" charset="0"/>
              </a:rPr>
              <a:t> t</a:t>
            </a:r>
            <a:r>
              <a:rPr lang="en-US" b="1" dirty="0" smtClean="0">
                <a:latin typeface="Bookman Old Style" panose="02050604050505020204" pitchFamily="18" charset="0"/>
              </a:rPr>
              <a:t>eam  has discussions </a:t>
            </a:r>
            <a:r>
              <a:rPr lang="en-US" b="1" dirty="0">
                <a:latin typeface="Bookman Old Style" panose="02050604050505020204" pitchFamily="18" charset="0"/>
              </a:rPr>
              <a:t>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the </a:t>
            </a:r>
            <a:r>
              <a:rPr lang="en-US" dirty="0">
                <a:latin typeface="Bookman Old Style" panose="02050604050505020204" pitchFamily="18" charset="0"/>
              </a:rPr>
              <a:t>Head of the institute/Dean/Heads of Department </a:t>
            </a:r>
            <a:r>
              <a:rPr lang="en-US" dirty="0" smtClean="0">
                <a:latin typeface="Bookman Old Style" panose="02050604050505020204" pitchFamily="18" charset="0"/>
              </a:rPr>
              <a:t>/Program </a:t>
            </a:r>
            <a:r>
              <a:rPr lang="en-US" dirty="0">
                <a:latin typeface="Bookman Old Style" panose="02050604050505020204" pitchFamily="18" charset="0"/>
              </a:rPr>
              <a:t>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 </a:t>
            </a:r>
            <a:r>
              <a:rPr lang="en-US" dirty="0">
                <a:latin typeface="Bookman Old Style" panose="02050604050505020204" pitchFamily="18" charset="0"/>
              </a:rPr>
              <a:t>member of the management (to discuss how the </a:t>
            </a:r>
            <a:r>
              <a:rPr lang="en-US" dirty="0" smtClean="0">
                <a:latin typeface="Bookman Old Style" panose="02050604050505020204" pitchFamily="18" charset="0"/>
              </a:rPr>
              <a:t>program fits </a:t>
            </a:r>
            <a:r>
              <a:rPr lang="en-US" dirty="0">
                <a:latin typeface="Bookman Old Style" panose="02050604050505020204" pitchFamily="18" charset="0"/>
              </a:rPr>
              <a:t>into the overall strategic    direction and focus of the </a:t>
            </a:r>
            <a:r>
              <a:rPr lang="en-US" dirty="0" smtClean="0">
                <a:latin typeface="Bookman Old Style" panose="02050604050505020204" pitchFamily="18" charset="0"/>
              </a:rPr>
              <a:t>institution </a:t>
            </a:r>
            <a:r>
              <a:rPr lang="en-US" dirty="0">
                <a:latin typeface="Bookman Old Style" panose="02050604050505020204" pitchFamily="18" charset="0"/>
              </a:rPr>
              <a:t>and management support for continued funding and development of the </a:t>
            </a:r>
            <a:r>
              <a:rPr lang="en-US" dirty="0" smtClean="0">
                <a:latin typeface="Bookman Old Style" panose="02050604050505020204" pitchFamily="18" charset="0"/>
              </a:rPr>
              <a:t>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alumni </a:t>
            </a:r>
            <a:endParaRPr lang="en-US"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Students</a:t>
            </a:r>
          </a:p>
          <a:p>
            <a:pPr marL="514350" indent="-398463" algn="just">
              <a:buClrTx/>
              <a:buFont typeface="+mj-lt"/>
              <a:buAutoNum type="arabicPeriod"/>
              <a:tabLst>
                <a:tab pos="346075" algn="l"/>
              </a:tabLst>
            </a:pPr>
            <a:r>
              <a:rPr lang="en-US" dirty="0" smtClean="0">
                <a:latin typeface="Bookman Old Style" panose="02050604050505020204" pitchFamily="18" charset="0"/>
              </a:rPr>
              <a:t>Employers</a:t>
            </a:r>
            <a:endParaRPr lang="en-US"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361513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smtClean="0">
                <a:latin typeface="Bookman Old Style" panose="02050604050505020204" pitchFamily="18" charset="0"/>
              </a:rPr>
              <a:t>Accreditation</a:t>
            </a:r>
            <a:endParaRPr lang="en-US" b="1" u="sng" dirty="0">
              <a:latin typeface="Bookman Old Style" panose="02050604050505020204" pitchFamily="18" charset="0"/>
            </a:endParaRPr>
          </a:p>
        </p:txBody>
      </p:sp>
      <p:sp>
        <p:nvSpPr>
          <p:cNvPr id="3" name="Content Placeholder 2"/>
          <p:cNvSpPr>
            <a:spLocks noGrp="1"/>
          </p:cNvSpPr>
          <p:nvPr>
            <p:ph idx="1"/>
          </p:nvPr>
        </p:nvSpPr>
        <p:spPr/>
        <p:txBody>
          <a:bodyPr>
            <a:normAutofit lnSpcReduction="10000"/>
          </a:bodyPr>
          <a:lstStyle/>
          <a:p>
            <a:pPr algn="just">
              <a:buClrTx/>
            </a:pPr>
            <a:r>
              <a:rPr lang="en-US" dirty="0" smtClean="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smtClean="0"/>
          </a:p>
          <a:p>
            <a:pPr algn="just">
              <a:buClrTx/>
            </a:pPr>
            <a:r>
              <a:rPr lang="en-US" dirty="0" smtClean="0"/>
              <a:t>It is a kind of recognition which indicates that a program fulfills desired standards. </a:t>
            </a:r>
          </a:p>
          <a:p>
            <a:pPr marL="0" indent="0">
              <a:buNone/>
            </a:pPr>
            <a:endParaRPr lang="en-IN" dirty="0" smtClean="0"/>
          </a:p>
          <a:p>
            <a:pPr algn="just">
              <a:buClrTx/>
            </a:pPr>
            <a:endParaRPr lang="en-US" dirty="0" smtClean="0"/>
          </a:p>
        </p:txBody>
      </p:sp>
    </p:spTree>
    <p:extLst>
      <p:ext uri="{BB962C8B-B14F-4D97-AF65-F5344CB8AC3E}">
        <p14:creationId xmlns:p14="http://schemas.microsoft.com/office/powerpoint/2010/main" val="426957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to 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a:t>
            </a:r>
            <a:r>
              <a:rPr lang="en-US" sz="2400" dirty="0" smtClean="0">
                <a:solidFill>
                  <a:schemeClr val="tx2"/>
                </a:solidFill>
              </a:rPr>
              <a:t>programs </a:t>
            </a:r>
            <a:r>
              <a:rPr lang="en-US" sz="2400" dirty="0">
                <a:solidFill>
                  <a:schemeClr val="tx2"/>
                </a:solidFill>
              </a:rPr>
              <a:t>but to provide a feed back on  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a:t>
            </a:r>
            <a:r>
              <a:rPr lang="en-US" sz="2400" dirty="0" smtClean="0">
                <a:solidFill>
                  <a:schemeClr val="tx2"/>
                </a:solidFill>
              </a:rPr>
              <a:t>for </a:t>
            </a:r>
            <a:r>
              <a:rPr lang="en-US" sz="2400" dirty="0">
                <a:solidFill>
                  <a:schemeClr val="tx2"/>
                </a:solidFill>
              </a:rPr>
              <a:t>continuous improvement in  quality 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ACCREDITATION</a:t>
            </a:r>
          </a:p>
          <a:p>
            <a:pPr algn="ctr" eaLnBrk="0" fontAlgn="base" hangingPunct="0">
              <a:spcBef>
                <a:spcPct val="0"/>
              </a:spcBef>
              <a:spcAft>
                <a:spcPct val="0"/>
              </a:spcAft>
            </a:pPr>
            <a:endParaRPr lang="en-US" sz="3200" kern="0" dirty="0">
              <a:ea typeface="Arial" pitchFamily="34" charset="0"/>
            </a:endParaRPr>
          </a:p>
        </p:txBody>
      </p:sp>
    </p:spTree>
    <p:extLst>
      <p:ext uri="{BB962C8B-B14F-4D97-AF65-F5344CB8AC3E}">
        <p14:creationId xmlns:p14="http://schemas.microsoft.com/office/powerpoint/2010/main" val="981660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smtClean="0">
                <a:latin typeface="Bookman Old Style" panose="02050604050505020204" pitchFamily="18" charset="0"/>
              </a:rPr>
              <a:t>General Policy on Accreditation</a:t>
            </a:r>
            <a:endParaRPr lang="en-US" sz="3600" b="1" u="sng" dirty="0">
              <a:latin typeface="Bookman Old Style" panose="02050604050505020204" pitchFamily="18" charset="0"/>
            </a:endParaRP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t>
            </a:r>
            <a:r>
              <a:rPr lang="en-US" sz="2400" dirty="0" smtClean="0">
                <a:latin typeface="Bookman Old Style" panose="02050604050505020204" pitchFamily="18" charset="0"/>
              </a:rPr>
              <a:t>are the guiding </a:t>
            </a:r>
            <a:r>
              <a:rPr lang="en-US" sz="2400" dirty="0">
                <a:latin typeface="Bookman Old Style" panose="02050604050505020204" pitchFamily="18" charset="0"/>
              </a:rPr>
              <a:t>principles for the accreditation of </a:t>
            </a:r>
            <a:r>
              <a:rPr lang="en-US" sz="2400" dirty="0" smtClean="0">
                <a:latin typeface="Bookman Old Style" panose="02050604050505020204" pitchFamily="18" charset="0"/>
              </a:rPr>
              <a:t>programs</a:t>
            </a:r>
            <a:r>
              <a:rPr lang="en-US" sz="2400" dirty="0">
                <a:latin typeface="Bookman Old Style" panose="02050604050505020204" pitchFamily="18" charset="0"/>
              </a:rPr>
              <a:t>:</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smtClean="0">
                <a:latin typeface="Bookman Old Style" panose="02050604050505020204" pitchFamily="18" charset="0"/>
              </a:rPr>
              <a:t>Programs</a:t>
            </a:r>
            <a:r>
              <a:rPr lang="en-US" sz="2400" dirty="0">
                <a:latin typeface="Bookman Old Style" panose="02050604050505020204" pitchFamily="18" charset="0"/>
              </a:rPr>
              <a:t>, and not Educational Institutions, </a:t>
            </a:r>
            <a:r>
              <a:rPr lang="en-US" sz="2400" dirty="0" smtClean="0">
                <a:latin typeface="Bookman Old Style" panose="02050604050505020204" pitchFamily="18" charset="0"/>
              </a:rPr>
              <a:t>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smtClean="0">
                <a:latin typeface="Bookman Old Style" panose="02050604050505020204" pitchFamily="18" charset="0"/>
              </a:rPr>
              <a:t>Programs </a:t>
            </a:r>
            <a:r>
              <a:rPr lang="en-US" sz="2400" dirty="0">
                <a:latin typeface="Bookman Old Style" panose="02050604050505020204" pitchFamily="18" charset="0"/>
              </a:rPr>
              <a:t>from which at least two batches of students have graduated </a:t>
            </a:r>
            <a:r>
              <a:rPr lang="en-US" sz="2400" dirty="0" smtClean="0">
                <a:latin typeface="Bookman Old Style" panose="02050604050505020204" pitchFamily="18" charset="0"/>
              </a:rPr>
              <a:t>are considered </a:t>
            </a:r>
            <a:r>
              <a:rPr lang="en-US" sz="2400" dirty="0">
                <a:latin typeface="Bookman Old Style" panose="02050604050505020204" pitchFamily="18" charset="0"/>
              </a:rPr>
              <a:t>for accreditation. </a:t>
            </a:r>
            <a:endParaRPr lang="en-US" sz="2400" dirty="0" smtClean="0">
              <a:latin typeface="Bookman Old Style" panose="02050604050505020204" pitchFamily="18" charset="0"/>
            </a:endParaRPr>
          </a:p>
          <a:p>
            <a:pPr marL="393700" lvl="0" indent="-284163" algn="just">
              <a:buClrTx/>
              <a:buFont typeface="+mj-lt"/>
              <a:buAutoNum type="arabicPeriod" startAt="2"/>
            </a:pPr>
            <a:endParaRPr lang="en-US" sz="2400" dirty="0" smtClean="0">
              <a:latin typeface="Bookman Old Style" panose="02050604050505020204" pitchFamily="18" charset="0"/>
            </a:endParaRPr>
          </a:p>
          <a:p>
            <a:pPr marL="109537" lvl="0" indent="0" algn="just">
              <a:buNone/>
            </a:pPr>
            <a:endParaRPr lang="en-US" sz="1050" dirty="0" smtClean="0">
              <a:latin typeface="Bookman Old Style" panose="02050604050505020204" pitchFamily="18" charset="0"/>
            </a:endParaRPr>
          </a:p>
          <a:p>
            <a:pPr marL="393700" lvl="0" indent="-284163" algn="just">
              <a:buFont typeface="+mj-lt"/>
              <a:buAutoNum type="arabicPeriod"/>
            </a:pPr>
            <a:endParaRPr lang="en-IN" sz="1600" dirty="0" smtClean="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557881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smtClean="0">
                <a:latin typeface="Bookman Old Style" panose="02050604050505020204" pitchFamily="18" charset="0"/>
              </a:rPr>
              <a:t>What is Outcome based Education</a:t>
            </a:r>
            <a:r>
              <a:rPr lang="en-US" sz="3200" b="1" dirty="0" smtClean="0">
                <a:latin typeface="Bookman Old Style" panose="02050604050505020204" pitchFamily="18" charset="0"/>
              </a:rPr>
              <a:t>?</a:t>
            </a:r>
            <a:br>
              <a:rPr lang="en-US" sz="3200" b="1" dirty="0" smtClean="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smtClean="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smtClean="0">
                <a:solidFill>
                  <a:schemeClr val="tx2">
                    <a:lumMod val="75000"/>
                  </a:schemeClr>
                </a:solidFill>
                <a:ea typeface="ＭＳ Ｐゴシック" pitchFamily="34" charset="-128"/>
              </a:rPr>
              <a:t>. </a:t>
            </a:r>
            <a:endParaRPr lang="en-US" sz="2800" u="sng" dirty="0" smtClean="0">
              <a:solidFill>
                <a:schemeClr val="tx2">
                  <a:lumMod val="75000"/>
                </a:schemeClr>
              </a:solidFill>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1187</TotalTime>
  <Words>4111</Words>
  <Application>Microsoft Office PowerPoint</Application>
  <PresentationFormat>On-screen Show (4:3)</PresentationFormat>
  <Paragraphs>537</Paragraphs>
  <Slides>44</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ＭＳ Ｐゴシック</vt:lpstr>
      <vt:lpstr>Arial</vt:lpstr>
      <vt:lpstr>Bookman Old Style</vt:lpstr>
      <vt:lpstr>Calibri</vt:lpstr>
      <vt:lpstr>Footlight MT Light</vt:lpstr>
      <vt:lpstr>Franklin Gothic Book</vt:lpstr>
      <vt:lpstr>Mangal</vt:lpstr>
      <vt:lpstr>Symbol</vt:lpstr>
      <vt:lpstr>Tahoma</vt:lpstr>
      <vt:lpstr>Times New Roman</vt:lpstr>
      <vt:lpstr>Verdana</vt:lpstr>
      <vt:lpstr>Vrinda</vt:lpstr>
      <vt:lpstr>Wingdings</vt:lpstr>
      <vt:lpstr>Office Theme</vt:lpstr>
      <vt:lpstr>“Awareness Workshop on Outcome Based Accreditation”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Award of Accreditation-Tier-II (UG)</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World Summit on Accreditation  WOSA-2018</vt:lpstr>
      <vt:lpstr>Important Dates for the Conference</vt:lpstr>
      <vt:lpstr>Registration Fee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admin</cp:lastModifiedBy>
  <cp:revision>191</cp:revision>
  <dcterms:created xsi:type="dcterms:W3CDTF">2006-08-16T00:00:00Z</dcterms:created>
  <dcterms:modified xsi:type="dcterms:W3CDTF">2018-08-02T11:47:55Z</dcterms:modified>
</cp:coreProperties>
</file>